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4504" r:id="rId4"/>
    <p:sldId id="4518" r:id="rId5"/>
    <p:sldId id="4522" r:id="rId6"/>
    <p:sldId id="4524" r:id="rId7"/>
    <p:sldId id="340" r:id="rId8"/>
    <p:sldId id="267" r:id="rId9"/>
    <p:sldId id="4531" r:id="rId10"/>
    <p:sldId id="339" r:id="rId11"/>
    <p:sldId id="354" r:id="rId12"/>
    <p:sldId id="350" r:id="rId13"/>
    <p:sldId id="381" r:id="rId14"/>
    <p:sldId id="360" r:id="rId15"/>
    <p:sldId id="369" r:id="rId16"/>
    <p:sldId id="362" r:id="rId17"/>
    <p:sldId id="4530" r:id="rId18"/>
    <p:sldId id="359" r:id="rId19"/>
    <p:sldId id="361" r:id="rId20"/>
    <p:sldId id="268" r:id="rId21"/>
    <p:sldId id="345" r:id="rId22"/>
    <p:sldId id="393" r:id="rId23"/>
    <p:sldId id="4532" r:id="rId24"/>
    <p:sldId id="4528" r:id="rId25"/>
    <p:sldId id="363" r:id="rId26"/>
    <p:sldId id="384" r:id="rId27"/>
    <p:sldId id="4527" r:id="rId28"/>
    <p:sldId id="4529" r:id="rId29"/>
    <p:sldId id="4486" r:id="rId30"/>
    <p:sldId id="453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3"/>
    <a:srgbClr val="FF7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48"/>
    <p:restoredTop sz="95714"/>
  </p:normalViewPr>
  <p:slideViewPr>
    <p:cSldViewPr snapToGrid="0" snapToObjects="1">
      <p:cViewPr>
        <p:scale>
          <a:sx n="92" d="100"/>
          <a:sy n="92" d="100"/>
        </p:scale>
        <p:origin x="7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HAPPINESS%200G/20180301_capsto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190106_wellbeing_analysi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200217_wellbeing_analysis_REBUTTAL_ONL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200217_wellbeing_analysis_REBUTTAL_ONL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200217_wellbeing_analysis_REBUTTAL_ONL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200217_wellbeing_analysis_REBUTTAL_ONL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200217_wellbeing_analysis_REBUTTAL_ONL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200217_wellbeing_analysis_REBUTTAL_ONL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HAPPINESS%200G/20180301_capsto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HAPPINESS%200G/20180301_capsto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HAPPINESS%200G/20180301_capston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HAPPINESS%200G/20180301_capston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HAPPINESS%200G/20180301_capston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190106_wellbeing_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190106_wellbeing_analy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umona/Google%20Drive/QOL/20190106_wellbeing_analy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(A) Number of TB symptoms</a:t>
            </a:r>
          </a:p>
        </c:rich>
      </c:tx>
      <c:layout>
        <c:manualLayout>
          <c:xMode val="edge"/>
          <c:yMode val="edge"/>
          <c:x val="0.26330803282902865"/>
          <c:y val="3.1365950079567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68274228547016"/>
          <c:y val="0.21772234616074751"/>
          <c:w val="0.76846695642811835"/>
          <c:h val="0.53621608689325551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'wellbeing vs symptoms'!$H$44:$H$46</c:f>
                <c:numCache>
                  <c:formatCode>General</c:formatCode>
                  <c:ptCount val="3"/>
                  <c:pt idx="0">
                    <c:v>3.5</c:v>
                  </c:pt>
                  <c:pt idx="1">
                    <c:v>3</c:v>
                  </c:pt>
                  <c:pt idx="2">
                    <c:v>3</c:v>
                  </c:pt>
                </c:numCache>
              </c:numRef>
            </c:plus>
            <c:minus>
              <c:numRef>
                <c:f>'wellbeing vs symptoms'!$G$44:$G$46</c:f>
                <c:numCache>
                  <c:formatCode>General</c:formatCode>
                  <c:ptCount val="3"/>
                  <c:pt idx="0">
                    <c:v>3.5</c:v>
                  </c:pt>
                  <c:pt idx="1">
                    <c:v>4</c:v>
                  </c:pt>
                  <c:pt idx="2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'wellbeing vs symptoms'!$A$44:$A$46</c:f>
              <c:strCache>
                <c:ptCount val="3"/>
                <c:pt idx="0">
                  <c:v>0-3</c:v>
                </c:pt>
                <c:pt idx="1">
                  <c:v>4-6</c:v>
                </c:pt>
                <c:pt idx="2">
                  <c:v>7-10</c:v>
                </c:pt>
              </c:strCache>
            </c:strRef>
          </c:cat>
          <c:val>
            <c:numRef>
              <c:f>'wellbeing vs symptoms'!$D$44:$D$46</c:f>
              <c:numCache>
                <c:formatCode>General</c:formatCode>
                <c:ptCount val="3"/>
                <c:pt idx="0">
                  <c:v>16.5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952-364A-A275-AB02AA893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759712"/>
        <c:axId val="1777761408"/>
      </c:lineChart>
      <c:catAx>
        <c:axId val="177775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61408"/>
        <c:crosses val="autoZero"/>
        <c:auto val="1"/>
        <c:lblAlgn val="ctr"/>
        <c:lblOffset val="100"/>
        <c:noMultiLvlLbl val="0"/>
      </c:catAx>
      <c:valAx>
        <c:axId val="17777614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Median wellbeing score (IQR)</a:t>
                </a:r>
              </a:p>
            </c:rich>
          </c:tx>
          <c:layout>
            <c:manualLayout>
              <c:xMode val="edge"/>
              <c:yMode val="edge"/>
              <c:x val="2.0155130249833716E-2"/>
              <c:y val="0.107520583390206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59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6338466677006"/>
          <c:y val="9.5186220475848585E-2"/>
          <c:w val="0.58597099763221872"/>
          <c:h val="0.86346224356535983"/>
        </c:manualLayout>
      </c:layout>
      <c:radarChart>
        <c:radarStyle val="marker"/>
        <c:varyColors val="0"/>
        <c:ser>
          <c:idx val="0"/>
          <c:order val="0"/>
          <c:tx>
            <c:strRef>
              <c:f>Analysis_all_USE!$N$2</c:f>
              <c:strCache>
                <c:ptCount val="1"/>
                <c:pt idx="0">
                  <c:v>control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Analysis_all_USE!$O$1:$V$1</c:f>
              <c:strCache>
                <c:ptCount val="8"/>
                <c:pt idx="0">
                  <c:v>QOL</c:v>
                </c:pt>
                <c:pt idx="1">
                  <c:v>Health</c:v>
                </c:pt>
                <c:pt idx="2">
                  <c:v>Energy</c:v>
                </c:pt>
                <c:pt idx="3">
                  <c:v>ADLs</c:v>
                </c:pt>
                <c:pt idx="4">
                  <c:v>Self</c:v>
                </c:pt>
                <c:pt idx="6">
                  <c:v>Money</c:v>
                </c:pt>
                <c:pt idx="7">
                  <c:v>Living place</c:v>
                </c:pt>
              </c:strCache>
            </c:strRef>
          </c:cat>
          <c:val>
            <c:numRef>
              <c:f>Analysis_all_USE!$AD$2:$AK$2</c:f>
              <c:numCache>
                <c:formatCode>0.00</c:formatCode>
                <c:ptCount val="8"/>
                <c:pt idx="0" formatCode="General">
                  <c:v>2.11</c:v>
                </c:pt>
                <c:pt idx="1">
                  <c:v>2.41</c:v>
                </c:pt>
                <c:pt idx="2" formatCode="General">
                  <c:v>2.3199999999999998</c:v>
                </c:pt>
                <c:pt idx="3" formatCode="General">
                  <c:v>2.68</c:v>
                </c:pt>
                <c:pt idx="4" formatCode="General">
                  <c:v>2.77</c:v>
                </c:pt>
                <c:pt idx="5" formatCode="General">
                  <c:v>2.73</c:v>
                </c:pt>
                <c:pt idx="6" formatCode="General">
                  <c:v>1.6</c:v>
                </c:pt>
                <c:pt idx="7" formatCode="General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D-C245-8DDB-9FE1FC9DED6F}"/>
            </c:ext>
          </c:extLst>
        </c:ser>
        <c:ser>
          <c:idx val="3"/>
          <c:order val="1"/>
          <c:tx>
            <c:strRef>
              <c:f>Analysis_all_USE!$N$5</c:f>
              <c:strCache>
                <c:ptCount val="1"/>
                <c:pt idx="0">
                  <c:v>patient </c:v>
                </c:pt>
              </c:strCache>
            </c:strRef>
          </c:tx>
          <c:spPr>
            <a:ln w="254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25400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val>
            <c:numRef>
              <c:f>Analysis_all_USE!$AD$5:$AK$5</c:f>
              <c:numCache>
                <c:formatCode>General</c:formatCode>
                <c:ptCount val="8"/>
                <c:pt idx="0">
                  <c:v>1.78</c:v>
                </c:pt>
                <c:pt idx="1">
                  <c:v>1.58</c:v>
                </c:pt>
                <c:pt idx="2">
                  <c:v>1.73</c:v>
                </c:pt>
                <c:pt idx="3">
                  <c:v>1.97</c:v>
                </c:pt>
                <c:pt idx="4">
                  <c:v>2.0699999999999998</c:v>
                </c:pt>
                <c:pt idx="5">
                  <c:v>2.4</c:v>
                </c:pt>
                <c:pt idx="6">
                  <c:v>1.07</c:v>
                </c:pt>
                <c:pt idx="7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D-C245-8DDB-9FE1FC9DED6F}"/>
            </c:ext>
          </c:extLst>
        </c:ser>
        <c:ser>
          <c:idx val="1"/>
          <c:order val="2"/>
          <c:tx>
            <c:strRef>
              <c:f>Analysis_all_USE!$N$4</c:f>
              <c:strCache>
                <c:ptCount val="1"/>
                <c:pt idx="0">
                  <c:v>carer contact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25000"/>
                </a:schemeClr>
              </a:solidFill>
              <a:ln w="9525">
                <a:solidFill>
                  <a:srgbClr val="FF0000"/>
                </a:solidFill>
                <a:prstDash val="dash"/>
              </a:ln>
              <a:effectLst/>
            </c:spPr>
          </c:marker>
          <c:val>
            <c:numRef>
              <c:f>Analysis_all_USE!$AD$4:$AK$4</c:f>
              <c:numCache>
                <c:formatCode>General</c:formatCode>
                <c:ptCount val="8"/>
                <c:pt idx="0">
                  <c:v>1.89</c:v>
                </c:pt>
                <c:pt idx="1">
                  <c:v>2.34</c:v>
                </c:pt>
                <c:pt idx="2">
                  <c:v>2.36</c:v>
                </c:pt>
                <c:pt idx="3">
                  <c:v>2.64</c:v>
                </c:pt>
                <c:pt idx="4">
                  <c:v>2.64</c:v>
                </c:pt>
                <c:pt idx="5">
                  <c:v>2.65</c:v>
                </c:pt>
                <c:pt idx="6" formatCode="0.00">
                  <c:v>1.32</c:v>
                </c:pt>
                <c:pt idx="7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D-C245-8DDB-9FE1FC9DE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258864"/>
        <c:axId val="1637144688"/>
      </c:radarChart>
      <c:catAx>
        <c:axId val="172425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37144688"/>
        <c:crosses val="autoZero"/>
        <c:auto val="1"/>
        <c:lblAlgn val="ctr"/>
        <c:lblOffset val="100"/>
        <c:noMultiLvlLbl val="0"/>
      </c:catAx>
      <c:valAx>
        <c:axId val="1637144688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2588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3947562300796795E-3"/>
          <c:y val="3.323162256751145E-2"/>
          <c:w val="0.1964017221902527"/>
          <c:h val="0.27653774379233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Analysis_all_USE!$B$135</c:f>
              <c:strCache>
                <c:ptCount val="1"/>
                <c:pt idx="0">
                  <c:v>very disatisfied</c:v>
                </c:pt>
              </c:strCache>
            </c:strRef>
          </c:tx>
          <c:spPr>
            <a:solidFill>
              <a:srgbClr val="932819"/>
            </a:solidFill>
            <a:ln>
              <a:noFill/>
            </a:ln>
            <a:effectLst/>
          </c:spPr>
          <c:invertIfNegative val="0"/>
          <c:cat>
            <c:multiLvlStrRef>
              <c:f>Analysis_all_USE!$C$119:$I$120</c:f>
              <c:multiLvlStrCache>
                <c:ptCount val="7"/>
                <c:lvl>
                  <c:pt idx="0">
                    <c:v>n=104
MDR</c:v>
                  </c:pt>
                  <c:pt idx="1">
                    <c:v>n=1420
Non-MDR</c:v>
                  </c:pt>
                  <c:pt idx="2">
                    <c:v>n=104
MDR</c:v>
                  </c:pt>
                  <c:pt idx="3">
                    <c:v>n=162
Non-MDR</c:v>
                  </c:pt>
                  <c:pt idx="4">
                    <c:v>n=1341</c:v>
                  </c:pt>
                  <c:pt idx="5">
                    <c:v>n=836</c:v>
                  </c:pt>
                  <c:pt idx="6">
                    <c:v>n=1790</c:v>
                  </c:pt>
                </c:lvl>
                <c:lvl>
                  <c:pt idx="0">
                    <c:v>TB New</c:v>
                  </c:pt>
                  <c:pt idx="2">
                    <c:v>TB 6m treatment</c:v>
                  </c:pt>
                  <c:pt idx="4">
                    <c:v>TB carer</c:v>
                  </c:pt>
                  <c:pt idx="5">
                    <c:v>TB previously</c:v>
                  </c:pt>
                  <c:pt idx="6">
                    <c:v>TB never</c:v>
                  </c:pt>
                </c:lvl>
              </c:multiLvlStrCache>
            </c:multiLvlStrRef>
          </c:cat>
          <c:val>
            <c:numRef>
              <c:f>Analysis_all_USE!$C$135:$I$135</c:f>
              <c:numCache>
                <c:formatCode>General</c:formatCode>
                <c:ptCount val="7"/>
                <c:pt idx="0">
                  <c:v>13</c:v>
                </c:pt>
                <c:pt idx="1">
                  <c:v>110</c:v>
                </c:pt>
                <c:pt idx="2">
                  <c:v>5</c:v>
                </c:pt>
                <c:pt idx="3">
                  <c:v>4</c:v>
                </c:pt>
                <c:pt idx="4">
                  <c:v>24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3-F14F-9D74-4BD44F9A843F}"/>
            </c:ext>
          </c:extLst>
        </c:ser>
        <c:ser>
          <c:idx val="1"/>
          <c:order val="1"/>
          <c:tx>
            <c:strRef>
              <c:f>Analysis_all_USE!$B$136</c:f>
              <c:strCache>
                <c:ptCount val="1"/>
                <c:pt idx="0">
                  <c:v>not satified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</c:spPr>
          <c:invertIfNegative val="0"/>
          <c:cat>
            <c:multiLvlStrRef>
              <c:f>Analysis_all_USE!$C$119:$I$120</c:f>
              <c:multiLvlStrCache>
                <c:ptCount val="7"/>
                <c:lvl>
                  <c:pt idx="0">
                    <c:v>n=104
MDR</c:v>
                  </c:pt>
                  <c:pt idx="1">
                    <c:v>n=1420
Non-MDR</c:v>
                  </c:pt>
                  <c:pt idx="2">
                    <c:v>n=104
MDR</c:v>
                  </c:pt>
                  <c:pt idx="3">
                    <c:v>n=162
Non-MDR</c:v>
                  </c:pt>
                  <c:pt idx="4">
                    <c:v>n=1341</c:v>
                  </c:pt>
                  <c:pt idx="5">
                    <c:v>n=836</c:v>
                  </c:pt>
                  <c:pt idx="6">
                    <c:v>n=1790</c:v>
                  </c:pt>
                </c:lvl>
                <c:lvl>
                  <c:pt idx="0">
                    <c:v>TB New</c:v>
                  </c:pt>
                  <c:pt idx="2">
                    <c:v>TB 6m treatment</c:v>
                  </c:pt>
                  <c:pt idx="4">
                    <c:v>TB carer</c:v>
                  </c:pt>
                  <c:pt idx="5">
                    <c:v>TB previously</c:v>
                  </c:pt>
                  <c:pt idx="6">
                    <c:v>TB never</c:v>
                  </c:pt>
                </c:lvl>
              </c:multiLvlStrCache>
            </c:multiLvlStrRef>
          </c:cat>
          <c:val>
            <c:numRef>
              <c:f>Analysis_all_USE!$C$136:$I$136</c:f>
              <c:numCache>
                <c:formatCode>General</c:formatCode>
                <c:ptCount val="7"/>
                <c:pt idx="0">
                  <c:v>66</c:v>
                </c:pt>
                <c:pt idx="1">
                  <c:v>861</c:v>
                </c:pt>
                <c:pt idx="2">
                  <c:v>44</c:v>
                </c:pt>
                <c:pt idx="3">
                  <c:v>54</c:v>
                </c:pt>
                <c:pt idx="4">
                  <c:v>592</c:v>
                </c:pt>
                <c:pt idx="5">
                  <c:v>303</c:v>
                </c:pt>
                <c:pt idx="6">
                  <c:v>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3-F14F-9D74-4BD44F9A843F}"/>
            </c:ext>
          </c:extLst>
        </c:ser>
        <c:ser>
          <c:idx val="2"/>
          <c:order val="2"/>
          <c:tx>
            <c:strRef>
              <c:f>Analysis_all_USE!$B$137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Analysis_all_USE!$C$119:$I$120</c:f>
              <c:multiLvlStrCache>
                <c:ptCount val="7"/>
                <c:lvl>
                  <c:pt idx="0">
                    <c:v>n=104
MDR</c:v>
                  </c:pt>
                  <c:pt idx="1">
                    <c:v>n=1420
Non-MDR</c:v>
                  </c:pt>
                  <c:pt idx="2">
                    <c:v>n=104
MDR</c:v>
                  </c:pt>
                  <c:pt idx="3">
                    <c:v>n=162
Non-MDR</c:v>
                  </c:pt>
                  <c:pt idx="4">
                    <c:v>n=1341</c:v>
                  </c:pt>
                  <c:pt idx="5">
                    <c:v>n=836</c:v>
                  </c:pt>
                  <c:pt idx="6">
                    <c:v>n=1790</c:v>
                  </c:pt>
                </c:lvl>
                <c:lvl>
                  <c:pt idx="0">
                    <c:v>TB New</c:v>
                  </c:pt>
                  <c:pt idx="2">
                    <c:v>TB 6m treatment</c:v>
                  </c:pt>
                  <c:pt idx="4">
                    <c:v>TB carer</c:v>
                  </c:pt>
                  <c:pt idx="5">
                    <c:v>TB previously</c:v>
                  </c:pt>
                  <c:pt idx="6">
                    <c:v>TB never</c:v>
                  </c:pt>
                </c:lvl>
              </c:multiLvlStrCache>
            </c:multiLvlStrRef>
          </c:cat>
          <c:val>
            <c:numRef>
              <c:f>Analysis_all_USE!$C$137:$I$137</c:f>
              <c:numCache>
                <c:formatCode>General</c:formatCode>
                <c:ptCount val="7"/>
                <c:pt idx="0">
                  <c:v>23</c:v>
                </c:pt>
                <c:pt idx="1">
                  <c:v>419</c:v>
                </c:pt>
                <c:pt idx="2">
                  <c:v>51</c:v>
                </c:pt>
                <c:pt idx="3">
                  <c:v>99</c:v>
                </c:pt>
                <c:pt idx="4">
                  <c:v>692</c:v>
                </c:pt>
                <c:pt idx="5">
                  <c:v>465</c:v>
                </c:pt>
                <c:pt idx="6">
                  <c:v>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C3-F14F-9D74-4BD44F9A843F}"/>
            </c:ext>
          </c:extLst>
        </c:ser>
        <c:ser>
          <c:idx val="3"/>
          <c:order val="3"/>
          <c:tx>
            <c:strRef>
              <c:f>Analysis_all_USE!$B$138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Analysis_all_USE!$C$119:$I$120</c:f>
              <c:multiLvlStrCache>
                <c:ptCount val="7"/>
                <c:lvl>
                  <c:pt idx="0">
                    <c:v>n=104
MDR</c:v>
                  </c:pt>
                  <c:pt idx="1">
                    <c:v>n=1420
Non-MDR</c:v>
                  </c:pt>
                  <c:pt idx="2">
                    <c:v>n=104
MDR</c:v>
                  </c:pt>
                  <c:pt idx="3">
                    <c:v>n=162
Non-MDR</c:v>
                  </c:pt>
                  <c:pt idx="4">
                    <c:v>n=1341</c:v>
                  </c:pt>
                  <c:pt idx="5">
                    <c:v>n=836</c:v>
                  </c:pt>
                  <c:pt idx="6">
                    <c:v>n=1790</c:v>
                  </c:pt>
                </c:lvl>
                <c:lvl>
                  <c:pt idx="0">
                    <c:v>TB New</c:v>
                  </c:pt>
                  <c:pt idx="2">
                    <c:v>TB 6m treatment</c:v>
                  </c:pt>
                  <c:pt idx="4">
                    <c:v>TB carer</c:v>
                  </c:pt>
                  <c:pt idx="5">
                    <c:v>TB previously</c:v>
                  </c:pt>
                  <c:pt idx="6">
                    <c:v>TB never</c:v>
                  </c:pt>
                </c:lvl>
              </c:multiLvlStrCache>
            </c:multiLvlStrRef>
          </c:cat>
          <c:val>
            <c:numRef>
              <c:f>Analysis_all_USE!$C$138:$I$138</c:f>
              <c:numCache>
                <c:formatCode>General</c:formatCode>
                <c:ptCount val="7"/>
                <c:pt idx="0">
                  <c:v>2</c:v>
                </c:pt>
                <c:pt idx="1">
                  <c:v>30</c:v>
                </c:pt>
                <c:pt idx="2">
                  <c:v>4</c:v>
                </c:pt>
                <c:pt idx="3">
                  <c:v>5</c:v>
                </c:pt>
                <c:pt idx="4">
                  <c:v>33</c:v>
                </c:pt>
                <c:pt idx="5">
                  <c:v>56</c:v>
                </c:pt>
                <c:pt idx="6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C3-F14F-9D74-4BD44F9A8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428481983"/>
        <c:axId val="871778879"/>
      </c:barChart>
      <c:lineChart>
        <c:grouping val="standard"/>
        <c:varyColors val="0"/>
        <c:ser>
          <c:idx val="4"/>
          <c:order val="4"/>
          <c:tx>
            <c:v>EUROHIS QOL score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Analysis_all_USE!$C$124:$I$124</c:f>
                <c:numCache>
                  <c:formatCode>General</c:formatCode>
                  <c:ptCount val="7"/>
                  <c:pt idx="0">
                    <c:v>0.85999999999999943</c:v>
                  </c:pt>
                  <c:pt idx="1">
                    <c:v>0.34999999999999964</c:v>
                  </c:pt>
                  <c:pt idx="2">
                    <c:v>1.1600000000000001</c:v>
                  </c:pt>
                  <c:pt idx="3">
                    <c:v>0.92000000000000171</c:v>
                  </c:pt>
                  <c:pt idx="4">
                    <c:v>0.40000000000000213</c:v>
                  </c:pt>
                  <c:pt idx="5">
                    <c:v>0.39000000000000057</c:v>
                  </c:pt>
                  <c:pt idx="6">
                    <c:v>0.35999999999999943</c:v>
                  </c:pt>
                </c:numCache>
              </c:numRef>
            </c:plus>
            <c:minus>
              <c:numRef>
                <c:f>Analysis_all_USE!$C$124:$I$124</c:f>
                <c:numCache>
                  <c:formatCode>General</c:formatCode>
                  <c:ptCount val="7"/>
                  <c:pt idx="0">
                    <c:v>0.85999999999999943</c:v>
                  </c:pt>
                  <c:pt idx="1">
                    <c:v>0.34999999999999964</c:v>
                  </c:pt>
                  <c:pt idx="2">
                    <c:v>1.1600000000000001</c:v>
                  </c:pt>
                  <c:pt idx="3">
                    <c:v>0.92000000000000171</c:v>
                  </c:pt>
                  <c:pt idx="4">
                    <c:v>0.40000000000000213</c:v>
                  </c:pt>
                  <c:pt idx="5">
                    <c:v>0.39000000000000057</c:v>
                  </c:pt>
                  <c:pt idx="6">
                    <c:v>0.35999999999999943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Analysis_all_USE!$C$120:$I$120</c:f>
              <c:strCache>
                <c:ptCount val="7"/>
                <c:pt idx="0">
                  <c:v>n=104
MDR</c:v>
                </c:pt>
                <c:pt idx="1">
                  <c:v>n=1420
Non-MDR</c:v>
                </c:pt>
                <c:pt idx="2">
                  <c:v>n=104
MDR</c:v>
                </c:pt>
                <c:pt idx="3">
                  <c:v>n=162
Non-MDR</c:v>
                </c:pt>
                <c:pt idx="4">
                  <c:v>n=1341</c:v>
                </c:pt>
                <c:pt idx="5">
                  <c:v>n=836</c:v>
                </c:pt>
                <c:pt idx="6">
                  <c:v>n=1790</c:v>
                </c:pt>
              </c:strCache>
            </c:strRef>
          </c:cat>
          <c:val>
            <c:numRef>
              <c:f>Analysis_all_USE!$C$121:$I$121</c:f>
              <c:numCache>
                <c:formatCode>General</c:formatCode>
                <c:ptCount val="7"/>
                <c:pt idx="0" formatCode="0.00">
                  <c:v>13.77</c:v>
                </c:pt>
                <c:pt idx="1">
                  <c:v>14.86</c:v>
                </c:pt>
                <c:pt idx="2" formatCode="0.00">
                  <c:v>15.65</c:v>
                </c:pt>
                <c:pt idx="3">
                  <c:v>17.8</c:v>
                </c:pt>
                <c:pt idx="4" formatCode="0.00">
                  <c:v>18.21</c:v>
                </c:pt>
                <c:pt idx="5" formatCode="0.00">
                  <c:v>18.57</c:v>
                </c:pt>
                <c:pt idx="6" formatCode="0.00">
                  <c:v>18.97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C3-F14F-9D74-4BD44F9A8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211183"/>
        <c:axId val="460549647"/>
      </c:lineChart>
      <c:catAx>
        <c:axId val="42848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71778879"/>
        <c:crosses val="autoZero"/>
        <c:auto val="1"/>
        <c:lblAlgn val="ctr"/>
        <c:lblOffset val="100"/>
        <c:noMultiLvlLbl val="0"/>
      </c:catAx>
      <c:valAx>
        <c:axId val="87177887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28481983"/>
        <c:crosses val="autoZero"/>
        <c:crossBetween val="between"/>
      </c:valAx>
      <c:valAx>
        <c:axId val="460549647"/>
        <c:scaling>
          <c:orientation val="minMax"/>
          <c:max val="32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100" b="0" i="0" baseline="0" dirty="0">
                    <a:effectLst/>
                  </a:rPr>
                  <a:t>Mean EUROHIS QOL score +/- 95% confidence intervals</a:t>
                </a:r>
                <a:endParaRPr lang="en-GB" sz="11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456211183"/>
        <c:crosses val="max"/>
        <c:crossBetween val="between"/>
        <c:majorUnit val="8"/>
      </c:valAx>
      <c:catAx>
        <c:axId val="456211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05496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'Table AP2_NEW_treatment outcome'!$H$18</c:f>
              <c:strCache>
                <c:ptCount val="1"/>
                <c:pt idx="0">
                  <c:v>Successful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'Table AP2_NEW_treatment outcome'!$I$17:$J$17</c:f>
              <c:strCache>
                <c:ptCount val="2"/>
                <c:pt idx="0">
                  <c:v>Patients with baseline QOL</c:v>
                </c:pt>
                <c:pt idx="1">
                  <c:v>Patients with 6 month follow-up QOL</c:v>
                </c:pt>
              </c:strCache>
            </c:strRef>
          </c:cat>
          <c:val>
            <c:numRef>
              <c:f>'Table AP2_NEW_treatment outcome'!$I$18:$J$18</c:f>
              <c:numCache>
                <c:formatCode>General</c:formatCode>
                <c:ptCount val="2"/>
                <c:pt idx="0">
                  <c:v>1008</c:v>
                </c:pt>
                <c:pt idx="1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F-2543-8F1F-8DDB1CC605C1}"/>
            </c:ext>
          </c:extLst>
        </c:ser>
        <c:ser>
          <c:idx val="2"/>
          <c:order val="1"/>
          <c:tx>
            <c:strRef>
              <c:f>'Table AP2_NEW_treatment outcome'!$H$19</c:f>
              <c:strCache>
                <c:ptCount val="1"/>
                <c:pt idx="0">
                  <c:v>On treatment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cat>
            <c:strRef>
              <c:f>'Table AP2_NEW_treatment outcome'!$I$17:$J$17</c:f>
              <c:strCache>
                <c:ptCount val="2"/>
                <c:pt idx="0">
                  <c:v>Patients with baseline QOL</c:v>
                </c:pt>
                <c:pt idx="1">
                  <c:v>Patients with 6 month follow-up QOL</c:v>
                </c:pt>
              </c:strCache>
            </c:strRef>
          </c:cat>
          <c:val>
            <c:numRef>
              <c:f>'Table AP2_NEW_treatment outcome'!$I$19:$J$19</c:f>
              <c:numCache>
                <c:formatCode>General</c:formatCode>
                <c:ptCount val="2"/>
                <c:pt idx="0">
                  <c:v>137</c:v>
                </c:pt>
                <c:pt idx="1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F-2543-8F1F-8DDB1CC605C1}"/>
            </c:ext>
          </c:extLst>
        </c:ser>
        <c:ser>
          <c:idx val="3"/>
          <c:order val="2"/>
          <c:tx>
            <c:strRef>
              <c:f>'Table AP2_NEW_treatment outcome'!$H$20</c:f>
              <c:strCache>
                <c:ptCount val="1"/>
                <c:pt idx="0">
                  <c:v>Failed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'Table AP2_NEW_treatment outcome'!$I$17:$J$17</c:f>
              <c:strCache>
                <c:ptCount val="2"/>
                <c:pt idx="0">
                  <c:v>Patients with baseline QOL</c:v>
                </c:pt>
                <c:pt idx="1">
                  <c:v>Patients with 6 month follow-up QOL</c:v>
                </c:pt>
              </c:strCache>
            </c:strRef>
          </c:cat>
          <c:val>
            <c:numRef>
              <c:f>'Table AP2_NEW_treatment outcome'!$I$20:$J$20</c:f>
              <c:numCache>
                <c:formatCode>General</c:formatCode>
                <c:ptCount val="2"/>
                <c:pt idx="0">
                  <c:v>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BF-2543-8F1F-8DDB1CC605C1}"/>
            </c:ext>
          </c:extLst>
        </c:ser>
        <c:ser>
          <c:idx val="4"/>
          <c:order val="3"/>
          <c:tx>
            <c:strRef>
              <c:f>'Table AP2_NEW_treatment outcome'!$H$21</c:f>
              <c:strCache>
                <c:ptCount val="1"/>
                <c:pt idx="0">
                  <c:v>Treatment incompletion</c:v>
                </c:pt>
              </c:strCache>
            </c:strRef>
          </c:tx>
          <c:spPr>
            <a:solidFill>
              <a:srgbClr val="FF851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'Table AP2_NEW_treatment outcome'!$I$17:$J$17</c:f>
              <c:strCache>
                <c:ptCount val="2"/>
                <c:pt idx="0">
                  <c:v>Patients with baseline QOL</c:v>
                </c:pt>
                <c:pt idx="1">
                  <c:v>Patients with 6 month follow-up QOL</c:v>
                </c:pt>
              </c:strCache>
            </c:strRef>
          </c:cat>
          <c:val>
            <c:numRef>
              <c:f>'Table AP2_NEW_treatment outcome'!$I$21:$J$21</c:f>
              <c:numCache>
                <c:formatCode>General</c:formatCode>
                <c:ptCount val="2"/>
                <c:pt idx="0">
                  <c:v>221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BF-2543-8F1F-8DDB1CC605C1}"/>
            </c:ext>
          </c:extLst>
        </c:ser>
        <c:ser>
          <c:idx val="5"/>
          <c:order val="4"/>
          <c:tx>
            <c:strRef>
              <c:f>'Table AP2_NEW_treatment outcome'!$H$22</c:f>
              <c:strCache>
                <c:ptCount val="1"/>
                <c:pt idx="0">
                  <c:v>Died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'Table AP2_NEW_treatment outcome'!$I$17:$J$17</c:f>
              <c:strCache>
                <c:ptCount val="2"/>
                <c:pt idx="0">
                  <c:v>Patients with baseline QOL</c:v>
                </c:pt>
                <c:pt idx="1">
                  <c:v>Patients with 6 month follow-up QOL</c:v>
                </c:pt>
              </c:strCache>
            </c:strRef>
          </c:cat>
          <c:val>
            <c:numRef>
              <c:f>'Table AP2_NEW_treatment outcome'!$I$22:$J$22</c:f>
              <c:numCache>
                <c:formatCode>General</c:formatCode>
                <c:ptCount val="2"/>
                <c:pt idx="0">
                  <c:v>41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BF-2543-8F1F-8DDB1CC60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22346927"/>
        <c:axId val="320013407"/>
      </c:barChart>
      <c:catAx>
        <c:axId val="32234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20013407"/>
        <c:crosses val="autoZero"/>
        <c:auto val="1"/>
        <c:lblAlgn val="ctr"/>
        <c:lblOffset val="100"/>
        <c:noMultiLvlLbl val="0"/>
      </c:catAx>
      <c:valAx>
        <c:axId val="32001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3223469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0747007977971E-2"/>
          <c:y val="2.2009958006960217E-2"/>
          <c:w val="0.87522318781838415"/>
          <c:h val="0.91272217297570657"/>
        </c:manualLayout>
      </c:layout>
      <c:lineChart>
        <c:grouping val="standard"/>
        <c:varyColors val="0"/>
        <c:ser>
          <c:idx val="0"/>
          <c:order val="0"/>
          <c:tx>
            <c:strRef>
              <c:f>wellbeing_6Moutcome!$AL$7</c:f>
              <c:strCache>
                <c:ptCount val="1"/>
                <c:pt idx="0">
                  <c:v>Successful treatment (n=26)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wellbeing_6Moutcome!$AM$7:$BI$7</c:f>
              <c:numCache>
                <c:formatCode>General</c:formatCode>
                <c:ptCount val="23"/>
                <c:pt idx="0">
                  <c:v>1.65</c:v>
                </c:pt>
                <c:pt idx="1">
                  <c:v>2.0699999999999998</c:v>
                </c:pt>
                <c:pt idx="3">
                  <c:v>1.5</c:v>
                </c:pt>
                <c:pt idx="4">
                  <c:v>2.58</c:v>
                </c:pt>
                <c:pt idx="6">
                  <c:v>1.5</c:v>
                </c:pt>
                <c:pt idx="7">
                  <c:v>2.46</c:v>
                </c:pt>
                <c:pt idx="9">
                  <c:v>1.89</c:v>
                </c:pt>
                <c:pt idx="10">
                  <c:v>2.73</c:v>
                </c:pt>
                <c:pt idx="12">
                  <c:v>2.19</c:v>
                </c:pt>
                <c:pt idx="13">
                  <c:v>2.92</c:v>
                </c:pt>
                <c:pt idx="15">
                  <c:v>2.54</c:v>
                </c:pt>
                <c:pt idx="16">
                  <c:v>2.54</c:v>
                </c:pt>
                <c:pt idx="18">
                  <c:v>0.92</c:v>
                </c:pt>
                <c:pt idx="19">
                  <c:v>1.23</c:v>
                </c:pt>
                <c:pt idx="21">
                  <c:v>2.04</c:v>
                </c:pt>
                <c:pt idx="22">
                  <c:v>2.34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B-1C4E-B116-A2CE36842443}"/>
            </c:ext>
          </c:extLst>
        </c:ser>
        <c:ser>
          <c:idx val="1"/>
          <c:order val="1"/>
          <c:tx>
            <c:strRef>
              <c:f>wellbeing_6Moutcome!$AL$8</c:f>
              <c:strCache>
                <c:ptCount val="1"/>
                <c:pt idx="0">
                  <c:v>On treatment (n=104)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wellbeing_6Moutcome!$AM$8:$BI$8</c:f>
              <c:numCache>
                <c:formatCode>General</c:formatCode>
                <c:ptCount val="23"/>
                <c:pt idx="0">
                  <c:v>1.75</c:v>
                </c:pt>
                <c:pt idx="1">
                  <c:v>1.74</c:v>
                </c:pt>
                <c:pt idx="3">
                  <c:v>1.36</c:v>
                </c:pt>
                <c:pt idx="4">
                  <c:v>2.0299999999999998</c:v>
                </c:pt>
                <c:pt idx="6">
                  <c:v>1.55</c:v>
                </c:pt>
                <c:pt idx="7">
                  <c:v>1.99</c:v>
                </c:pt>
                <c:pt idx="9">
                  <c:v>1.77</c:v>
                </c:pt>
                <c:pt idx="10">
                  <c:v>2.19</c:v>
                </c:pt>
                <c:pt idx="12">
                  <c:v>1.91</c:v>
                </c:pt>
                <c:pt idx="13">
                  <c:v>2.31</c:v>
                </c:pt>
                <c:pt idx="15">
                  <c:v>2.34</c:v>
                </c:pt>
                <c:pt idx="16">
                  <c:v>2.41</c:v>
                </c:pt>
                <c:pt idx="18">
                  <c:v>1</c:v>
                </c:pt>
                <c:pt idx="19">
                  <c:v>1.1200000000000001</c:v>
                </c:pt>
                <c:pt idx="21">
                  <c:v>2.2400000000000002</c:v>
                </c:pt>
                <c:pt idx="2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9B-1C4E-B116-A2CE36842443}"/>
            </c:ext>
          </c:extLst>
        </c:ser>
        <c:ser>
          <c:idx val="2"/>
          <c:order val="2"/>
          <c:tx>
            <c:strRef>
              <c:f>wellbeing_6Moutcome!$AL$9</c:f>
              <c:strCache>
                <c:ptCount val="1"/>
                <c:pt idx="0">
                  <c:v>Treatment incompletion (n=24)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wellbeing_6Moutcome!$AM$9:$BI$9</c:f>
              <c:numCache>
                <c:formatCode>General</c:formatCode>
                <c:ptCount val="23"/>
                <c:pt idx="0">
                  <c:v>1.42</c:v>
                </c:pt>
                <c:pt idx="1">
                  <c:v>1.58</c:v>
                </c:pt>
                <c:pt idx="3">
                  <c:v>1.46</c:v>
                </c:pt>
                <c:pt idx="4">
                  <c:v>2.0099999999999998</c:v>
                </c:pt>
                <c:pt idx="6">
                  <c:v>1.63</c:v>
                </c:pt>
                <c:pt idx="7">
                  <c:v>1.88</c:v>
                </c:pt>
                <c:pt idx="9">
                  <c:v>1.79</c:v>
                </c:pt>
                <c:pt idx="10">
                  <c:v>2.33</c:v>
                </c:pt>
                <c:pt idx="12">
                  <c:v>1.79</c:v>
                </c:pt>
                <c:pt idx="13">
                  <c:v>2.21</c:v>
                </c:pt>
                <c:pt idx="15">
                  <c:v>2.29</c:v>
                </c:pt>
                <c:pt idx="16">
                  <c:v>2.5</c:v>
                </c:pt>
                <c:pt idx="18">
                  <c:v>0.95</c:v>
                </c:pt>
                <c:pt idx="19">
                  <c:v>1.21</c:v>
                </c:pt>
                <c:pt idx="21">
                  <c:v>2.21</c:v>
                </c:pt>
                <c:pt idx="22">
                  <c:v>2.17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9B-1C4E-B116-A2CE36842443}"/>
            </c:ext>
          </c:extLst>
        </c:ser>
        <c:ser>
          <c:idx val="3"/>
          <c:order val="3"/>
          <c:tx>
            <c:strRef>
              <c:f>wellbeing_6Moutcome!$AL$10</c:f>
              <c:strCache>
                <c:ptCount val="1"/>
                <c:pt idx="0">
                  <c:v>Died (n=9)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19050">
                <a:solidFill>
                  <a:schemeClr val="tx1"/>
                </a:solidFill>
              </a:ln>
              <a:effectLst/>
            </c:spPr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wellbeing_6Moutcome!$AM$10:$BI$10</c:f>
              <c:numCache>
                <c:formatCode>General</c:formatCode>
                <c:ptCount val="23"/>
                <c:pt idx="0">
                  <c:v>1</c:v>
                </c:pt>
                <c:pt idx="3">
                  <c:v>0.89</c:v>
                </c:pt>
                <c:pt idx="6">
                  <c:v>0.56000000000000005</c:v>
                </c:pt>
                <c:pt idx="9">
                  <c:v>0.77</c:v>
                </c:pt>
                <c:pt idx="12">
                  <c:v>1.22</c:v>
                </c:pt>
                <c:pt idx="15">
                  <c:v>1.44</c:v>
                </c:pt>
                <c:pt idx="18">
                  <c:v>0.89</c:v>
                </c:pt>
                <c:pt idx="21">
                  <c:v>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9B-1C4E-B116-A2CE36842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934575"/>
        <c:axId val="801230079"/>
      </c:lineChart>
      <c:catAx>
        <c:axId val="801934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1230079"/>
        <c:crosses val="autoZero"/>
        <c:auto val="1"/>
        <c:lblAlgn val="ctr"/>
        <c:lblOffset val="100"/>
        <c:noMultiLvlLbl val="0"/>
      </c:catAx>
      <c:valAx>
        <c:axId val="801230079"/>
        <c:scaling>
          <c:orientation val="minMax"/>
          <c:max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/>
                  <a:t>Mean individual item score</a:t>
                </a:r>
              </a:p>
            </c:rich>
          </c:tx>
          <c:layout>
            <c:manualLayout>
              <c:xMode val="edge"/>
              <c:yMode val="edge"/>
              <c:x val="2.1069049783640353E-2"/>
              <c:y val="0.21040413663120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0193457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38666497047378E-2"/>
          <c:y val="2.7443456635541791E-2"/>
          <c:w val="0.59634678664202645"/>
          <c:h val="0.897407638745638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wellbeing_6Moutcome!$BK$7:$BL$7</c:f>
              <c:numCache>
                <c:formatCode>0.0</c:formatCode>
                <c:ptCount val="2"/>
                <c:pt idx="0">
                  <c:v>14.23</c:v>
                </c:pt>
                <c:pt idx="1">
                  <c:v>18.89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F6-9D44-BA02-FEB181481809}"/>
            </c:ext>
          </c:extLst>
        </c:ser>
        <c:ser>
          <c:idx val="1"/>
          <c:order val="1"/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wellbeing_6Moutcome!$BK$8:$BL$8</c:f>
              <c:numCache>
                <c:formatCode>0.0</c:formatCode>
                <c:ptCount val="2"/>
                <c:pt idx="0">
                  <c:v>13.9</c:v>
                </c:pt>
                <c:pt idx="1">
                  <c:v>16.09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F6-9D44-BA02-FEB181481809}"/>
            </c:ext>
          </c:extLst>
        </c:ser>
        <c:ser>
          <c:idx val="2"/>
          <c:order val="2"/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wellbeing_6Moutcome!$BK$9:$BL$9</c:f>
              <c:numCache>
                <c:formatCode>0.0</c:formatCode>
                <c:ptCount val="2"/>
                <c:pt idx="0">
                  <c:v>13.54</c:v>
                </c:pt>
                <c:pt idx="1">
                  <c:v>15.92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F6-9D44-BA02-FEB181481809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noFill/>
              <a:ln w="1905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x"/>
              <c:size val="5"/>
              <c:spPr>
                <a:noFill/>
                <a:ln w="1905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3F6-9D44-BA02-FEB181481809}"/>
              </c:ext>
            </c:extLst>
          </c:dPt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wellbeing_6Moutcome!$BK$10:$BL$10</c:f>
              <c:numCache>
                <c:formatCode>General</c:formatCode>
                <c:ptCount val="2"/>
                <c:pt idx="0" formatCode="0.0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F6-9D44-BA02-FEB181481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7033631"/>
        <c:axId val="653324303"/>
      </c:lineChart>
      <c:catAx>
        <c:axId val="7770336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3324303"/>
        <c:crosses val="autoZero"/>
        <c:auto val="1"/>
        <c:lblAlgn val="ctr"/>
        <c:lblOffset val="100"/>
        <c:noMultiLvlLbl val="0"/>
      </c:catAx>
      <c:valAx>
        <c:axId val="653324303"/>
        <c:scaling>
          <c:orientation val="minMax"/>
          <c:max val="32"/>
          <c:min val="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dirty="0"/>
                  <a:t>Mean EUROHIS QOL score</a:t>
                </a:r>
              </a:p>
            </c:rich>
          </c:tx>
          <c:layout>
            <c:manualLayout>
              <c:xMode val="edge"/>
              <c:yMode val="edge"/>
              <c:x val="0.89076479748478821"/>
              <c:y val="0.21908928130085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777033631"/>
        <c:crosses val="max"/>
        <c:crossBetween val="between"/>
        <c:majorUnit val="8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61163470232956E-2"/>
          <c:y val="3.5555261927612533E-2"/>
          <c:w val="0.87371277135612924"/>
          <c:h val="0.89097513231558401"/>
        </c:manualLayout>
      </c:layout>
      <c:lineChart>
        <c:grouping val="standard"/>
        <c:varyColors val="0"/>
        <c:ser>
          <c:idx val="0"/>
          <c:order val="0"/>
          <c:tx>
            <c:strRef>
              <c:f>wellbeing_6Moutcome!$AL$3</c:f>
              <c:strCache>
                <c:ptCount val="1"/>
                <c:pt idx="0">
                  <c:v>Successful treatment (n=538)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wellbeing_6Moutcome!$AM$3:$BI$3</c:f>
              <c:numCache>
                <c:formatCode>General</c:formatCode>
                <c:ptCount val="23"/>
                <c:pt idx="0">
                  <c:v>1.73</c:v>
                </c:pt>
                <c:pt idx="1">
                  <c:v>2.14</c:v>
                </c:pt>
                <c:pt idx="3">
                  <c:v>1.49</c:v>
                </c:pt>
                <c:pt idx="4">
                  <c:v>2.5099999999999998</c:v>
                </c:pt>
                <c:pt idx="6">
                  <c:v>1.65</c:v>
                </c:pt>
                <c:pt idx="7">
                  <c:v>2.23</c:v>
                </c:pt>
                <c:pt idx="9">
                  <c:v>1.98</c:v>
                </c:pt>
                <c:pt idx="10">
                  <c:v>2.5499999999999998</c:v>
                </c:pt>
                <c:pt idx="12">
                  <c:v>2.0499999999999998</c:v>
                </c:pt>
                <c:pt idx="13">
                  <c:v>2.6</c:v>
                </c:pt>
                <c:pt idx="15">
                  <c:v>2.33</c:v>
                </c:pt>
                <c:pt idx="16">
                  <c:v>2.64</c:v>
                </c:pt>
                <c:pt idx="18">
                  <c:v>1.07</c:v>
                </c:pt>
                <c:pt idx="19">
                  <c:v>1.31</c:v>
                </c:pt>
                <c:pt idx="21">
                  <c:v>2.17</c:v>
                </c:pt>
                <c:pt idx="2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77-2140-93EB-45703A20D2B2}"/>
            </c:ext>
          </c:extLst>
        </c:ser>
        <c:ser>
          <c:idx val="1"/>
          <c:order val="1"/>
          <c:tx>
            <c:strRef>
              <c:f>wellbeing_6Moutcome!$AL$4</c:f>
              <c:strCache>
                <c:ptCount val="1"/>
                <c:pt idx="0">
                  <c:v>On treatment (n=162)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wellbeing_6Moutcome!$AM$4:$BI$4</c:f>
              <c:numCache>
                <c:formatCode>General</c:formatCode>
                <c:ptCount val="23"/>
                <c:pt idx="0">
                  <c:v>1.71</c:v>
                </c:pt>
                <c:pt idx="1">
                  <c:v>2.14</c:v>
                </c:pt>
                <c:pt idx="3">
                  <c:v>1.55</c:v>
                </c:pt>
                <c:pt idx="4">
                  <c:v>2.48</c:v>
                </c:pt>
                <c:pt idx="6">
                  <c:v>1.59</c:v>
                </c:pt>
                <c:pt idx="7">
                  <c:v>2.15</c:v>
                </c:pt>
                <c:pt idx="9">
                  <c:v>1.74</c:v>
                </c:pt>
                <c:pt idx="10">
                  <c:v>2.27</c:v>
                </c:pt>
                <c:pt idx="12">
                  <c:v>2.04</c:v>
                </c:pt>
                <c:pt idx="13">
                  <c:v>2.54</c:v>
                </c:pt>
                <c:pt idx="15">
                  <c:v>2.29</c:v>
                </c:pt>
                <c:pt idx="16">
                  <c:v>2.59</c:v>
                </c:pt>
                <c:pt idx="18">
                  <c:v>1.07</c:v>
                </c:pt>
                <c:pt idx="19">
                  <c:v>1.25</c:v>
                </c:pt>
                <c:pt idx="21">
                  <c:v>2.09</c:v>
                </c:pt>
                <c:pt idx="22">
                  <c:v>2.4500000000000002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77-2140-93EB-45703A20D2B2}"/>
            </c:ext>
          </c:extLst>
        </c:ser>
        <c:ser>
          <c:idx val="2"/>
          <c:order val="2"/>
          <c:tx>
            <c:strRef>
              <c:f>wellbeing_6Moutcome!$AL$5</c:f>
              <c:strCache>
                <c:ptCount val="1"/>
                <c:pt idx="0">
                  <c:v>Treatment incompletion (n=54)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wellbeing_6Moutcome!$AM$5:$BI$5</c:f>
              <c:numCache>
                <c:formatCode>General</c:formatCode>
                <c:ptCount val="23"/>
                <c:pt idx="0">
                  <c:v>1.35</c:v>
                </c:pt>
                <c:pt idx="1">
                  <c:v>1.61</c:v>
                </c:pt>
                <c:pt idx="3">
                  <c:v>1.19</c:v>
                </c:pt>
                <c:pt idx="4">
                  <c:v>1.87</c:v>
                </c:pt>
                <c:pt idx="6">
                  <c:v>1.48</c:v>
                </c:pt>
                <c:pt idx="7">
                  <c:v>1.72</c:v>
                </c:pt>
                <c:pt idx="9">
                  <c:v>1.61</c:v>
                </c:pt>
                <c:pt idx="10">
                  <c:v>2.17</c:v>
                </c:pt>
                <c:pt idx="12">
                  <c:v>1.63</c:v>
                </c:pt>
                <c:pt idx="13">
                  <c:v>2.09</c:v>
                </c:pt>
                <c:pt idx="15">
                  <c:v>2.33</c:v>
                </c:pt>
                <c:pt idx="16">
                  <c:v>2.37</c:v>
                </c:pt>
                <c:pt idx="18">
                  <c:v>0.91</c:v>
                </c:pt>
                <c:pt idx="19">
                  <c:v>1.1100000000000001</c:v>
                </c:pt>
                <c:pt idx="21">
                  <c:v>2.11</c:v>
                </c:pt>
                <c:pt idx="22">
                  <c:v>2.31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77-2140-93EB-45703A20D2B2}"/>
            </c:ext>
          </c:extLst>
        </c:ser>
        <c:ser>
          <c:idx val="3"/>
          <c:order val="3"/>
          <c:tx>
            <c:strRef>
              <c:f>wellbeing_6Moutcome!$AL$6</c:f>
              <c:strCache>
                <c:ptCount val="1"/>
                <c:pt idx="0">
                  <c:v>Died (n=29)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cat>
            <c:strRef>
              <c:f>wellbeing_6Moutcome!$AM$2:$BI$2</c:f>
              <c:strCache>
                <c:ptCount val="22"/>
                <c:pt idx="0">
                  <c:v>QOL</c:v>
                </c:pt>
                <c:pt idx="3">
                  <c:v>Health</c:v>
                </c:pt>
                <c:pt idx="6">
                  <c:v>Energy</c:v>
                </c:pt>
                <c:pt idx="9">
                  <c:v>ADL</c:v>
                </c:pt>
                <c:pt idx="12">
                  <c:v>Self</c:v>
                </c:pt>
                <c:pt idx="15">
                  <c:v>Relationship</c:v>
                </c:pt>
                <c:pt idx="18">
                  <c:v>Money</c:v>
                </c:pt>
                <c:pt idx="21">
                  <c:v>Living place</c:v>
                </c:pt>
              </c:strCache>
            </c:strRef>
          </c:cat>
          <c:val>
            <c:numRef>
              <c:f>wellbeing_6Moutcome!$AM$6:$BI$6</c:f>
              <c:numCache>
                <c:formatCode>General</c:formatCode>
                <c:ptCount val="23"/>
                <c:pt idx="0">
                  <c:v>1.45</c:v>
                </c:pt>
                <c:pt idx="3">
                  <c:v>1.41</c:v>
                </c:pt>
                <c:pt idx="6">
                  <c:v>1.1000000000000001</c:v>
                </c:pt>
                <c:pt idx="9">
                  <c:v>1.41</c:v>
                </c:pt>
                <c:pt idx="12">
                  <c:v>1.69</c:v>
                </c:pt>
                <c:pt idx="15">
                  <c:v>2.1</c:v>
                </c:pt>
                <c:pt idx="18">
                  <c:v>0.76</c:v>
                </c:pt>
                <c:pt idx="21">
                  <c:v>1.83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77-2140-93EB-45703A20D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934575"/>
        <c:axId val="801230079"/>
      </c:lineChart>
      <c:catAx>
        <c:axId val="80193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01230079"/>
        <c:crosses val="autoZero"/>
        <c:auto val="1"/>
        <c:lblAlgn val="ctr"/>
        <c:lblOffset val="100"/>
        <c:noMultiLvlLbl val="0"/>
      </c:catAx>
      <c:valAx>
        <c:axId val="801230079"/>
        <c:scaling>
          <c:orientation val="minMax"/>
          <c:max val="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/>
                  <a:t>Mean individual item score</a:t>
                </a:r>
              </a:p>
            </c:rich>
          </c:tx>
          <c:layout>
            <c:manualLayout>
              <c:xMode val="edge"/>
              <c:yMode val="edge"/>
              <c:x val="1.7659878710118381E-2"/>
              <c:y val="0.26524597211022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0193457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38666497047378E-2"/>
          <c:y val="2.7443456635541791E-2"/>
          <c:w val="0.59634678664202645"/>
          <c:h val="0.897407638745638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wellbeing_6Moutcome!$BK$3:$BL$3</c:f>
              <c:numCache>
                <c:formatCode>0.00</c:formatCode>
                <c:ptCount val="2"/>
                <c:pt idx="0">
                  <c:v>14.46</c:v>
                </c:pt>
                <c:pt idx="1">
                  <c:v>18.29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1C-A249-A53A-183AA14068B8}"/>
            </c:ext>
          </c:extLst>
        </c:ser>
        <c:ser>
          <c:idx val="1"/>
          <c:order val="1"/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wellbeing_6Moutcome!$BK$4:$BL$4</c:f>
              <c:numCache>
                <c:formatCode>0.00</c:formatCode>
                <c:ptCount val="2"/>
                <c:pt idx="0">
                  <c:v>14.07</c:v>
                </c:pt>
                <c:pt idx="1">
                  <c:v>17.850000000000001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1C-A249-A53A-183AA14068B8}"/>
            </c:ext>
          </c:extLst>
        </c:ser>
        <c:ser>
          <c:idx val="2"/>
          <c:order val="2"/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wellbeing_6Moutcome!$BK$5:$BL$5</c:f>
              <c:numCache>
                <c:formatCode>0.00</c:formatCode>
                <c:ptCount val="2"/>
                <c:pt idx="0">
                  <c:v>12.61</c:v>
                </c:pt>
                <c:pt idx="1">
                  <c:v>15.25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1C-A249-A53A-183AA14068B8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5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x"/>
              <c:size val="5"/>
              <c:spPr>
                <a:noFill/>
                <a:ln w="1587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1C-A249-A53A-183AA14068B8}"/>
              </c:ext>
            </c:extLst>
          </c:dPt>
          <c:cat>
            <c:strRef>
              <c:f>wellbeing_6Moutcome!$BK$2</c:f>
              <c:strCache>
                <c:ptCount val="1"/>
                <c:pt idx="0">
                  <c:v>OVERALL score</c:v>
                </c:pt>
              </c:strCache>
            </c:strRef>
          </c:cat>
          <c:val>
            <c:numRef>
              <c:f>wellbeing_6Moutcome!$BK$6:$BL$6</c:f>
              <c:numCache>
                <c:formatCode>General</c:formatCode>
                <c:ptCount val="2"/>
                <c:pt idx="0" formatCode="0.00">
                  <c:v>11.76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61C-A249-A53A-183AA1406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7033631"/>
        <c:axId val="653324303"/>
      </c:lineChart>
      <c:catAx>
        <c:axId val="7770336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3324303"/>
        <c:crosses val="autoZero"/>
        <c:auto val="1"/>
        <c:lblAlgn val="ctr"/>
        <c:lblOffset val="100"/>
        <c:noMultiLvlLbl val="0"/>
      </c:catAx>
      <c:valAx>
        <c:axId val="653324303"/>
        <c:scaling>
          <c:orientation val="minMax"/>
          <c:max val="32"/>
          <c:min val="0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1050" b="0" i="0" baseline="0" dirty="0">
                    <a:effectLst/>
                  </a:rPr>
                  <a:t>Mean EUROHIS QOL score</a:t>
                </a:r>
                <a:endParaRPr lang="en-GB" sz="105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777033631"/>
        <c:crosses val="max"/>
        <c:crossBetween val="between"/>
        <c:majorUnit val="8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(B) TB symptom duration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'wellbeing vs symptoms'!$H$50:$H$53</c:f>
                <c:numCache>
                  <c:formatCode>General</c:formatCode>
                  <c:ptCount val="4"/>
                  <c:pt idx="0">
                    <c:v>3</c:v>
                  </c:pt>
                  <c:pt idx="1">
                    <c:v>4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plus>
            <c:minus>
              <c:numRef>
                <c:f>'wellbeing vs symptoms'!$G$50:$G$53</c:f>
                <c:numCache>
                  <c:formatCode>General</c:formatCode>
                  <c:ptCount val="4"/>
                  <c:pt idx="0">
                    <c:v>4</c:v>
                  </c:pt>
                  <c:pt idx="1">
                    <c:v>3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'wellbeing vs symptoms'!$A$50:$A$53</c:f>
              <c:strCache>
                <c:ptCount val="4"/>
                <c:pt idx="0">
                  <c:v>=&lt;15</c:v>
                </c:pt>
                <c:pt idx="1">
                  <c:v>16-30</c:v>
                </c:pt>
                <c:pt idx="2">
                  <c:v>31-60</c:v>
                </c:pt>
                <c:pt idx="3">
                  <c:v>&gt;=60</c:v>
                </c:pt>
              </c:strCache>
            </c:strRef>
          </c:cat>
          <c:val>
            <c:numRef>
              <c:f>'wellbeing vs symptoms'!$D$50:$D$53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B77-FA43-9FA0-18C7D8A96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759712"/>
        <c:axId val="1777761408"/>
      </c:lineChart>
      <c:catAx>
        <c:axId val="177775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61408"/>
        <c:crosses val="autoZero"/>
        <c:auto val="1"/>
        <c:lblAlgn val="ctr"/>
        <c:lblOffset val="100"/>
        <c:noMultiLvlLbl val="0"/>
      </c:catAx>
      <c:valAx>
        <c:axId val="17777614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59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(C) Low affect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'wellbeing vs beck'!$H$96:$H$99</c:f>
                <c:numCache>
                  <c:formatCode>General</c:formatCode>
                  <c:ptCount val="4"/>
                  <c:pt idx="0">
                    <c:v>3</c:v>
                  </c:pt>
                  <c:pt idx="1">
                    <c:v>3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plus>
            <c:minus>
              <c:numRef>
                <c:f>'wellbeing vs beck'!$G$96:$G$99</c:f>
                <c:numCache>
                  <c:formatCode>General</c:formatCode>
                  <c:ptCount val="4"/>
                  <c:pt idx="0">
                    <c:v>3</c:v>
                  </c:pt>
                  <c:pt idx="1">
                    <c:v>3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'wellbeing vs beck'!$A$96:$A$99</c:f>
              <c:strCache>
                <c:ptCount val="4"/>
                <c:pt idx="0">
                  <c:v>0-2</c:v>
                </c:pt>
                <c:pt idx="1">
                  <c:v>3-6</c:v>
                </c:pt>
                <c:pt idx="2">
                  <c:v>7-10</c:v>
                </c:pt>
                <c:pt idx="3">
                  <c:v>11-45</c:v>
                </c:pt>
              </c:strCache>
            </c:strRef>
          </c:cat>
          <c:val>
            <c:numRef>
              <c:f>'wellbeing vs beck'!$D$96:$D$99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E8-234E-B448-860267328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759712"/>
        <c:axId val="1777761408"/>
      </c:lineChart>
      <c:catAx>
        <c:axId val="177775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Adapted BDI-II score</a:t>
                </a:r>
              </a:p>
            </c:rich>
          </c:tx>
          <c:layout>
            <c:manualLayout>
              <c:xMode val="edge"/>
              <c:yMode val="edge"/>
              <c:x val="0.38794195072387022"/>
              <c:y val="0.836662265584339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61408"/>
        <c:crosses val="autoZero"/>
        <c:auto val="1"/>
        <c:lblAlgn val="ctr"/>
        <c:lblOffset val="100"/>
        <c:noMultiLvlLbl val="0"/>
      </c:catAx>
      <c:valAx>
        <c:axId val="17777614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59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(E)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4881392792422"/>
          <c:y val="0.15480815032089851"/>
          <c:w val="0.8498643822487536"/>
          <c:h val="0.5848797466238802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'Pt vs $'!$H$40:$H$43</c:f>
                <c:numCache>
                  <c:formatCode>General</c:formatCode>
                  <c:ptCount val="4"/>
                  <c:pt idx="0">
                    <c:v>3</c:v>
                  </c:pt>
                  <c:pt idx="1">
                    <c:v>3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plus>
            <c:minus>
              <c:numRef>
                <c:f>'wellbeing vs beck'!$G$96:$G$99</c:f>
                <c:numCache>
                  <c:formatCode>General</c:formatCode>
                  <c:ptCount val="4"/>
                  <c:pt idx="0">
                    <c:v>3</c:v>
                  </c:pt>
                  <c:pt idx="1">
                    <c:v>3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'Pt vs $'!$A$40:$A$43</c:f>
              <c:strCache>
                <c:ptCount val="4"/>
                <c:pt idx="0">
                  <c:v>&lt;500</c:v>
                </c:pt>
                <c:pt idx="1">
                  <c:v>500-999</c:v>
                </c:pt>
                <c:pt idx="2">
                  <c:v>1000-1499</c:v>
                </c:pt>
                <c:pt idx="3">
                  <c:v>&gt;1500</c:v>
                </c:pt>
              </c:strCache>
            </c:strRef>
          </c:cat>
          <c:val>
            <c:numRef>
              <c:f>'Pt vs $'!$D$40:$D$43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100-1F49-AC52-DF0BC4D9B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759712"/>
        <c:axId val="1777761408"/>
      </c:lineChart>
      <c:catAx>
        <c:axId val="177775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Monthy  household income (PEN)</a:t>
                </a:r>
              </a:p>
            </c:rich>
          </c:tx>
          <c:layout>
            <c:manualLayout>
              <c:xMode val="edge"/>
              <c:yMode val="edge"/>
              <c:x val="0.21871858251555493"/>
              <c:y val="0.92803443391496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61408"/>
        <c:crosses val="autoZero"/>
        <c:auto val="1"/>
        <c:lblAlgn val="ctr"/>
        <c:lblOffset val="100"/>
        <c:noMultiLvlLbl val="0"/>
      </c:catAx>
      <c:valAx>
        <c:axId val="17777614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59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(F) Environment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4887748315101"/>
          <c:y val="0.15308402767156193"/>
          <c:w val="0.88204643452207387"/>
          <c:h val="0.58514805723202468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'wellbeing vs scapital'!$H$86:$H$89</c:f>
                <c:numCache>
                  <c:formatCode>General</c:formatCode>
                  <c:ptCount val="4"/>
                  <c:pt idx="0">
                    <c:v>3</c:v>
                  </c:pt>
                  <c:pt idx="1">
                    <c:v>3</c:v>
                  </c:pt>
                  <c:pt idx="2">
                    <c:v>3</c:v>
                  </c:pt>
                  <c:pt idx="3">
                    <c:v>3</c:v>
                  </c:pt>
                </c:numCache>
              </c:numRef>
            </c:plus>
            <c:minus>
              <c:numRef>
                <c:f>'wellbeing vs scapital'!$G$86:$G$89</c:f>
                <c:numCache>
                  <c:formatCode>General</c:formatCode>
                  <c:ptCount val="4"/>
                  <c:pt idx="0">
                    <c:v>4</c:v>
                  </c:pt>
                  <c:pt idx="1">
                    <c:v>4</c:v>
                  </c:pt>
                  <c:pt idx="2">
                    <c:v>3</c:v>
                  </c:pt>
                  <c:pt idx="3">
                    <c:v>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'wellbeing vs scapital'!$A$86:$A$89</c:f>
              <c:strCache>
                <c:ptCount val="4"/>
                <c:pt idx="0">
                  <c:v>very safe</c:v>
                </c:pt>
                <c:pt idx="1">
                  <c:v>safe</c:v>
                </c:pt>
                <c:pt idx="2">
                  <c:v>little unsafe</c:v>
                </c:pt>
                <c:pt idx="3">
                  <c:v>unsafe</c:v>
                </c:pt>
              </c:strCache>
            </c:strRef>
          </c:cat>
          <c:val>
            <c:numRef>
              <c:f>'wellbeing vs scapital'!$D$86:$D$89</c:f>
              <c:numCache>
                <c:formatCode>General</c:formatCode>
                <c:ptCount val="4"/>
                <c:pt idx="0">
                  <c:v>16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B8B-B445-9A26-F2FB5B5C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759712"/>
        <c:axId val="1777761408"/>
      </c:lineChart>
      <c:catAx>
        <c:axId val="1777759712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"How safe do you feel in your </a:t>
                </a:r>
                <a:r>
                  <a:rPr lang="en-US" sz="1100" dirty="0" err="1"/>
                  <a:t>neighbourhood</a:t>
                </a:r>
                <a:r>
                  <a:rPr lang="en-US" sz="1100" dirty="0"/>
                  <a:t>?"</a:t>
                </a:r>
              </a:p>
            </c:rich>
          </c:tx>
          <c:layout>
            <c:manualLayout>
              <c:xMode val="edge"/>
              <c:yMode val="edge"/>
              <c:x val="0.23506401896743351"/>
              <c:y val="0.92771443830690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61408"/>
        <c:crosses val="autoZero"/>
        <c:auto val="1"/>
        <c:lblAlgn val="ctr"/>
        <c:lblOffset val="100"/>
        <c:noMultiLvlLbl val="0"/>
      </c:catAx>
      <c:valAx>
        <c:axId val="17777614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59712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(D) Emotional support</a:t>
            </a:r>
          </a:p>
        </c:rich>
      </c:tx>
      <c:layout>
        <c:manualLayout>
          <c:xMode val="edge"/>
          <c:yMode val="edge"/>
          <c:x val="0.33770652245842847"/>
          <c:y val="4.5202166750551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46156862918552"/>
          <c:y val="0.1635550724618435"/>
          <c:w val="0.78234484954906736"/>
          <c:h val="0.59192232219525542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'wellbeing vs scapital'!$H$93:$H$97</c:f>
                <c:numCache>
                  <c:formatCode>General</c:formatCode>
                  <c:ptCount val="5"/>
                  <c:pt idx="0">
                    <c:v>3</c:v>
                  </c:pt>
                  <c:pt idx="1">
                    <c:v>4</c:v>
                  </c:pt>
                  <c:pt idx="2">
                    <c:v>4</c:v>
                  </c:pt>
                  <c:pt idx="3">
                    <c:v>3</c:v>
                  </c:pt>
                  <c:pt idx="4">
                    <c:v>3</c:v>
                  </c:pt>
                </c:numCache>
              </c:numRef>
            </c:plus>
            <c:minus>
              <c:numRef>
                <c:f>'wellbeing vs scapital'!$G$93:$G$97</c:f>
                <c:numCache>
                  <c:formatCode>General</c:formatCode>
                  <c:ptCount val="5"/>
                  <c:pt idx="0">
                    <c:v>4</c:v>
                  </c:pt>
                  <c:pt idx="1">
                    <c:v>3</c:v>
                  </c:pt>
                  <c:pt idx="2">
                    <c:v>3</c:v>
                  </c:pt>
                  <c:pt idx="3">
                    <c:v>3</c:v>
                  </c:pt>
                  <c:pt idx="4">
                    <c:v>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'wellbeing vs scapital'!$A$93:$A$97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 or more</c:v>
                </c:pt>
              </c:strCache>
            </c:strRef>
          </c:cat>
          <c:val>
            <c:numRef>
              <c:f>'wellbeing vs scapital'!$D$93:$D$97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8AA-774C-B8D5-5E46FD363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7759712"/>
        <c:axId val="1777761408"/>
      </c:lineChart>
      <c:catAx>
        <c:axId val="177775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sources of support</a:t>
                </a:r>
              </a:p>
            </c:rich>
          </c:tx>
          <c:layout>
            <c:manualLayout>
              <c:xMode val="edge"/>
              <c:yMode val="edge"/>
              <c:x val="0.2278016293085133"/>
              <c:y val="0.92727752291417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61408"/>
        <c:crosses val="autoZero"/>
        <c:auto val="1"/>
        <c:lblAlgn val="ctr"/>
        <c:lblOffset val="100"/>
        <c:noMultiLvlLbl val="0"/>
      </c:catAx>
      <c:valAx>
        <c:axId val="177776140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Median wellbeing score (IQR)</a:t>
                </a:r>
              </a:p>
            </c:rich>
          </c:tx>
          <c:layout>
            <c:manualLayout>
              <c:xMode val="edge"/>
              <c:yMode val="edge"/>
              <c:x val="3.8333080801213194E-3"/>
              <c:y val="0.105030577346011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7597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21529850218554"/>
          <c:y val="0.11930102871349235"/>
          <c:w val="0.58597099763221872"/>
          <c:h val="0.86346224356535983"/>
        </c:manualLayout>
      </c:layout>
      <c:radarChart>
        <c:radarStyle val="marker"/>
        <c:varyColors val="0"/>
        <c:ser>
          <c:idx val="0"/>
          <c:order val="0"/>
          <c:tx>
            <c:strRef>
              <c:f>Analysis_all_USE!$N$2</c:f>
              <c:strCache>
                <c:ptCount val="1"/>
                <c:pt idx="0">
                  <c:v>control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Analysis_all_USE!$O$1:$V$1</c:f>
              <c:strCache>
                <c:ptCount val="8"/>
                <c:pt idx="0">
                  <c:v>QOL</c:v>
                </c:pt>
                <c:pt idx="1">
                  <c:v>Health</c:v>
                </c:pt>
                <c:pt idx="2">
                  <c:v>Energy</c:v>
                </c:pt>
                <c:pt idx="3">
                  <c:v>ADLs</c:v>
                </c:pt>
                <c:pt idx="4">
                  <c:v>Self</c:v>
                </c:pt>
                <c:pt idx="6">
                  <c:v>Money</c:v>
                </c:pt>
                <c:pt idx="7">
                  <c:v>Living place</c:v>
                </c:pt>
              </c:strCache>
            </c:strRef>
          </c:cat>
          <c:val>
            <c:numRef>
              <c:f>Analysis_all_USE!$AD$2:$AK$2</c:f>
              <c:numCache>
                <c:formatCode>0.00</c:formatCode>
                <c:ptCount val="8"/>
                <c:pt idx="0" formatCode="General">
                  <c:v>2.11</c:v>
                </c:pt>
                <c:pt idx="1">
                  <c:v>2.41</c:v>
                </c:pt>
                <c:pt idx="2" formatCode="General">
                  <c:v>2.3199999999999998</c:v>
                </c:pt>
                <c:pt idx="3" formatCode="General">
                  <c:v>2.68</c:v>
                </c:pt>
                <c:pt idx="4" formatCode="General">
                  <c:v>2.77</c:v>
                </c:pt>
                <c:pt idx="5" formatCode="General">
                  <c:v>2.73</c:v>
                </c:pt>
                <c:pt idx="6" formatCode="General">
                  <c:v>1.6</c:v>
                </c:pt>
                <c:pt idx="7" formatCode="General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8-A343-9099-55FD3359AE3C}"/>
            </c:ext>
          </c:extLst>
        </c:ser>
        <c:ser>
          <c:idx val="3"/>
          <c:order val="1"/>
          <c:tx>
            <c:strRef>
              <c:f>Analysis_all_USE!$N$5</c:f>
              <c:strCache>
                <c:ptCount val="1"/>
                <c:pt idx="0">
                  <c:v>patient 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Analysis_all_USE!$AD$5:$AK$5</c:f>
              <c:numCache>
                <c:formatCode>General</c:formatCode>
                <c:ptCount val="8"/>
                <c:pt idx="0">
                  <c:v>1.78</c:v>
                </c:pt>
                <c:pt idx="1">
                  <c:v>1.58</c:v>
                </c:pt>
                <c:pt idx="2">
                  <c:v>1.73</c:v>
                </c:pt>
                <c:pt idx="3">
                  <c:v>1.97</c:v>
                </c:pt>
                <c:pt idx="4">
                  <c:v>2.0699999999999998</c:v>
                </c:pt>
                <c:pt idx="5">
                  <c:v>2.4</c:v>
                </c:pt>
                <c:pt idx="6">
                  <c:v>1.07</c:v>
                </c:pt>
                <c:pt idx="7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8-A343-9099-55FD3359A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258864"/>
        <c:axId val="1637144688"/>
      </c:radarChart>
      <c:catAx>
        <c:axId val="172425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637144688"/>
        <c:crosses val="autoZero"/>
        <c:auto val="1"/>
        <c:lblAlgn val="ctr"/>
        <c:lblOffset val="100"/>
        <c:noMultiLvlLbl val="0"/>
      </c:catAx>
      <c:valAx>
        <c:axId val="1637144688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42588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1.702334392400074E-2"/>
          <c:w val="0.16406394525544657"/>
          <c:h val="0.28915755165210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Beck depression inventory (BDI-II) questions that had  &gt;25% difference between patient vs. control </a:t>
            </a:r>
          </a:p>
          <a:p>
            <a:pPr>
              <a:defRPr/>
            </a:pPr>
            <a:r>
              <a:rPr lang="en-US" sz="2000" dirty="0"/>
              <a:t>(excl. questions that could be related to physical symptoms of TB)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14-5340-B6C6-CDA6EDB08FE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14-5340-B6C6-CDA6EDB08FE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14-5340-B6C6-CDA6EDB08FE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14-5340-B6C6-CDA6EDB08FE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14-5340-B6C6-CDA6EDB08FE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C14-5340-B6C6-CDA6EDB08FE7}"/>
              </c:ext>
            </c:extLst>
          </c:dPt>
          <c:errBars>
            <c:errBarType val="both"/>
            <c:errValType val="cust"/>
            <c:noEndCap val="0"/>
            <c:plus>
              <c:numRef>
                <c:f>'wellbeing vs beck'!$F$72:$F$89</c:f>
                <c:numCache>
                  <c:formatCode>General</c:formatCode>
                  <c:ptCount val="18"/>
                  <c:pt idx="0">
                    <c:v>1.1206614393879325E-2</c:v>
                  </c:pt>
                  <c:pt idx="1">
                    <c:v>1.0217708445358138E-2</c:v>
                  </c:pt>
                  <c:pt idx="2">
                    <c:v>3.1509150343714619E-2</c:v>
                  </c:pt>
                  <c:pt idx="3">
                    <c:v>2.7488075414759634E-2</c:v>
                  </c:pt>
                  <c:pt idx="4">
                    <c:v>3.1519554554116612E-2</c:v>
                  </c:pt>
                  <c:pt idx="5">
                    <c:v>2.4283821403733901E-2</c:v>
                  </c:pt>
                  <c:pt idx="6">
                    <c:v>2.1382061904468685E-2</c:v>
                  </c:pt>
                  <c:pt idx="7">
                    <c:v>2.126007959115838E-2</c:v>
                  </c:pt>
                  <c:pt idx="8">
                    <c:v>3.4011853181003769E-2</c:v>
                  </c:pt>
                  <c:pt idx="9">
                    <c:v>2.685632530458169E-2</c:v>
                  </c:pt>
                  <c:pt idx="10">
                    <c:v>3.599404813369779E-2</c:v>
                  </c:pt>
                  <c:pt idx="11">
                    <c:v>2.7181997843459434E-2</c:v>
                  </c:pt>
                  <c:pt idx="12">
                    <c:v>2.4069049164979997E-2</c:v>
                  </c:pt>
                  <c:pt idx="13">
                    <c:v>1.984947109193597E-2</c:v>
                  </c:pt>
                  <c:pt idx="14">
                    <c:v>2.7498873807538331E-2</c:v>
                  </c:pt>
                  <c:pt idx="15">
                    <c:v>2.126007959115838E-2</c:v>
                  </c:pt>
                  <c:pt idx="16">
                    <c:v>3.3034164003913881E-2</c:v>
                  </c:pt>
                  <c:pt idx="17">
                    <c:v>2.5619301514046365E-2</c:v>
                  </c:pt>
                </c:numCache>
              </c:numRef>
            </c:plus>
            <c:minus>
              <c:numRef>
                <c:f>'wellbeing vs beck'!$F$72:$F$89</c:f>
                <c:numCache>
                  <c:formatCode>General</c:formatCode>
                  <c:ptCount val="18"/>
                  <c:pt idx="0">
                    <c:v>1.1206614393879325E-2</c:v>
                  </c:pt>
                  <c:pt idx="1">
                    <c:v>1.0217708445358138E-2</c:v>
                  </c:pt>
                  <c:pt idx="2">
                    <c:v>3.1509150343714619E-2</c:v>
                  </c:pt>
                  <c:pt idx="3">
                    <c:v>2.7488075414759634E-2</c:v>
                  </c:pt>
                  <c:pt idx="4">
                    <c:v>3.1519554554116612E-2</c:v>
                  </c:pt>
                  <c:pt idx="5">
                    <c:v>2.4283821403733901E-2</c:v>
                  </c:pt>
                  <c:pt idx="6">
                    <c:v>2.1382061904468685E-2</c:v>
                  </c:pt>
                  <c:pt idx="7">
                    <c:v>2.126007959115838E-2</c:v>
                  </c:pt>
                  <c:pt idx="8">
                    <c:v>3.4011853181003769E-2</c:v>
                  </c:pt>
                  <c:pt idx="9">
                    <c:v>2.685632530458169E-2</c:v>
                  </c:pt>
                  <c:pt idx="10">
                    <c:v>3.599404813369779E-2</c:v>
                  </c:pt>
                  <c:pt idx="11">
                    <c:v>2.7181997843459434E-2</c:v>
                  </c:pt>
                  <c:pt idx="12">
                    <c:v>2.4069049164979997E-2</c:v>
                  </c:pt>
                  <c:pt idx="13">
                    <c:v>1.984947109193597E-2</c:v>
                  </c:pt>
                  <c:pt idx="14">
                    <c:v>2.7498873807538331E-2</c:v>
                  </c:pt>
                  <c:pt idx="15">
                    <c:v>2.126007959115838E-2</c:v>
                  </c:pt>
                  <c:pt idx="16">
                    <c:v>3.3034164003913881E-2</c:v>
                  </c:pt>
                  <c:pt idx="17">
                    <c:v>2.5619301514046365E-2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'wellbeing vs beck'!$A$74:$B$79</c:f>
              <c:multiLvlStrCache>
                <c:ptCount val="6"/>
                <c:lvl>
                  <c:pt idx="0">
                    <c:v>Patient</c:v>
                  </c:pt>
                  <c:pt idx="1">
                    <c:v>Control</c:v>
                  </c:pt>
                  <c:pt idx="2">
                    <c:v>Patient</c:v>
                  </c:pt>
                  <c:pt idx="3">
                    <c:v>Control</c:v>
                  </c:pt>
                  <c:pt idx="4">
                    <c:v>Patient</c:v>
                  </c:pt>
                  <c:pt idx="5">
                    <c:v>Control</c:v>
                  </c:pt>
                </c:lvl>
                <c:lvl>
                  <c:pt idx="0">
                    <c:v>Lack of enjoyment</c:v>
                  </c:pt>
                  <c:pt idx="2">
                    <c:v>Feeling of 
guilt</c:v>
                  </c:pt>
                  <c:pt idx="4">
                    <c:v>Hates 
self</c:v>
                  </c:pt>
                </c:lvl>
              </c:multiLvlStrCache>
            </c:multiLvlStrRef>
          </c:cat>
          <c:val>
            <c:numRef>
              <c:f>'wellbeing vs beck'!$D$74:$D$79</c:f>
              <c:numCache>
                <c:formatCode>0%</c:formatCode>
                <c:ptCount val="6"/>
                <c:pt idx="0">
                  <c:v>0.60066006600660071</c:v>
                </c:pt>
                <c:pt idx="1">
                  <c:v>0.2945454545454545</c:v>
                </c:pt>
                <c:pt idx="2">
                  <c:v>0.60066006600660071</c:v>
                </c:pt>
                <c:pt idx="3">
                  <c:v>0.20363636363636362</c:v>
                </c:pt>
                <c:pt idx="4">
                  <c:v>0.40873015873015872</c:v>
                </c:pt>
                <c:pt idx="5">
                  <c:v>0.14545454545454545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14-5340-B6C6-CDA6EDB08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5575679"/>
        <c:axId val="1265421791"/>
      </c:barChart>
      <c:catAx>
        <c:axId val="111557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421791"/>
        <c:crosses val="autoZero"/>
        <c:auto val="1"/>
        <c:lblAlgn val="ctr"/>
        <c:lblOffset val="100"/>
        <c:noMultiLvlLbl val="0"/>
      </c:catAx>
      <c:valAx>
        <c:axId val="1265421791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557567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Comparing to the EUROHIS QOL distribution in controls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103665898612681E-2"/>
          <c:y val="0.10883090544182397"/>
          <c:w val="0.66285763489722116"/>
          <c:h val="0.692782575079238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Analysis_all_USE!$AU$2</c:f>
              <c:strCache>
                <c:ptCount val="1"/>
                <c:pt idx="0">
                  <c:v>Worst QOL (0-15)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Analysis_all_USE!$AV$1:$AY$1</c:f>
              <c:strCache>
                <c:ptCount val="4"/>
                <c:pt idx="0">
                  <c:v>CONTROL
</c:v>
                </c:pt>
                <c:pt idx="1">
                  <c:v>CONTACT
non-carer</c:v>
                </c:pt>
                <c:pt idx="2">
                  <c:v>CONTACT
carer</c:v>
                </c:pt>
                <c:pt idx="3">
                  <c:v>PATIENT
</c:v>
                </c:pt>
              </c:strCache>
            </c:strRef>
          </c:cat>
          <c:val>
            <c:numRef>
              <c:f>Analysis_all_USE!$AV$2:$AY$2</c:f>
              <c:numCache>
                <c:formatCode>General</c:formatCode>
                <c:ptCount val="4"/>
                <c:pt idx="0">
                  <c:v>67</c:v>
                </c:pt>
                <c:pt idx="1">
                  <c:v>411</c:v>
                </c:pt>
                <c:pt idx="2">
                  <c:v>512</c:v>
                </c:pt>
                <c:pt idx="3">
                  <c:v>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D-454F-98BC-32A45BC27B0F}"/>
            </c:ext>
          </c:extLst>
        </c:ser>
        <c:ser>
          <c:idx val="1"/>
          <c:order val="1"/>
          <c:tx>
            <c:strRef>
              <c:f>Analysis_all_USE!$AU$3</c:f>
              <c:strCache>
                <c:ptCount val="1"/>
                <c:pt idx="0">
                  <c:v>Bad QOL (16-17)</c:v>
                </c:pt>
              </c:strCache>
            </c:strRef>
          </c:tx>
          <c:spPr>
            <a:solidFill>
              <a:srgbClr val="FF898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Analysis_all_USE!$AV$1:$AY$1</c:f>
              <c:strCache>
                <c:ptCount val="4"/>
                <c:pt idx="0">
                  <c:v>CONTROL
</c:v>
                </c:pt>
                <c:pt idx="1">
                  <c:v>CONTACT
non-carer</c:v>
                </c:pt>
                <c:pt idx="2">
                  <c:v>CONTACT
carer</c:v>
                </c:pt>
                <c:pt idx="3">
                  <c:v>PATIENT
</c:v>
                </c:pt>
              </c:strCache>
            </c:strRef>
          </c:cat>
          <c:val>
            <c:numRef>
              <c:f>Analysis_all_USE!$AV$3:$AY$3</c:f>
              <c:numCache>
                <c:formatCode>General</c:formatCode>
                <c:ptCount val="4"/>
                <c:pt idx="0">
                  <c:v>53</c:v>
                </c:pt>
                <c:pt idx="1">
                  <c:v>322</c:v>
                </c:pt>
                <c:pt idx="2">
                  <c:v>252</c:v>
                </c:pt>
                <c:pt idx="3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1D-454F-98BC-32A45BC27B0F}"/>
            </c:ext>
          </c:extLst>
        </c:ser>
        <c:ser>
          <c:idx val="2"/>
          <c:order val="2"/>
          <c:tx>
            <c:strRef>
              <c:f>Analysis_all_USE!$AU$4</c:f>
              <c:strCache>
                <c:ptCount val="1"/>
                <c:pt idx="0">
                  <c:v>Medium QOL (18-19)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Analysis_all_USE!$AV$1:$AY$1</c:f>
              <c:strCache>
                <c:ptCount val="4"/>
                <c:pt idx="0">
                  <c:v>CONTROL
</c:v>
                </c:pt>
                <c:pt idx="1">
                  <c:v>CONTACT
non-carer</c:v>
                </c:pt>
                <c:pt idx="2">
                  <c:v>CONTACT
carer</c:v>
                </c:pt>
                <c:pt idx="3">
                  <c:v>PATIENT
</c:v>
                </c:pt>
              </c:strCache>
            </c:strRef>
          </c:cat>
          <c:val>
            <c:numRef>
              <c:f>Analysis_all_USE!$AV$4:$AY$4</c:f>
              <c:numCache>
                <c:formatCode>General</c:formatCode>
                <c:ptCount val="4"/>
                <c:pt idx="0">
                  <c:v>45</c:v>
                </c:pt>
                <c:pt idx="1">
                  <c:v>308</c:v>
                </c:pt>
                <c:pt idx="2">
                  <c:v>224</c:v>
                </c:pt>
                <c:pt idx="3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D-454F-98BC-32A45BC27B0F}"/>
            </c:ext>
          </c:extLst>
        </c:ser>
        <c:ser>
          <c:idx val="3"/>
          <c:order val="3"/>
          <c:tx>
            <c:strRef>
              <c:f>Analysis_all_USE!$AU$5</c:f>
              <c:strCache>
                <c:ptCount val="1"/>
                <c:pt idx="0">
                  <c:v>Good QOL (20-22)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Analysis_all_USE!$AV$1:$AY$1</c:f>
              <c:strCache>
                <c:ptCount val="4"/>
                <c:pt idx="0">
                  <c:v>CONTROL
</c:v>
                </c:pt>
                <c:pt idx="1">
                  <c:v>CONTACT
non-carer</c:v>
                </c:pt>
                <c:pt idx="2">
                  <c:v>CONTACT
carer</c:v>
                </c:pt>
                <c:pt idx="3">
                  <c:v>PATIENT
</c:v>
                </c:pt>
              </c:strCache>
            </c:strRef>
          </c:cat>
          <c:val>
            <c:numRef>
              <c:f>Analysis_all_USE!$AV$5:$AY$5</c:f>
              <c:numCache>
                <c:formatCode>General</c:formatCode>
                <c:ptCount val="4"/>
                <c:pt idx="0">
                  <c:v>67</c:v>
                </c:pt>
                <c:pt idx="1">
                  <c:v>477</c:v>
                </c:pt>
                <c:pt idx="2">
                  <c:v>281</c:v>
                </c:pt>
                <c:pt idx="3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1D-454F-98BC-32A45BC27B0F}"/>
            </c:ext>
          </c:extLst>
        </c:ser>
        <c:ser>
          <c:idx val="4"/>
          <c:order val="4"/>
          <c:tx>
            <c:strRef>
              <c:f>Analysis_all_USE!$AU$6</c:f>
              <c:strCache>
                <c:ptCount val="1"/>
                <c:pt idx="0">
                  <c:v>Best QOL (23-31)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Analysis_all_USE!$AV$1:$AY$1</c:f>
              <c:strCache>
                <c:ptCount val="4"/>
                <c:pt idx="0">
                  <c:v>CONTROL
</c:v>
                </c:pt>
                <c:pt idx="1">
                  <c:v>CONTACT
non-carer</c:v>
                </c:pt>
                <c:pt idx="2">
                  <c:v>CONTACT
carer</c:v>
                </c:pt>
                <c:pt idx="3">
                  <c:v>PATIENT
</c:v>
                </c:pt>
              </c:strCache>
            </c:strRef>
          </c:cat>
          <c:val>
            <c:numRef>
              <c:f>Analysis_all_USE!$AV$6:$AY$6</c:f>
              <c:numCache>
                <c:formatCode>General</c:formatCode>
                <c:ptCount val="4"/>
                <c:pt idx="0">
                  <c:v>40</c:v>
                </c:pt>
                <c:pt idx="1">
                  <c:v>247</c:v>
                </c:pt>
                <c:pt idx="2">
                  <c:v>107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1D-454F-98BC-32A45BC27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487231"/>
        <c:axId val="2120519599"/>
      </c:barChart>
      <c:catAx>
        <c:axId val="211848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519599"/>
        <c:crosses val="autoZero"/>
        <c:auto val="1"/>
        <c:lblAlgn val="ctr"/>
        <c:lblOffset val="100"/>
        <c:noMultiLvlLbl val="0"/>
      </c:catAx>
      <c:valAx>
        <c:axId val="21205195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48723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010179039744729"/>
          <c:y val="0.10272192722655812"/>
          <c:w val="0.23910385200442463"/>
          <c:h val="0.73800430224313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4873-70E1-E545-863E-637D12B47B53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5ECE-F08D-A84F-A215-AB7B0E11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45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F13C1-187F-B94E-9522-1A4FEAB3FE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7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>
                <a:latin typeface="Courier" pitchFamily="2" charset="0"/>
              </a:rPr>
              <a:t>. </a:t>
            </a:r>
          </a:p>
          <a:p>
            <a:r>
              <a:rPr lang="en-US" sz="1000" dirty="0" err="1">
                <a:latin typeface="Courier" pitchFamily="2" charset="0"/>
              </a:rPr>
              <a:t>tabstat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wellbeing_score</a:t>
            </a:r>
            <a:r>
              <a:rPr lang="en-US" sz="1000" dirty="0">
                <a:latin typeface="Courier" pitchFamily="2" charset="0"/>
              </a:rPr>
              <a:t> if participant==0 &amp; interest==1, statistics( mean </a:t>
            </a:r>
            <a:r>
              <a:rPr lang="en-US" sz="1000" dirty="0" err="1">
                <a:latin typeface="Courier" pitchFamily="2" charset="0"/>
              </a:rPr>
              <a:t>sd</a:t>
            </a:r>
            <a:r>
              <a:rPr lang="en-US" sz="1000" dirty="0">
                <a:latin typeface="Courier" pitchFamily="2" charset="0"/>
              </a:rPr>
              <a:t> p50 p25 p75 count ) by(symptoms_3_FU)</a:t>
            </a:r>
          </a:p>
          <a:p>
            <a:r>
              <a:rPr lang="en-US" sz="1000" dirty="0">
                <a:latin typeface="Courier" pitchFamily="2" charset="0"/>
              </a:rPr>
              <a:t>Summary for variables: </a:t>
            </a:r>
            <a:r>
              <a:rPr lang="en-US" sz="1000" dirty="0" err="1">
                <a:latin typeface="Courier" pitchFamily="2" charset="0"/>
              </a:rPr>
              <a:t>wellbeing_score</a:t>
            </a:r>
            <a:r>
              <a:rPr lang="en-US" sz="1000" dirty="0">
                <a:latin typeface="Courier" pitchFamily="2" charset="0"/>
              </a:rPr>
              <a:t> by categories of: symptoms_3_FU </a:t>
            </a:r>
          </a:p>
          <a:p>
            <a:r>
              <a:rPr lang="en-US" sz="1000" dirty="0">
                <a:latin typeface="Courier" pitchFamily="2" charset="0"/>
              </a:rPr>
              <a:t>symptoms_3_FU |      mean        </a:t>
            </a:r>
            <a:r>
              <a:rPr lang="en-US" sz="1000" dirty="0" err="1">
                <a:latin typeface="Courier" pitchFamily="2" charset="0"/>
              </a:rPr>
              <a:t>sd</a:t>
            </a:r>
            <a:r>
              <a:rPr lang="en-US" sz="1000" dirty="0">
                <a:latin typeface="Courier" pitchFamily="2" charset="0"/>
              </a:rPr>
              <a:t>       p50       p25       p75         N</a:t>
            </a:r>
          </a:p>
          <a:p>
            <a:r>
              <a:rPr lang="en-US" sz="1000" dirty="0">
                <a:latin typeface="Courier" pitchFamily="2" charset="0"/>
              </a:rPr>
              <a:t>--------------+------------------------------------------------------------</a:t>
            </a:r>
          </a:p>
          <a:p>
            <a:r>
              <a:rPr lang="en-US" sz="1000" dirty="0">
                <a:latin typeface="Courier" pitchFamily="2" charset="0"/>
              </a:rPr>
              <a:t>       better |  14.22958  4.792518        14        11        17       906</a:t>
            </a:r>
          </a:p>
          <a:p>
            <a:r>
              <a:rPr lang="en-US" sz="1000" dirty="0">
                <a:latin typeface="Courier" pitchFamily="2" charset="0"/>
              </a:rPr>
              <a:t>    no change |  14.35714  5.012682      13.5      11.5        18        28</a:t>
            </a:r>
          </a:p>
          <a:p>
            <a:r>
              <a:rPr lang="en-US" sz="1000" dirty="0">
                <a:latin typeface="Courier" pitchFamily="2" charset="0"/>
              </a:rPr>
              <a:t>        worse |  11.59091  4.953682      11.5         9        16        22</a:t>
            </a:r>
          </a:p>
          <a:p>
            <a:r>
              <a:rPr lang="en-US" sz="1000" dirty="0">
                <a:latin typeface="Courier" pitchFamily="2" charset="0"/>
              </a:rPr>
              <a:t>--------------+------------------------------------------------------------</a:t>
            </a:r>
          </a:p>
          <a:p>
            <a:r>
              <a:rPr lang="en-US" sz="1000" dirty="0">
                <a:latin typeface="Courier" pitchFamily="2" charset="0"/>
              </a:rPr>
              <a:t>        Total |  14.17259  4.813868        14        11        17       956</a:t>
            </a:r>
          </a:p>
          <a:p>
            <a:r>
              <a:rPr lang="en-US" sz="1000" dirty="0">
                <a:latin typeface="Courier" pitchFamily="2" charset="0"/>
              </a:rPr>
              <a:t>---------------------------------------------------------------------------</a:t>
            </a:r>
          </a:p>
          <a:p>
            <a:endParaRPr lang="en-US" sz="1000" dirty="0">
              <a:latin typeface="Courier" pitchFamily="2" charset="0"/>
            </a:endParaRPr>
          </a:p>
          <a:p>
            <a:r>
              <a:rPr lang="en-US" sz="1000" dirty="0" err="1">
                <a:latin typeface="Courier" pitchFamily="2" charset="0"/>
              </a:rPr>
              <a:t>tabstat</a:t>
            </a:r>
            <a:r>
              <a:rPr lang="en-US" sz="1000" dirty="0">
                <a:latin typeface="Courier" pitchFamily="2" charset="0"/>
              </a:rPr>
              <a:t> </a:t>
            </a:r>
            <a:r>
              <a:rPr lang="en-US" sz="1000" dirty="0" err="1">
                <a:latin typeface="Courier" pitchFamily="2" charset="0"/>
              </a:rPr>
              <a:t>wellbeing_score_fu_UPDATE</a:t>
            </a:r>
            <a:r>
              <a:rPr lang="en-US" sz="1000" dirty="0">
                <a:latin typeface="Courier" pitchFamily="2" charset="0"/>
              </a:rPr>
              <a:t> if participant==0 &amp; interest==1, statistics( mean </a:t>
            </a:r>
            <a:r>
              <a:rPr lang="en-US" sz="1000" dirty="0" err="1">
                <a:latin typeface="Courier" pitchFamily="2" charset="0"/>
              </a:rPr>
              <a:t>sd</a:t>
            </a:r>
            <a:r>
              <a:rPr lang="en-US" sz="1000" dirty="0">
                <a:latin typeface="Courier" pitchFamily="2" charset="0"/>
              </a:rPr>
              <a:t> p50 p25 p75 count ) by(symptoms_3_FU)</a:t>
            </a:r>
          </a:p>
          <a:p>
            <a:r>
              <a:rPr lang="en-US" sz="1000" dirty="0">
                <a:latin typeface="Courier" pitchFamily="2" charset="0"/>
              </a:rPr>
              <a:t>Summary for variables: </a:t>
            </a:r>
            <a:r>
              <a:rPr lang="en-US" sz="1000" dirty="0" err="1">
                <a:latin typeface="Courier" pitchFamily="2" charset="0"/>
              </a:rPr>
              <a:t>wellbeing_score_fu_UPDATE</a:t>
            </a:r>
            <a:r>
              <a:rPr lang="en-US" sz="1000" dirty="0">
                <a:latin typeface="Courier" pitchFamily="2" charset="0"/>
              </a:rPr>
              <a:t> by categories of: symptoms_3_FU </a:t>
            </a:r>
          </a:p>
          <a:p>
            <a:r>
              <a:rPr lang="en-US" sz="1000" dirty="0">
                <a:latin typeface="Courier" pitchFamily="2" charset="0"/>
              </a:rPr>
              <a:t>symptoms_3_FU |      mean        </a:t>
            </a:r>
            <a:r>
              <a:rPr lang="en-US" sz="1000" dirty="0" err="1">
                <a:latin typeface="Courier" pitchFamily="2" charset="0"/>
              </a:rPr>
              <a:t>sd</a:t>
            </a:r>
            <a:r>
              <a:rPr lang="en-US" sz="1000" dirty="0">
                <a:latin typeface="Courier" pitchFamily="2" charset="0"/>
              </a:rPr>
              <a:t>       p50       p25       p75         N</a:t>
            </a:r>
          </a:p>
          <a:p>
            <a:r>
              <a:rPr lang="en-US" sz="1000" dirty="0">
                <a:latin typeface="Courier" pitchFamily="2" charset="0"/>
              </a:rPr>
              <a:t>--------------+------------------------------------------------------------</a:t>
            </a:r>
          </a:p>
          <a:p>
            <a:r>
              <a:rPr lang="en-US" sz="1000" dirty="0">
                <a:latin typeface="Courier" pitchFamily="2" charset="0"/>
              </a:rPr>
              <a:t>       better      |   17.9298  4.488685        18        15        21       869</a:t>
            </a:r>
          </a:p>
          <a:p>
            <a:r>
              <a:rPr lang="en-US" sz="1000" dirty="0">
                <a:latin typeface="Courier" pitchFamily="2" charset="0"/>
              </a:rPr>
              <a:t>    no change |     15.96  4.868949        17        12        18        25</a:t>
            </a:r>
          </a:p>
          <a:p>
            <a:r>
              <a:rPr lang="en-US" sz="1000" dirty="0">
                <a:latin typeface="Courier" pitchFamily="2" charset="0"/>
              </a:rPr>
              <a:t>        worse    |  11.57143  5.491552        11         8        16        21</a:t>
            </a:r>
          </a:p>
          <a:p>
            <a:r>
              <a:rPr lang="en-US" sz="1000" dirty="0">
                <a:latin typeface="Courier" pitchFamily="2" charset="0"/>
              </a:rPr>
              <a:t>--------------+------------------------------------------------------------</a:t>
            </a:r>
          </a:p>
          <a:p>
            <a:r>
              <a:rPr lang="en-US" sz="1000" dirty="0">
                <a:latin typeface="Courier" pitchFamily="2" charset="0"/>
              </a:rPr>
              <a:t>        Total |  17.73005  4.627281        18        15        21       915</a:t>
            </a:r>
          </a:p>
          <a:p>
            <a:r>
              <a:rPr lang="en-US" sz="1000" dirty="0"/>
              <a:t>---------------------------------------------------------------------------</a:t>
            </a:r>
          </a:p>
          <a:p>
            <a:endParaRPr lang="en-US" sz="1000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who felt their symptoms improved (n/N=869/925) had a mean 3.7-point QOL score increase (SD=5.2 95%CI=3.3,4.1), whereas those who felt worse at follow-up (n/N=21/925)_ reported a mean 0.10-point QOL score decrease, (SD=5.4, 95%CI=-0.46,0.26, Appendix table 4).</a:t>
            </a:r>
            <a:r>
              <a:rPr lang="en-GB" sz="1000" dirty="0">
                <a:effectLst/>
              </a:rPr>
              <a:t> 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F13C1-187F-B94E-9522-1A4FEAB3FE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65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09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95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CE675007-60E0-FC4B-B136-12E8BA4CF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2C5EC279-375A-424F-B89D-9DFB0E13A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Study flow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DEAED033-0ECF-9743-A3C1-4AC95F025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fld id="{D5361572-08F4-EB4F-92B9-DA212342F18A}" type="slidenum">
              <a:rPr lang="fr-FR" altLang="fr-FR" smtClean="0">
                <a:latin typeface="Calibri" panose="020F0502020204030204" pitchFamily="34" charset="0"/>
              </a:rPr>
              <a:pPr/>
              <a:t>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7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13C1-187F-B94E-9522-1A4FEAB3FE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8E91604C-E9AB-3F4C-9EAD-8088C5A24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DC12E811-26D3-AF47-90C4-D06A6ACF5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WELLBEING TOOL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510EBECB-227A-594F-ABEA-D60BFD8AE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fld id="{221B8A05-6C5C-334A-B0A4-1EB4C94A00FB}" type="slidenum">
              <a:rPr lang="fr-FR" altLang="fr-FR" smtClean="0">
                <a:latin typeface="Calibri" panose="020F0502020204030204" pitchFamily="34" charset="0"/>
              </a:rPr>
              <a:pPr/>
              <a:t>10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7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F13C1-187F-B94E-9522-1A4FEAB3FE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Contacts with current TB (N=105)  were excluded as days and type of treatment as well as other characteristics of TB disease were unknown.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F13C1-187F-B94E-9522-1A4FEAB3FE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C5B7-DE13-1648-8D19-8ACD2765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E9ED4-9630-A04B-8B83-9F533F4CC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B356-56D6-764E-9A38-EB1A366C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5F44D-1FAE-8640-AAA8-87689381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F52E4-F8B6-CA4A-BC30-60FC41CC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3554-82F9-9F4D-A35E-D8AE2AA0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7D751-87F9-1B4B-BB58-B9032AA73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588C-B513-C344-A371-CA57BA37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90D46-3875-C642-AEE6-09D4099A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0F59D-A10E-D840-87B6-3FA1ADF6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81C3A7-0855-1340-B06F-35A2F0E9B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1F6DE-015D-D842-96E0-B064F1F0E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C2B14-BA23-9349-8947-C56D352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2E92-3030-CD4A-AB09-606FF3F0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F5E53-E3F9-C347-8E83-D83977AA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0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1" y="-17"/>
            <a:ext cx="10281022" cy="6856029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avLst/>
              <a:gdLst/>
              <a:ahLst/>
              <a:cxnLst/>
              <a:rect l="l" t="t" r="r" b="b"/>
              <a:pathLst>
                <a:path w="3427007" h="2285343" extrusionOk="0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avLst/>
              <a:gdLst/>
              <a:ahLst/>
              <a:cxnLst/>
              <a:rect l="l" t="t" r="r" b="b"/>
              <a:pathLst>
                <a:path w="3349484" h="2285343" extrusionOk="0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avLst/>
              <a:gdLst/>
              <a:ahLst/>
              <a:cxnLst/>
              <a:rect l="l" t="t" r="r" b="b"/>
              <a:pathLst>
                <a:path w="3045563" h="2285343" extrusionOk="0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avLst/>
              <a:gdLst/>
              <a:ahLst/>
              <a:cxnLst/>
              <a:rect l="l" t="t" r="r" b="b"/>
              <a:pathLst>
                <a:path w="2879356" h="2285343" extrusionOk="0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avLst/>
              <a:gdLst/>
              <a:ahLst/>
              <a:cxnLst/>
              <a:rect l="l" t="t" r="r" b="b"/>
              <a:pathLst>
                <a:path w="2787640" h="2285343" extrusionOk="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avLst/>
              <a:gdLst/>
              <a:ahLst/>
              <a:cxnLst/>
              <a:rect l="l" t="t" r="r" b="b"/>
              <a:pathLst>
                <a:path w="2657242" h="2285343" extrusionOk="0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14401" y="878100"/>
            <a:ext cx="4826800" cy="51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743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7"/>
          <p:cNvGrpSpPr/>
          <p:nvPr/>
        </p:nvGrpSpPr>
        <p:grpSpPr>
          <a:xfrm>
            <a:off x="-7" y="-13"/>
            <a:ext cx="12193774" cy="6857017"/>
            <a:chOff x="-5" y="-10"/>
            <a:chExt cx="9145330" cy="5142763"/>
          </a:xfrm>
        </p:grpSpPr>
        <p:sp>
          <p:nvSpPr>
            <p:cNvPr id="65" name="Google Shape;65;p7"/>
            <p:cNvSpPr/>
            <p:nvPr/>
          </p:nvSpPr>
          <p:spPr>
            <a:xfrm>
              <a:off x="436" y="-10"/>
              <a:ext cx="9144886" cy="5142760"/>
            </a:xfrm>
            <a:custGeom>
              <a:avLst/>
              <a:gdLst/>
              <a:ahLst/>
              <a:cxnLst/>
              <a:rect l="l" t="t" r="r" b="b"/>
              <a:pathLst>
                <a:path w="4064394" h="2285671" extrusionOk="0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-5" y="731"/>
              <a:ext cx="9145330" cy="5142022"/>
            </a:xfrm>
            <a:custGeom>
              <a:avLst/>
              <a:gdLst/>
              <a:ahLst/>
              <a:cxnLst/>
              <a:rect l="l" t="t" r="r" b="b"/>
              <a:pathLst>
                <a:path w="4064591" h="2285343" extrusionOk="0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436" y="583"/>
              <a:ext cx="9144886" cy="5142168"/>
            </a:xfrm>
            <a:custGeom>
              <a:avLst/>
              <a:gdLst/>
              <a:ahLst/>
              <a:cxnLst/>
              <a:rect l="l" t="t" r="r" b="b"/>
              <a:pathLst>
                <a:path w="4064394" h="2285408" extrusionOk="0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31" y="731"/>
              <a:ext cx="9144589" cy="5142022"/>
            </a:xfrm>
            <a:custGeom>
              <a:avLst/>
              <a:gdLst/>
              <a:ahLst/>
              <a:cxnLst/>
              <a:rect l="l" t="t" r="r" b="b"/>
              <a:pathLst>
                <a:path w="4064262" h="2285343" extrusionOk="0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436" y="731"/>
              <a:ext cx="9144886" cy="5142022"/>
            </a:xfrm>
            <a:custGeom>
              <a:avLst/>
              <a:gdLst/>
              <a:ahLst/>
              <a:cxnLst/>
              <a:rect l="l" t="t" r="r" b="b"/>
              <a:pathLst>
                <a:path w="4064394" h="2285343" extrusionOk="0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609600" y="792567"/>
            <a:ext cx="6953600" cy="955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609601" y="2123467"/>
            <a:ext cx="3554800" cy="3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85221" rtl="0">
              <a:spcBef>
                <a:spcPts val="650"/>
              </a:spcBef>
              <a:spcAft>
                <a:spcPts val="0"/>
              </a:spcAft>
              <a:buSzPts val="2000"/>
              <a:buChar char="●"/>
              <a:defRPr sz="2167"/>
            </a:lvl1pPr>
            <a:lvl2pPr marL="990570" lvl="1" indent="-3852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167"/>
            </a:lvl2pPr>
            <a:lvl3pPr marL="1485854" lvl="2" indent="-3852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167"/>
            </a:lvl3pPr>
            <a:lvl4pPr marL="1981139" lvl="3" indent="-3852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167"/>
            </a:lvl4pPr>
            <a:lvl5pPr marL="2476424" lvl="4" indent="-3852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167"/>
            </a:lvl5pPr>
            <a:lvl6pPr marL="2971709" lvl="5" indent="-3852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167"/>
            </a:lvl6pPr>
            <a:lvl7pPr marL="3466993" lvl="6" indent="-3852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167"/>
            </a:lvl7pPr>
            <a:lvl8pPr marL="3962278" lvl="7" indent="-3852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167"/>
            </a:lvl8pPr>
            <a:lvl9pPr marL="4457563" lvl="8" indent="-3852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167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"/>
          </p:nvPr>
        </p:nvSpPr>
        <p:spPr>
          <a:xfrm>
            <a:off x="4533606" y="2123467"/>
            <a:ext cx="3554800" cy="3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95285" lvl="0" indent="-385221" rtl="0">
              <a:spcBef>
                <a:spcPts val="650"/>
              </a:spcBef>
              <a:spcAft>
                <a:spcPts val="0"/>
              </a:spcAft>
              <a:buSzPts val="2000"/>
              <a:buChar char="●"/>
              <a:defRPr sz="2167"/>
            </a:lvl1pPr>
            <a:lvl2pPr marL="990570" lvl="1" indent="-3852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167"/>
            </a:lvl2pPr>
            <a:lvl3pPr marL="1485854" lvl="2" indent="-3852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167"/>
            </a:lvl3pPr>
            <a:lvl4pPr marL="1981139" lvl="3" indent="-3852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167"/>
            </a:lvl4pPr>
            <a:lvl5pPr marL="2476424" lvl="4" indent="-3852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167"/>
            </a:lvl5pPr>
            <a:lvl6pPr marL="2971709" lvl="5" indent="-3852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167"/>
            </a:lvl6pPr>
            <a:lvl7pPr marL="3466993" lvl="6" indent="-3852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167"/>
            </a:lvl7pPr>
            <a:lvl8pPr marL="3962278" lvl="7" indent="-3852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167"/>
            </a:lvl8pPr>
            <a:lvl9pPr marL="4457563" lvl="8" indent="-3852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167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11307446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57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20" y="-16"/>
            <a:ext cx="12192000" cy="6857013"/>
            <a:chOff x="-15" y="-12"/>
            <a:chExt cx="9144000" cy="5142760"/>
          </a:xfrm>
        </p:grpSpPr>
        <p:sp>
          <p:nvSpPr>
            <p:cNvPr id="30" name="Google Shape;30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5" y="-12"/>
              <a:ext cx="9144000" cy="5142760"/>
            </a:xfrm>
            <a:custGeom>
              <a:avLst/>
              <a:gdLst/>
              <a:ahLst/>
              <a:cxnLst/>
              <a:rect l="l" t="t" r="r" b="b"/>
              <a:pathLst>
                <a:path w="4064000" h="2285671" extrusionOk="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15" y="-12"/>
              <a:ext cx="9144000" cy="5142022"/>
            </a:xfrm>
            <a:custGeom>
              <a:avLst/>
              <a:gdLst/>
              <a:ahLst/>
              <a:cxnLst/>
              <a:rect l="l" t="t" r="r" b="b"/>
              <a:pathLst>
                <a:path w="4064000" h="2285343" extrusionOk="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08537" y="-12"/>
              <a:ext cx="3735448" cy="5142022"/>
            </a:xfrm>
            <a:custGeom>
              <a:avLst/>
              <a:gdLst/>
              <a:ahLst/>
              <a:cxnLst/>
              <a:rect l="l" t="t" r="r" b="b"/>
              <a:pathLst>
                <a:path w="1660199" h="2285343" extrusionOk="0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71372" y="-12"/>
              <a:ext cx="2972610" cy="5142317"/>
            </a:xfrm>
            <a:custGeom>
              <a:avLst/>
              <a:gdLst/>
              <a:ahLst/>
              <a:cxnLst/>
              <a:rect l="l" t="t" r="r" b="b"/>
              <a:pathLst>
                <a:path w="1321160" h="2285474" extrusionOk="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15" y="-12"/>
              <a:ext cx="3691132" cy="5142022"/>
            </a:xfrm>
            <a:custGeom>
              <a:avLst/>
              <a:gdLst/>
              <a:ahLst/>
              <a:cxnLst/>
              <a:rect l="l" t="t" r="r" b="b"/>
              <a:pathLst>
                <a:path w="1640503" h="2285343" extrusionOk="0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15" y="-12"/>
              <a:ext cx="2881318" cy="5142022"/>
            </a:xfrm>
            <a:custGeom>
              <a:avLst/>
              <a:gdLst/>
              <a:ahLst/>
              <a:cxnLst/>
              <a:rect l="l" t="t" r="r" b="b"/>
              <a:pathLst>
                <a:path w="1280586" h="2285343" extrusionOk="0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dist="9525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3590801" y="2882400"/>
            <a:ext cx="50108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95285" lvl="0" indent="-385221" algn="ctr" rtl="0">
              <a:spcBef>
                <a:spcPts val="65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167">
                <a:solidFill>
                  <a:schemeClr val="lt1"/>
                </a:solidFill>
              </a:defRPr>
            </a:lvl1pPr>
            <a:lvl2pPr marL="990570" lvl="1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167">
                <a:solidFill>
                  <a:schemeClr val="lt1"/>
                </a:solidFill>
              </a:defRPr>
            </a:lvl2pPr>
            <a:lvl3pPr marL="1485854" lvl="2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167">
                <a:solidFill>
                  <a:schemeClr val="lt1"/>
                </a:solidFill>
              </a:defRPr>
            </a:lvl3pPr>
            <a:lvl4pPr marL="1981139" lvl="3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167">
                <a:solidFill>
                  <a:schemeClr val="lt1"/>
                </a:solidFill>
              </a:defRPr>
            </a:lvl4pPr>
            <a:lvl5pPr marL="2476424" lvl="4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167">
                <a:solidFill>
                  <a:schemeClr val="lt1"/>
                </a:solidFill>
              </a:defRPr>
            </a:lvl5pPr>
            <a:lvl6pPr marL="2971709" lvl="5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167">
                <a:solidFill>
                  <a:schemeClr val="lt1"/>
                </a:solidFill>
              </a:defRPr>
            </a:lvl6pPr>
            <a:lvl7pPr marL="3466993" lvl="6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167">
                <a:solidFill>
                  <a:schemeClr val="lt1"/>
                </a:solidFill>
              </a:defRPr>
            </a:lvl7pPr>
            <a:lvl8pPr marL="3962278" lvl="7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167">
                <a:solidFill>
                  <a:schemeClr val="lt1"/>
                </a:solidFill>
              </a:defRPr>
            </a:lvl8pPr>
            <a:lvl9pPr marL="4457563" lvl="8" indent="-38522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1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4791200" y="940225"/>
            <a:ext cx="2609600" cy="871600"/>
          </a:xfrm>
          <a:prstGeom prst="rect">
            <a:avLst/>
          </a:prstGeom>
          <a:noFill/>
          <a:ln>
            <a:noFill/>
          </a:ln>
          <a:effectLst>
            <a:outerShdw blurRad="142875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“</a:t>
            </a:r>
            <a:endParaRPr sz="10400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1307446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987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1223-E681-A44D-A8C3-4C2FCD20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29660-0582-0C42-99DC-C099DFF2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913B-6FC0-9D46-9CA1-A3E7424E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08524-7536-C04F-A377-0D46F0B8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B07B-3EF6-144F-9944-D41B956B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384F-5409-E24E-AA4A-BFD7C7F3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76499-C382-3E42-ABDE-ADF542739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4D6D-4ED4-064F-BF3F-6EDA8D7B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FA153-29CC-4441-B2D6-3C66CD14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399B-1A90-7F45-B1E3-CF910546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CCF8-2674-1748-A9B4-F8A9413B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C477-3997-9E4C-A9E6-9DF3CB2C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A4070-DB18-8642-902A-2963F279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49F4A-7BC1-1B42-9444-B1DD408A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E2ABE-BB76-E743-BFEE-4AB8E55C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E458F-5C0D-6A4D-8E8B-4BEFF16E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8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50B3-B1E2-044E-95CF-805F26A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4B19C-AC6A-B94B-981B-0098A949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7FA4-67E8-844A-AEFF-9A8A2949F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878DF-02D2-6F4F-9352-24F68B1E1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F5A71-B41A-BD4A-AF9E-B708F42E0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358C8-CFC5-8A49-97B8-BAA3122E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D03F0-228D-4B47-A1C4-546D321E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39843-F7F6-CB47-961D-5C88E2EB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B695-BC1C-C348-B2C8-9ED8931A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8D1AE-0F3D-004C-9BEF-1BBE14C8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8A031-1363-F042-8C55-17C73CFD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15AC5-A781-854D-9A74-650E60A2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CE36C-3DFC-EE44-A4E1-05222B6B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B63EC-365F-3440-BD1C-EAC23590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BD7B-96BB-D54E-8072-D6BDA381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E62B-FFDB-A14D-9CBC-82A59A49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7A5D-2926-C14D-84FB-A0E717130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4989B-18D2-7144-945C-8059C87D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F240E-0877-254A-9C5A-5F8FA807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D5C5-DCBC-FC42-BD01-F10AC62D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74D2A-DA6D-3740-8335-F55E65BA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F3D5-19D5-4D46-95E6-FFBA6701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6D179-8E9A-5849-A8F0-D5B400313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E1A55-5663-8045-B558-9B1AA450B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E3B97-A050-8F43-9798-C20A6401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CCAD5-056F-994A-9FBB-3AE03E6D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81D08-30AB-D444-BCDD-19481017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06D41-D4DE-3B40-9B9F-17379F71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AB0F0-561B-9B46-B0E0-0B1FACD7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187F-5912-824F-B139-981795226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E07E-FE4C-D247-BB43-A3ED77BA1908}" type="datetimeFigureOut">
              <a:rPr lang="en-US" smtClean="0"/>
              <a:t>7/15/21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1FAC-F70F-5947-A80F-46BE05F1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E54D-BC9B-E845-86EF-0C6694E24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EDE0-FA2E-E248-8568-D2E791317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05877-F5F5-6C4E-9275-C16DEF92AA73}"/>
              </a:ext>
            </a:extLst>
          </p:cNvPr>
          <p:cNvSpPr txBox="1"/>
          <p:nvPr/>
        </p:nvSpPr>
        <p:spPr>
          <a:xfrm>
            <a:off x="473317" y="70724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TUBERCULOSIS AND WELLBEING</a:t>
            </a:r>
          </a:p>
          <a:p>
            <a:pPr algn="ctr"/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8ACD2-E239-2B4F-8EA7-328C1885B553}"/>
              </a:ext>
            </a:extLst>
          </p:cNvPr>
          <p:cNvSpPr txBox="1"/>
          <p:nvPr/>
        </p:nvSpPr>
        <p:spPr>
          <a:xfrm>
            <a:off x="2126033" y="2563167"/>
            <a:ext cx="4009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Sumona Datta</a:t>
            </a:r>
          </a:p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Liverpool school of Tropical Medicine, UK</a:t>
            </a:r>
          </a:p>
          <a:p>
            <a:pPr algn="ctr"/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IFHAD: Innovation For Health And Development, Peru</a:t>
            </a:r>
          </a:p>
          <a:p>
            <a:pPr algn="ctr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8A951-418F-664B-8F32-37ABED5221AF}"/>
              </a:ext>
            </a:extLst>
          </p:cNvPr>
          <p:cNvSpPr txBox="1"/>
          <p:nvPr/>
        </p:nvSpPr>
        <p:spPr>
          <a:xfrm>
            <a:off x="0" y="4234"/>
            <a:ext cx="12192000" cy="54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9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</a:p>
        </p:txBody>
      </p:sp>
      <p:grpSp>
        <p:nvGrpSpPr>
          <p:cNvPr id="24578" name="Group 38">
            <a:extLst>
              <a:ext uri="{FF2B5EF4-FFF2-40B4-BE49-F238E27FC236}">
                <a16:creationId xmlns:a16="http://schemas.microsoft.com/office/drawing/2014/main" id="{00BD2E77-7800-8A45-B1F8-E602546DEFB5}"/>
              </a:ext>
            </a:extLst>
          </p:cNvPr>
          <p:cNvGrpSpPr>
            <a:grpSpLocks/>
          </p:cNvGrpSpPr>
          <p:nvPr/>
        </p:nvGrpSpPr>
        <p:grpSpPr bwMode="auto">
          <a:xfrm>
            <a:off x="366969" y="943800"/>
            <a:ext cx="11458061" cy="4653402"/>
            <a:chOff x="1729896" y="372099"/>
            <a:chExt cx="7838797" cy="320666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2B0A3A5-C69E-134F-8959-DF4BDB81402D}"/>
                </a:ext>
              </a:extLst>
            </p:cNvPr>
            <p:cNvSpPr/>
            <p:nvPr/>
          </p:nvSpPr>
          <p:spPr>
            <a:xfrm>
              <a:off x="7809631" y="2812458"/>
              <a:ext cx="1759062" cy="70763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0BA768D-0D4C-824F-9A7B-0AFED2AB41D5}"/>
                </a:ext>
              </a:extLst>
            </p:cNvPr>
            <p:cNvSpPr/>
            <p:nvPr/>
          </p:nvSpPr>
          <p:spPr>
            <a:xfrm>
              <a:off x="7809631" y="1186359"/>
              <a:ext cx="1759062" cy="699285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60D977-02B6-2749-87D0-CD98C2DD32FD}"/>
                </a:ext>
              </a:extLst>
            </p:cNvPr>
            <p:cNvSpPr/>
            <p:nvPr/>
          </p:nvSpPr>
          <p:spPr>
            <a:xfrm>
              <a:off x="4690228" y="2015064"/>
              <a:ext cx="1999345" cy="67423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04BC198-4285-0547-AA10-272B3D100A84}"/>
                </a:ext>
              </a:extLst>
            </p:cNvPr>
            <p:cNvSpPr/>
            <p:nvPr/>
          </p:nvSpPr>
          <p:spPr>
            <a:xfrm>
              <a:off x="4690228" y="1178009"/>
              <a:ext cx="1994169" cy="67423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4EACAE6-3BE3-D347-AE01-2EE297FCC9D8}"/>
                </a:ext>
              </a:extLst>
            </p:cNvPr>
            <p:cNvSpPr/>
            <p:nvPr/>
          </p:nvSpPr>
          <p:spPr>
            <a:xfrm>
              <a:off x="1743381" y="2802022"/>
              <a:ext cx="1759062" cy="7076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D172872-648C-4542-9C6B-BA0CCFF37B90}"/>
                </a:ext>
              </a:extLst>
            </p:cNvPr>
            <p:cNvSpPr/>
            <p:nvPr/>
          </p:nvSpPr>
          <p:spPr>
            <a:xfrm>
              <a:off x="1735004" y="1178009"/>
              <a:ext cx="1759062" cy="7159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1238E97-B8C2-2940-B3CE-EBAE5ECD8776}"/>
                </a:ext>
              </a:extLst>
            </p:cNvPr>
            <p:cNvSpPr/>
            <p:nvPr/>
          </p:nvSpPr>
          <p:spPr>
            <a:xfrm>
              <a:off x="1759711" y="372099"/>
              <a:ext cx="1759062" cy="7076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/>
            </a:p>
          </p:txBody>
        </p:sp>
        <p:sp>
          <p:nvSpPr>
            <p:cNvPr id="24587" name="TextBox 13">
              <a:extLst>
                <a:ext uri="{FF2B5EF4-FFF2-40B4-BE49-F238E27FC236}">
                  <a16:creationId xmlns:a16="http://schemas.microsoft.com/office/drawing/2014/main" id="{218A6549-EDA5-E441-91BB-5BF5236EB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9896" y="394640"/>
              <a:ext cx="1759226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Patients starting treatment for TB</a:t>
              </a:r>
            </a:p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N=1812</a:t>
              </a:r>
            </a:p>
          </p:txBody>
        </p:sp>
        <p:sp>
          <p:nvSpPr>
            <p:cNvPr id="24588" name="TextBox 14">
              <a:extLst>
                <a:ext uri="{FF2B5EF4-FFF2-40B4-BE49-F238E27FC236}">
                  <a16:creationId xmlns:a16="http://schemas.microsoft.com/office/drawing/2014/main" id="{6E785A7B-B0A0-2441-A0F0-E5A8606A9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004" y="1177459"/>
              <a:ext cx="1759226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Patients consented into cohort</a:t>
              </a:r>
            </a:p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N=1650</a:t>
              </a:r>
            </a:p>
          </p:txBody>
        </p:sp>
        <p:sp>
          <p:nvSpPr>
            <p:cNvPr id="24589" name="TextBox 15">
              <a:extLst>
                <a:ext uri="{FF2B5EF4-FFF2-40B4-BE49-F238E27FC236}">
                  <a16:creationId xmlns:a16="http://schemas.microsoft.com/office/drawing/2014/main" id="{A546169B-58EC-514D-AD18-6E0C2E5A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707" y="2801818"/>
              <a:ext cx="1759226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Patients ≥15 years recruited for study</a:t>
              </a:r>
            </a:p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N=1545</a:t>
              </a:r>
            </a:p>
          </p:txBody>
        </p:sp>
        <p:sp>
          <p:nvSpPr>
            <p:cNvPr id="24591" name="TextBox 17">
              <a:extLst>
                <a:ext uri="{FF2B5EF4-FFF2-40B4-BE49-F238E27FC236}">
                  <a16:creationId xmlns:a16="http://schemas.microsoft.com/office/drawing/2014/main" id="{5ADB874C-7EBC-8540-86E4-9F93E2DE0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0658" y="1177459"/>
              <a:ext cx="1919687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Contacts censused</a:t>
              </a:r>
            </a:p>
            <a:p>
              <a:pPr algn="ctr"/>
              <a:endParaRPr lang="en-US" altLang="en-US" sz="186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N=5885</a:t>
              </a:r>
            </a:p>
          </p:txBody>
        </p:sp>
        <p:sp>
          <p:nvSpPr>
            <p:cNvPr id="24592" name="TextBox 18">
              <a:extLst>
                <a:ext uri="{FF2B5EF4-FFF2-40B4-BE49-F238E27FC236}">
                  <a16:creationId xmlns:a16="http://schemas.microsoft.com/office/drawing/2014/main" id="{5731FDCA-9281-9345-82F6-2A16EA3E4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4537" y="2025214"/>
              <a:ext cx="2009860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Contacts available and consented into cohort</a:t>
              </a:r>
            </a:p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N=4925</a:t>
              </a:r>
            </a:p>
          </p:txBody>
        </p:sp>
        <p:sp>
          <p:nvSpPr>
            <p:cNvPr id="24593" name="TextBox 19">
              <a:extLst>
                <a:ext uri="{FF2B5EF4-FFF2-40B4-BE49-F238E27FC236}">
                  <a16:creationId xmlns:a16="http://schemas.microsoft.com/office/drawing/2014/main" id="{61A3BD83-4B8C-5049-953E-E6AE927A8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9467" y="1146303"/>
              <a:ext cx="1759226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Controls consented into cohort </a:t>
              </a:r>
            </a:p>
            <a:p>
              <a:pPr algn="ctr"/>
              <a:r>
                <a:rPr lang="en-US" altLang="en-US" sz="1867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N=408</a:t>
              </a:r>
            </a:p>
          </p:txBody>
        </p:sp>
        <p:sp>
          <p:nvSpPr>
            <p:cNvPr id="24594" name="TextBox 20">
              <a:extLst>
                <a:ext uri="{FF2B5EF4-FFF2-40B4-BE49-F238E27FC236}">
                  <a16:creationId xmlns:a16="http://schemas.microsoft.com/office/drawing/2014/main" id="{10570D47-FF7B-284F-BBB3-3879CB8F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9467" y="2813104"/>
              <a:ext cx="1759226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Controls</a:t>
              </a:r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1867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≥15 years recruited for study</a:t>
              </a:r>
            </a:p>
            <a:p>
              <a:pPr algn="ctr"/>
              <a:r>
                <a:rPr lang="en-US" altLang="en-US" sz="1867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N=277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5AFDBAD-AF94-AD48-BAE7-129FCC7BE81A}"/>
                </a:ext>
              </a:extLst>
            </p:cNvPr>
            <p:cNvCxnSpPr>
              <a:cxnSpLocks/>
              <a:stCxn id="24588" idx="3"/>
              <a:endCxn id="24591" idx="1"/>
            </p:cNvCxnSpPr>
            <p:nvPr/>
          </p:nvCxnSpPr>
          <p:spPr>
            <a:xfrm>
              <a:off x="3494230" y="1506264"/>
              <a:ext cx="122642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1627CEB-AE30-5E45-8DD2-730B52CA4468}"/>
                </a:ext>
              </a:extLst>
            </p:cNvPr>
            <p:cNvSpPr/>
            <p:nvPr/>
          </p:nvSpPr>
          <p:spPr>
            <a:xfrm>
              <a:off x="4690228" y="2871132"/>
              <a:ext cx="1994169" cy="7076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67"/>
            </a:p>
          </p:txBody>
        </p:sp>
        <p:sp>
          <p:nvSpPr>
            <p:cNvPr id="24597" name="TextBox 28">
              <a:extLst>
                <a:ext uri="{FF2B5EF4-FFF2-40B4-BE49-F238E27FC236}">
                  <a16:creationId xmlns:a16="http://schemas.microsoft.com/office/drawing/2014/main" id="{CE82D70C-C930-AD4C-9E5C-76CCEEC06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434" y="2872968"/>
              <a:ext cx="1921758" cy="65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Contacts ≥15 years recruited for study</a:t>
              </a:r>
            </a:p>
            <a:p>
              <a:pPr algn="ctr"/>
              <a:r>
                <a:rPr lang="en-US" altLang="en-US" sz="18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N=3180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438992B-77ED-5647-9020-C3F6F33DEA34}"/>
                </a:ext>
              </a:extLst>
            </p:cNvPr>
            <p:cNvCxnSpPr>
              <a:cxnSpLocks/>
              <a:endCxn id="24589" idx="0"/>
            </p:cNvCxnSpPr>
            <p:nvPr/>
          </p:nvCxnSpPr>
          <p:spPr>
            <a:xfrm>
              <a:off x="2609509" y="1885644"/>
              <a:ext cx="13811" cy="9161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ACB4ABA-5776-3640-8A9E-8EEBACA26352}"/>
                </a:ext>
              </a:extLst>
            </p:cNvPr>
            <p:cNvCxnSpPr>
              <a:cxnSpLocks/>
              <a:stCxn id="24591" idx="2"/>
              <a:endCxn id="24592" idx="0"/>
            </p:cNvCxnSpPr>
            <p:nvPr/>
          </p:nvCxnSpPr>
          <p:spPr>
            <a:xfrm flipH="1">
              <a:off x="5679467" y="1835069"/>
              <a:ext cx="1034" cy="1901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9A87D0-E9CB-C947-84F3-1174F52C924D}"/>
                </a:ext>
              </a:extLst>
            </p:cNvPr>
            <p:cNvCxnSpPr>
              <a:cxnSpLocks/>
              <a:stCxn id="24592" idx="2"/>
              <a:endCxn id="24597" idx="0"/>
            </p:cNvCxnSpPr>
            <p:nvPr/>
          </p:nvCxnSpPr>
          <p:spPr>
            <a:xfrm>
              <a:off x="5679467" y="2682824"/>
              <a:ext cx="7846" cy="1901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5FD9A30-B4B0-3B48-8945-FDD9D3C82250}"/>
                </a:ext>
              </a:extLst>
            </p:cNvPr>
            <p:cNvCxnSpPr>
              <a:cxnSpLocks/>
              <a:stCxn id="24593" idx="2"/>
              <a:endCxn id="24594" idx="0"/>
            </p:cNvCxnSpPr>
            <p:nvPr/>
          </p:nvCxnSpPr>
          <p:spPr>
            <a:xfrm>
              <a:off x="8689080" y="1803913"/>
              <a:ext cx="0" cy="1009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9" name="TextBox 50">
            <a:extLst>
              <a:ext uri="{FF2B5EF4-FFF2-40B4-BE49-F238E27FC236}">
                <a16:creationId xmlns:a16="http://schemas.microsoft.com/office/drawing/2014/main" id="{143484B5-B225-954D-B26F-9036AF4A0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125"/>
            <a:ext cx="12192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667" dirty="0"/>
              <a:t>32 community in Callao, Peru between July 2016 until February 2018</a:t>
            </a:r>
            <a:r>
              <a:rPr lang="en-GB" altLang="en-US" sz="2667" dirty="0"/>
              <a:t> </a:t>
            </a:r>
            <a:endParaRPr lang="en-US" altLang="en-US" sz="2667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58C85E3-8EA6-F143-A4DC-AB75C0442BF3}"/>
              </a:ext>
            </a:extLst>
          </p:cNvPr>
          <p:cNvSpPr/>
          <p:nvPr/>
        </p:nvSpPr>
        <p:spPr bwMode="auto">
          <a:xfrm>
            <a:off x="399872" y="5727283"/>
            <a:ext cx="2571241" cy="102689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8C8AF4E9-EEFE-0548-ACBB-060DBB96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72" y="5739869"/>
            <a:ext cx="28749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Eligible &amp; complete 6m follow-up</a:t>
            </a:r>
          </a:p>
          <a:p>
            <a:pPr algn="ctr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N=925</a:t>
            </a:r>
            <a:endParaRPr lang="en-US" altLang="en-US" sz="186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A98C66-7DDA-6E4B-AA99-18FB6E34B612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1672301" y="5496912"/>
            <a:ext cx="0" cy="2540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6AF1F45-F8CE-A440-B438-6A8DA5095628}"/>
              </a:ext>
            </a:extLst>
          </p:cNvPr>
          <p:cNvCxnSpPr>
            <a:cxnSpLocks/>
          </p:cNvCxnSpPr>
          <p:nvPr/>
        </p:nvCxnSpPr>
        <p:spPr bwMode="auto">
          <a:xfrm>
            <a:off x="1634754" y="1940258"/>
            <a:ext cx="0" cy="2540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21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5A0165-33D0-0A4F-A240-BAECF4F40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64499"/>
              </p:ext>
            </p:extLst>
          </p:nvPr>
        </p:nvGraphicFramePr>
        <p:xfrm>
          <a:off x="108721" y="134505"/>
          <a:ext cx="11861606" cy="6324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1813">
                  <a:extLst>
                    <a:ext uri="{9D8B030D-6E8A-4147-A177-3AD203B41FA5}">
                      <a16:colId xmlns:a16="http://schemas.microsoft.com/office/drawing/2014/main" val="1760488672"/>
                    </a:ext>
                  </a:extLst>
                </a:gridCol>
                <a:gridCol w="1899496">
                  <a:extLst>
                    <a:ext uri="{9D8B030D-6E8A-4147-A177-3AD203B41FA5}">
                      <a16:colId xmlns:a16="http://schemas.microsoft.com/office/drawing/2014/main" val="1214394160"/>
                    </a:ext>
                  </a:extLst>
                </a:gridCol>
                <a:gridCol w="2152241">
                  <a:extLst>
                    <a:ext uri="{9D8B030D-6E8A-4147-A177-3AD203B41FA5}">
                      <a16:colId xmlns:a16="http://schemas.microsoft.com/office/drawing/2014/main" val="2954495492"/>
                    </a:ext>
                  </a:extLst>
                </a:gridCol>
                <a:gridCol w="1958056">
                  <a:extLst>
                    <a:ext uri="{9D8B030D-6E8A-4147-A177-3AD203B41FA5}">
                      <a16:colId xmlns:a16="http://schemas.microsoft.com/office/drawing/2014/main" val="399611217"/>
                    </a:ext>
                  </a:extLst>
                </a:gridCol>
              </a:tblGrid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Controls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Patients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solidFill>
                            <a:schemeClr val="bg1"/>
                          </a:solidFill>
                          <a:effectLst/>
                        </a:rPr>
                        <a:t>Contacts</a:t>
                      </a:r>
                      <a:endParaRPr lang="en-GB" sz="21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01801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 dirty="0">
                          <a:effectLst/>
                        </a:rPr>
                        <a:t>Age, median years (IQR)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35 (24, 54)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31 (23, 46)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effectLst/>
                        </a:rPr>
                        <a:t>38 (24, 52)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1010751425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Gender, % male (n/N) 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38% (102)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65% (986)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39% (1210)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3801677344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Incomplete secondary education, % (n/N)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14% (37/271)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16% (236/1516)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20% (612/3132)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2887321338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Known HIV seropositivity, % (n/N)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0% (0/272)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6.2% (94/1513)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0.8% (25/3132)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873433947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Self-declared drug use, % (n/N)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2.6% (7/272)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14% (207/1512)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3.1% (98/3136)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2039803753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Low affect, median BDI-II score (IQR)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 (0, 5)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6 (3, 11)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1391510413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 dirty="0">
                          <a:effectLst/>
                        </a:rPr>
                        <a:t>Emotional support, median no. of providers (IQR) 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1 (1, 2)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2 (1, 2)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3895325583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TB disease specific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88179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 dirty="0">
                          <a:effectLst/>
                        </a:rPr>
                        <a:t>Currently has TB, % (n/N)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effectLst/>
                        </a:rPr>
                        <a:t>0% (0/272)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100% (1524/1524)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3.4% (108/3139)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3087905905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Previously had TB, % (n/N)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4% (11/271)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22% (336/1515)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11% (355/3134)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419242631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TB knowledge, % correct answers (IQR)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72% (63%, 82%)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77% (73%, 86%)</a:t>
                      </a:r>
                      <a:endParaRPr lang="en-GB" sz="2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 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71476341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Stigma regarding TB, median EMIC score (IQR)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30 (23, 36)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30 (22, 35)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 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276701309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Patient specific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1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10812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Pulmonary TB, % (n/N)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 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effectLst/>
                        </a:rPr>
                        <a:t>84% (1278/1516)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effectLst/>
                        </a:rPr>
                        <a:t>NA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422009284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Second line therapy, % (n/N)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 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6.8% (104/1512)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2777754091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Microbiological confirmation of TB, % (n/N)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65% (984/1510)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3131130613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Number of TB symptoms, median (IQR)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 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7 (5, 8)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713712670"/>
                  </a:ext>
                </a:extLst>
              </a:tr>
              <a:tr h="3328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100" u="none" strike="noStrike">
                          <a:effectLst/>
                        </a:rPr>
                        <a:t>Duration of TB symptoms, median months (IQR)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 NA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>
                          <a:effectLst/>
                        </a:rPr>
                        <a:t>1.5 (1, 3)</a:t>
                      </a:r>
                      <a:endParaRPr lang="en-GB" sz="2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100" u="none" strike="noStrike" dirty="0">
                          <a:effectLst/>
                        </a:rPr>
                        <a:t>NA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768" marR="7768" marT="7768" marB="0" anchor="ctr"/>
                </a:tc>
                <a:extLst>
                  <a:ext uri="{0D108BD9-81ED-4DB2-BD59-A6C34878D82A}">
                    <a16:rowId xmlns:a16="http://schemas.microsoft.com/office/drawing/2014/main" val="61253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12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C0D14-0B4A-834C-98AC-A42724CB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"/>
            <a:ext cx="9701939" cy="640220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B533D8-7538-764D-9248-7D6704564511}"/>
              </a:ext>
            </a:extLst>
          </p:cNvPr>
          <p:cNvCxnSpPr>
            <a:cxnSpLocks/>
          </p:cNvCxnSpPr>
          <p:nvPr/>
        </p:nvCxnSpPr>
        <p:spPr>
          <a:xfrm>
            <a:off x="5776994" y="6554609"/>
            <a:ext cx="759417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A86FBF-0BAD-1E46-B58B-5D34EB50713C}"/>
              </a:ext>
            </a:extLst>
          </p:cNvPr>
          <p:cNvCxnSpPr>
            <a:cxnSpLocks/>
          </p:cNvCxnSpPr>
          <p:nvPr/>
        </p:nvCxnSpPr>
        <p:spPr>
          <a:xfrm>
            <a:off x="3418667" y="6554609"/>
            <a:ext cx="75941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734130-3EB2-2842-8449-4566032A2DCD}"/>
              </a:ext>
            </a:extLst>
          </p:cNvPr>
          <p:cNvCxnSpPr>
            <a:cxnSpLocks/>
          </p:cNvCxnSpPr>
          <p:nvPr/>
        </p:nvCxnSpPr>
        <p:spPr>
          <a:xfrm>
            <a:off x="8050079" y="6550852"/>
            <a:ext cx="759417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644F63-AA46-EA48-B9B7-D1AE0ECACB3B}"/>
              </a:ext>
            </a:extLst>
          </p:cNvPr>
          <p:cNvSpPr txBox="1"/>
          <p:nvPr/>
        </p:nvSpPr>
        <p:spPr>
          <a:xfrm>
            <a:off x="4178084" y="6366186"/>
            <a:ext cx="13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2F2A7-93FA-2840-8261-568846B3C882}"/>
              </a:ext>
            </a:extLst>
          </p:cNvPr>
          <p:cNvSpPr txBox="1"/>
          <p:nvPr/>
        </p:nvSpPr>
        <p:spPr>
          <a:xfrm>
            <a:off x="6536411" y="6366186"/>
            <a:ext cx="13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EDEF9-28B4-1F45-A9D4-091CEC75A97D}"/>
              </a:ext>
            </a:extLst>
          </p:cNvPr>
          <p:cNvSpPr txBox="1"/>
          <p:nvPr/>
        </p:nvSpPr>
        <p:spPr>
          <a:xfrm>
            <a:off x="8812078" y="6366186"/>
            <a:ext cx="13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C8DD3-C2FC-D34C-BD9D-2F77A7936570}"/>
              </a:ext>
            </a:extLst>
          </p:cNvPr>
          <p:cNvSpPr/>
          <p:nvPr/>
        </p:nvSpPr>
        <p:spPr>
          <a:xfrm>
            <a:off x="4834890" y="5657850"/>
            <a:ext cx="777240" cy="33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7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692E4-358E-C14C-A7CD-3C743111F797}"/>
              </a:ext>
            </a:extLst>
          </p:cNvPr>
          <p:cNvSpPr txBox="1"/>
          <p:nvPr/>
        </p:nvSpPr>
        <p:spPr>
          <a:xfrm>
            <a:off x="1414305" y="478666"/>
            <a:ext cx="13448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Patients </a:t>
            </a:r>
          </a:p>
          <a:p>
            <a:pPr algn="ctr"/>
            <a:r>
              <a:rPr lang="en-US" sz="1000" dirty="0"/>
              <a:t>(N=1524)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6D42F-9BED-6D40-90F6-1CFBB285A2ED}"/>
              </a:ext>
            </a:extLst>
          </p:cNvPr>
          <p:cNvSpPr txBox="1"/>
          <p:nvPr/>
        </p:nvSpPr>
        <p:spPr>
          <a:xfrm>
            <a:off x="1414306" y="3710544"/>
            <a:ext cx="13448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Contacts </a:t>
            </a:r>
          </a:p>
          <a:p>
            <a:pPr algn="ctr"/>
            <a:r>
              <a:rPr lang="en-US" sz="1000" dirty="0"/>
              <a:t>(N=3141)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D4AC7-5953-7741-9883-BDE0FD9833B8}"/>
              </a:ext>
            </a:extLst>
          </p:cNvPr>
          <p:cNvSpPr txBox="1"/>
          <p:nvPr/>
        </p:nvSpPr>
        <p:spPr>
          <a:xfrm>
            <a:off x="1414306" y="6023378"/>
            <a:ext cx="13448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Controls </a:t>
            </a:r>
          </a:p>
          <a:p>
            <a:pPr algn="ctr"/>
            <a:r>
              <a:rPr lang="en-US" sz="1000" dirty="0"/>
              <a:t>(N=272)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729F6-D54F-4044-BBA2-DDFB2CDD3DDC}"/>
              </a:ext>
            </a:extLst>
          </p:cNvPr>
          <p:cNvSpPr txBox="1"/>
          <p:nvPr/>
        </p:nvSpPr>
        <p:spPr>
          <a:xfrm>
            <a:off x="3536180" y="3029522"/>
            <a:ext cx="1796983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Current TB</a:t>
            </a:r>
          </a:p>
          <a:p>
            <a:pPr algn="ctr"/>
            <a:r>
              <a:rPr lang="en-US" sz="1000" dirty="0"/>
              <a:t>(N=105)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06630-3B05-294A-A728-1EB8BB460CBE}"/>
              </a:ext>
            </a:extLst>
          </p:cNvPr>
          <p:cNvSpPr txBox="1"/>
          <p:nvPr/>
        </p:nvSpPr>
        <p:spPr>
          <a:xfrm>
            <a:off x="3536179" y="3778882"/>
            <a:ext cx="179698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Caregiver to current patient (N=1376)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D1CD4-88B2-C043-A362-03D293AD89A4}"/>
              </a:ext>
            </a:extLst>
          </p:cNvPr>
          <p:cNvSpPr txBox="1"/>
          <p:nvPr/>
        </p:nvSpPr>
        <p:spPr>
          <a:xfrm>
            <a:off x="3536178" y="4345536"/>
            <a:ext cx="1796983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Previously had TB and neither caregiver nor current TB </a:t>
            </a:r>
          </a:p>
          <a:p>
            <a:pPr algn="ctr"/>
            <a:r>
              <a:rPr lang="en-US" sz="1000" dirty="0"/>
              <a:t>(N=166)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C43A9-D514-7347-B07A-3FE1F3733D1E}"/>
              </a:ext>
            </a:extLst>
          </p:cNvPr>
          <p:cNvSpPr txBox="1"/>
          <p:nvPr/>
        </p:nvSpPr>
        <p:spPr>
          <a:xfrm>
            <a:off x="3536178" y="5785691"/>
            <a:ext cx="179698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Previously had TB</a:t>
            </a:r>
          </a:p>
          <a:p>
            <a:pPr algn="ctr"/>
            <a:r>
              <a:rPr lang="en-US" sz="1000" dirty="0"/>
              <a:t>(N=11)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19F2C-9761-1748-B718-01B0D95DD012}"/>
              </a:ext>
            </a:extLst>
          </p:cNvPr>
          <p:cNvSpPr txBox="1"/>
          <p:nvPr/>
        </p:nvSpPr>
        <p:spPr>
          <a:xfrm>
            <a:off x="3536178" y="6290412"/>
            <a:ext cx="17969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Never been diagnosed with TB</a:t>
            </a:r>
          </a:p>
          <a:p>
            <a:pPr algn="ctr"/>
            <a:r>
              <a:rPr lang="en-US" sz="1000" dirty="0"/>
              <a:t>(N=261)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DD89E-B1A7-4A4A-870C-47936728D598}"/>
              </a:ext>
            </a:extLst>
          </p:cNvPr>
          <p:cNvSpPr txBox="1"/>
          <p:nvPr/>
        </p:nvSpPr>
        <p:spPr>
          <a:xfrm>
            <a:off x="3536178" y="5026470"/>
            <a:ext cx="179698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Never been diagnosed with TB and not a caregiver</a:t>
            </a:r>
          </a:p>
          <a:p>
            <a:pPr algn="ctr"/>
            <a:r>
              <a:rPr lang="en-US" sz="1000" dirty="0"/>
              <a:t>(N=1529)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31786-725A-6F47-AAF2-CB61A0962A58}"/>
              </a:ext>
            </a:extLst>
          </p:cNvPr>
          <p:cNvSpPr txBox="1"/>
          <p:nvPr/>
        </p:nvSpPr>
        <p:spPr>
          <a:xfrm>
            <a:off x="1414306" y="1920471"/>
            <a:ext cx="134480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Patients at 6 month follow-up </a:t>
            </a:r>
          </a:p>
          <a:p>
            <a:pPr algn="ctr"/>
            <a:r>
              <a:rPr lang="en-US" sz="1000" dirty="0"/>
              <a:t>(N=925)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5B0F8-9115-1D4E-ADCC-012D675B9595}"/>
              </a:ext>
            </a:extLst>
          </p:cNvPr>
          <p:cNvSpPr txBox="1"/>
          <p:nvPr/>
        </p:nvSpPr>
        <p:spPr>
          <a:xfrm>
            <a:off x="3536177" y="1755549"/>
            <a:ext cx="1796983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On treatment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(N=266)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8AEEB1-B938-7C44-A680-A56B5B7572BB}"/>
              </a:ext>
            </a:extLst>
          </p:cNvPr>
          <p:cNvSpPr txBox="1"/>
          <p:nvPr/>
        </p:nvSpPr>
        <p:spPr>
          <a:xfrm>
            <a:off x="3536175" y="2286653"/>
            <a:ext cx="179698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Not on treatment</a:t>
            </a:r>
          </a:p>
          <a:p>
            <a:pPr algn="ctr"/>
            <a:r>
              <a:rPr lang="en-US" sz="1000" dirty="0"/>
              <a:t>(N=659)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A82A1B-7189-774E-A28F-9664669A19F6}"/>
              </a:ext>
            </a:extLst>
          </p:cNvPr>
          <p:cNvSpPr txBox="1"/>
          <p:nvPr/>
        </p:nvSpPr>
        <p:spPr>
          <a:xfrm>
            <a:off x="9025931" y="482098"/>
            <a:ext cx="1364907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TB new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(N=1524)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12D94-81DE-7041-B622-DAB577799666}"/>
              </a:ext>
            </a:extLst>
          </p:cNvPr>
          <p:cNvSpPr txBox="1"/>
          <p:nvPr/>
        </p:nvSpPr>
        <p:spPr>
          <a:xfrm>
            <a:off x="9025931" y="1756761"/>
            <a:ext cx="1364907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TB treatment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(N=266)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94282A-0400-B747-8B2A-BA64A434C120}"/>
              </a:ext>
            </a:extLst>
          </p:cNvPr>
          <p:cNvSpPr txBox="1"/>
          <p:nvPr/>
        </p:nvSpPr>
        <p:spPr>
          <a:xfrm>
            <a:off x="9025932" y="3778234"/>
            <a:ext cx="146203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TB </a:t>
            </a:r>
            <a:r>
              <a:rPr lang="en-US" sz="1000" dirty="0" err="1"/>
              <a:t>carer</a:t>
            </a:r>
            <a:r>
              <a:rPr lang="en-US" sz="1000" dirty="0"/>
              <a:t> </a:t>
            </a:r>
          </a:p>
          <a:p>
            <a:pPr algn="ctr"/>
            <a:r>
              <a:rPr lang="en-US" sz="1000" dirty="0"/>
              <a:t>(N=1341)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936033-3A41-CD44-BC58-23601A86D324}"/>
              </a:ext>
            </a:extLst>
          </p:cNvPr>
          <p:cNvSpPr txBox="1"/>
          <p:nvPr/>
        </p:nvSpPr>
        <p:spPr>
          <a:xfrm>
            <a:off x="9025938" y="4432220"/>
            <a:ext cx="146203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TB previously </a:t>
            </a:r>
          </a:p>
          <a:p>
            <a:pPr algn="ctr"/>
            <a:r>
              <a:rPr lang="en-US" sz="1000" dirty="0"/>
              <a:t>(N=836)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10649A-7220-4647-8433-AF40855D54C9}"/>
              </a:ext>
            </a:extLst>
          </p:cNvPr>
          <p:cNvSpPr txBox="1"/>
          <p:nvPr/>
        </p:nvSpPr>
        <p:spPr>
          <a:xfrm>
            <a:off x="9025938" y="6052969"/>
            <a:ext cx="14620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TB never</a:t>
            </a:r>
          </a:p>
          <a:p>
            <a:pPr algn="ctr"/>
            <a:r>
              <a:rPr lang="en-US" sz="1000" dirty="0"/>
              <a:t> (N=1790)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652CB18A-A9B9-464A-9CEF-C15310CF5852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759108" y="1955604"/>
            <a:ext cx="777068" cy="2418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C2579882-FB31-3E47-B7A5-3DC57C5052BA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2759108" y="2197470"/>
            <a:ext cx="777066" cy="28923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6C405DB9-6C3C-CA47-8BEB-C7B67086A75F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 flipV="1">
            <a:off x="2759111" y="3229577"/>
            <a:ext cx="777069" cy="68102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F1728A4F-D417-F548-AD73-D2089D2B657B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>
            <a:off x="2759110" y="3910599"/>
            <a:ext cx="777068" cy="6833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B855A546-9B08-7F47-87D2-9F03914B9DCF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2759111" y="3910599"/>
            <a:ext cx="777067" cy="71193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8CF9677C-7C15-5340-83F3-A938FCE45783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2759111" y="3910599"/>
            <a:ext cx="777067" cy="139287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D48F2599-40DD-3B43-9A3B-53BFFEEB88E6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 flipV="1">
            <a:off x="2759111" y="5985747"/>
            <a:ext cx="777067" cy="2376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374657BC-AEC9-6C4F-8008-EBD22130D3AA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>
            <a:off x="2759111" y="6223433"/>
            <a:ext cx="777067" cy="26703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14B8556-41DC-8144-B904-3E2B3FF31F12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 flipV="1">
            <a:off x="5333161" y="3978289"/>
            <a:ext cx="3692770" cy="648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D3037DA-A81D-DB49-AC82-785D77E4E552}"/>
              </a:ext>
            </a:extLst>
          </p:cNvPr>
          <p:cNvCxnSpPr>
            <a:stCxn id="11" idx="0"/>
            <a:endCxn id="10" idx="2"/>
          </p:cNvCxnSpPr>
          <p:nvPr/>
        </p:nvCxnSpPr>
        <p:spPr>
          <a:xfrm flipV="1">
            <a:off x="4434671" y="3429632"/>
            <a:ext cx="1" cy="349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AF255C1D-91D6-E34F-969B-BA1217FDD091}"/>
              </a:ext>
            </a:extLst>
          </p:cNvPr>
          <p:cNvSpPr txBox="1"/>
          <p:nvPr/>
        </p:nvSpPr>
        <p:spPr>
          <a:xfrm>
            <a:off x="4477182" y="3505317"/>
            <a:ext cx="1888347" cy="246221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35  with current TB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F9CCD497-B7C6-D243-B40F-D3F0DAEC47C5}"/>
              </a:ext>
            </a:extLst>
          </p:cNvPr>
          <p:cNvCxnSpPr>
            <a:cxnSpLocks/>
            <a:stCxn id="2" idx="3"/>
            <a:endCxn id="19" idx="1"/>
          </p:cNvCxnSpPr>
          <p:nvPr/>
        </p:nvCxnSpPr>
        <p:spPr>
          <a:xfrm>
            <a:off x="2759109" y="678721"/>
            <a:ext cx="6266822" cy="34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22ECCBB2-26E0-9741-B8E1-41AAB580E938}"/>
              </a:ext>
            </a:extLst>
          </p:cNvPr>
          <p:cNvCxnSpPr>
            <a:cxnSpLocks/>
            <a:stCxn id="18" idx="3"/>
            <a:endCxn id="22" idx="1"/>
          </p:cNvCxnSpPr>
          <p:nvPr/>
        </p:nvCxnSpPr>
        <p:spPr>
          <a:xfrm>
            <a:off x="5333159" y="2486709"/>
            <a:ext cx="3692778" cy="214556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6B986AC7-38BB-1045-93CC-3A91EF0092DC}"/>
              </a:ext>
            </a:extLst>
          </p:cNvPr>
          <p:cNvCxnSpPr>
            <a:stCxn id="12" idx="3"/>
            <a:endCxn id="22" idx="1"/>
          </p:cNvCxnSpPr>
          <p:nvPr/>
        </p:nvCxnSpPr>
        <p:spPr>
          <a:xfrm>
            <a:off x="5333161" y="4622535"/>
            <a:ext cx="3692777" cy="9740"/>
          </a:xfrm>
          <a:prstGeom prst="bentConnector3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C4C82A22-806E-7545-85A9-D69C1DD25BD9}"/>
              </a:ext>
            </a:extLst>
          </p:cNvPr>
          <p:cNvCxnSpPr>
            <a:stCxn id="13" idx="3"/>
            <a:endCxn id="22" idx="1"/>
          </p:cNvCxnSpPr>
          <p:nvPr/>
        </p:nvCxnSpPr>
        <p:spPr>
          <a:xfrm flipV="1">
            <a:off x="5333161" y="4632276"/>
            <a:ext cx="3692777" cy="1353471"/>
          </a:xfrm>
          <a:prstGeom prst="bentConnector3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A26EE13F-D159-4C4D-ACD9-8055C5C6496B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333161" y="5303470"/>
            <a:ext cx="3692777" cy="949555"/>
          </a:xfrm>
          <a:prstGeom prst="bentConnector3">
            <a:avLst>
              <a:gd name="adj1" fmla="val 6301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1EC06344-8264-6B4C-A725-B5AAF8C42EF9}"/>
              </a:ext>
            </a:extLst>
          </p:cNvPr>
          <p:cNvCxnSpPr>
            <a:stCxn id="14" idx="3"/>
            <a:endCxn id="23" idx="1"/>
          </p:cNvCxnSpPr>
          <p:nvPr/>
        </p:nvCxnSpPr>
        <p:spPr>
          <a:xfrm flipV="1">
            <a:off x="5333161" y="6253025"/>
            <a:ext cx="3692777" cy="237443"/>
          </a:xfrm>
          <a:prstGeom prst="bentConnector3">
            <a:avLst>
              <a:gd name="adj1" fmla="val 6306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94F3FA-A12D-2B45-A6E9-25499ECD3364}"/>
              </a:ext>
            </a:extLst>
          </p:cNvPr>
          <p:cNvCxnSpPr>
            <a:stCxn id="10" idx="3"/>
          </p:cNvCxnSpPr>
          <p:nvPr/>
        </p:nvCxnSpPr>
        <p:spPr>
          <a:xfrm>
            <a:off x="5333162" y="3229577"/>
            <a:ext cx="5215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BE37A7-8538-1E4F-8154-7C8705B038A0}"/>
              </a:ext>
            </a:extLst>
          </p:cNvPr>
          <p:cNvCxnSpPr>
            <a:cxnSpLocks/>
          </p:cNvCxnSpPr>
          <p:nvPr/>
        </p:nvCxnSpPr>
        <p:spPr>
          <a:xfrm>
            <a:off x="5880100" y="3204178"/>
            <a:ext cx="0" cy="103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BCB477-0B30-9D40-AAA2-CE06A905EC3E}"/>
              </a:ext>
            </a:extLst>
          </p:cNvPr>
          <p:cNvSpPr txBox="1"/>
          <p:nvPr/>
        </p:nvSpPr>
        <p:spPr>
          <a:xfrm>
            <a:off x="5854701" y="3022697"/>
            <a:ext cx="1374247" cy="553998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Excluded from multilevel regression analysis*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C4C7D0-471B-544B-B8FB-F5DAA02F502E}"/>
              </a:ext>
            </a:extLst>
          </p:cNvPr>
          <p:cNvCxnSpPr>
            <a:stCxn id="17" idx="3"/>
            <a:endCxn id="20" idx="1"/>
          </p:cNvCxnSpPr>
          <p:nvPr/>
        </p:nvCxnSpPr>
        <p:spPr>
          <a:xfrm>
            <a:off x="5333160" y="1955604"/>
            <a:ext cx="3692771" cy="1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0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806986-985B-4940-95F8-F06949C3B5A4}"/>
              </a:ext>
            </a:extLst>
          </p:cNvPr>
          <p:cNvGrpSpPr/>
          <p:nvPr/>
        </p:nvGrpSpPr>
        <p:grpSpPr>
          <a:xfrm>
            <a:off x="1" y="250465"/>
            <a:ext cx="12043719" cy="6268412"/>
            <a:chOff x="0" y="0"/>
            <a:chExt cx="4771636" cy="3249996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91ECBDED-1F2F-FE46-929E-76BF2A20095D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4771636" cy="32499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70">
              <a:extLst>
                <a:ext uri="{FF2B5EF4-FFF2-40B4-BE49-F238E27FC236}">
                  <a16:creationId xmlns:a16="http://schemas.microsoft.com/office/drawing/2014/main" id="{70B6286D-D47D-A143-919B-40F83BDF8EAA}"/>
                </a:ext>
              </a:extLst>
            </p:cNvPr>
            <p:cNvSpPr txBox="1"/>
            <p:nvPr/>
          </p:nvSpPr>
          <p:spPr>
            <a:xfrm>
              <a:off x="868164" y="2568771"/>
              <a:ext cx="1163907" cy="2584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67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46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58A4-E111-DF4E-A7BA-266FEC88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91971"/>
            <a:ext cx="11928648" cy="7800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contributes to poor wellbeing in newly diagnosed patients?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42FDFD-B88E-E549-9B24-11F7C7BAE3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6368" y="1690688"/>
          <a:ext cx="11568609" cy="50902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02189">
                  <a:extLst>
                    <a:ext uri="{9D8B030D-6E8A-4147-A177-3AD203B41FA5}">
                      <a16:colId xmlns:a16="http://schemas.microsoft.com/office/drawing/2014/main" val="1084345821"/>
                    </a:ext>
                  </a:extLst>
                </a:gridCol>
                <a:gridCol w="3123509">
                  <a:extLst>
                    <a:ext uri="{9D8B030D-6E8A-4147-A177-3AD203B41FA5}">
                      <a16:colId xmlns:a16="http://schemas.microsoft.com/office/drawing/2014/main" val="1997859762"/>
                    </a:ext>
                  </a:extLst>
                </a:gridCol>
                <a:gridCol w="1009701">
                  <a:extLst>
                    <a:ext uri="{9D8B030D-6E8A-4147-A177-3AD203B41FA5}">
                      <a16:colId xmlns:a16="http://schemas.microsoft.com/office/drawing/2014/main" val="2781202021"/>
                    </a:ext>
                  </a:extLst>
                </a:gridCol>
                <a:gridCol w="3094755">
                  <a:extLst>
                    <a:ext uri="{9D8B030D-6E8A-4147-A177-3AD203B41FA5}">
                      <a16:colId xmlns:a16="http://schemas.microsoft.com/office/drawing/2014/main" val="895829813"/>
                    </a:ext>
                  </a:extLst>
                </a:gridCol>
                <a:gridCol w="1038455">
                  <a:extLst>
                    <a:ext uri="{9D8B030D-6E8A-4147-A177-3AD203B41FA5}">
                      <a16:colId xmlns:a16="http://schemas.microsoft.com/office/drawing/2014/main" val="2457336635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Univariate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Multivariate model 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643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EUROHIS QOL score (95%CI)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EUROHIS QOL score (95%CI)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342372"/>
                  </a:ext>
                </a:extLst>
              </a:tr>
              <a:tr h="379245">
                <a:tc>
                  <a:txBody>
                    <a:bodyPr/>
                    <a:lstStyle/>
                    <a:p>
                      <a:pPr marL="0" indent="12700" algn="l" fontAlgn="b">
                        <a:tabLst/>
                      </a:pPr>
                      <a:r>
                        <a:rPr lang="en-GB" sz="1900" u="none" strike="noStrike" dirty="0">
                          <a:effectLst/>
                        </a:rPr>
                        <a:t>Age (every decade)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-0.4  (-0.5, -0.2)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&lt;0.0001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-0.21 (-0.37, -0.05)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0.009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1552454371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Female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-0.9  (-1.4, -0.4)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-1.5 (-2.0, -0.97)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&lt;0.0001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283656482"/>
                  </a:ext>
                </a:extLst>
              </a:tr>
              <a:tr h="3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HIV co-infection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-1.4  (-2.6, -0.2)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0.02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-1.6  (-2.7, -0.41)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0.008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181480202"/>
                  </a:ext>
                </a:extLst>
              </a:tr>
              <a:tr h="299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Reported drug use</a:t>
                      </a: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-2.2  (-2.9, -1.4)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&lt;0.0001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-2.1  (-2.9, -1.4)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&lt;0.0001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92738452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TB specific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95756"/>
                  </a:ext>
                </a:extLst>
              </a:tr>
              <a:tr h="3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Previous TB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-1.6  (-2.2, -1.1)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&lt;0.0001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-1.4  (-2.0, -0.77)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&lt;0.0001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3775341762"/>
                  </a:ext>
                </a:extLst>
              </a:tr>
              <a:tr h="319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TB  knowledge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0.02  (0.004, 0.04)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0.02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0.030  (0.01, 0.05)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0.003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1283885791"/>
                  </a:ext>
                </a:extLst>
              </a:tr>
              <a:tr h="359285">
                <a:tc>
                  <a:txBody>
                    <a:bodyPr/>
                    <a:lstStyle/>
                    <a:p>
                      <a:pPr marR="166370">
                        <a:spcAft>
                          <a:spcPts val="0"/>
                        </a:spcAft>
                      </a:pPr>
                      <a:r>
                        <a:rPr lang="en-GB" sz="1900" b="1" u="none" strike="noStrike" dirty="0">
                          <a:effectLst/>
                        </a:rPr>
                        <a:t>TB perceived stigma</a:t>
                      </a:r>
                      <a:endParaRPr lang="en-GB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-0.10  (-0.1, -0.08)</a:t>
                      </a:r>
                      <a:endParaRPr lang="en-GB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&lt;0.0001</a:t>
                      </a:r>
                      <a:endParaRPr lang="en-GB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-0.10  (-0.13, -0.07)</a:t>
                      </a:r>
                      <a:endParaRPr lang="en-GB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b="1" dirty="0">
                          <a:effectLst/>
                        </a:rPr>
                        <a:t>&lt;0.0001</a:t>
                      </a:r>
                      <a:endParaRPr lang="en-GB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322457443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Pulmonary disease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-0.5  (-1.3, 0.2)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0.2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9623068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Starting 2</a:t>
                      </a:r>
                      <a:r>
                        <a:rPr lang="en-GB" sz="1900" baseline="30000" dirty="0">
                          <a:effectLst/>
                        </a:rPr>
                        <a:t>nd</a:t>
                      </a:r>
                      <a:r>
                        <a:rPr lang="en-GB" sz="1900" dirty="0">
                          <a:effectLst/>
                        </a:rPr>
                        <a:t> line therapy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-0.9  (-1.9, 0.06)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0.07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2858381304"/>
                  </a:ext>
                </a:extLst>
              </a:tr>
              <a:tr h="359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Number of symptoms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-0.4 (-0.5, -0.3)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&lt;0.0001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-0.36  (-0.46, -0.26)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&lt;0.0001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322735569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</a:rPr>
                        <a:t>Microbiological confirmation</a:t>
                      </a:r>
                      <a:endParaRPr lang="en-GB" sz="1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-0.8 (-1.3, -0.2)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0.005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3925339024"/>
                  </a:ext>
                </a:extLst>
              </a:tr>
              <a:tr h="399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u="none" strike="noStrike" dirty="0">
                          <a:effectLst/>
                        </a:rPr>
                        <a:t>Duration of symptoms (weeks)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-0.1  (-0.2, -0.05)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0.001</a:t>
                      </a:r>
                      <a:endParaRPr lang="en-GB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-0.065  (-0.12, -0.011)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0.02</a:t>
                      </a:r>
                      <a:endParaRPr lang="en-GB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80" marR="9980" marT="0" marB="0" anchor="ctr"/>
                </a:tc>
                <a:extLst>
                  <a:ext uri="{0D108BD9-81ED-4DB2-BD59-A6C34878D82A}">
                    <a16:rowId xmlns:a16="http://schemas.microsoft.com/office/drawing/2014/main" val="224193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97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18134A-2778-914A-B03E-2B31E5A55E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44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C0D14-0B4A-834C-98AC-A42724CB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"/>
            <a:ext cx="9701939" cy="640220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B533D8-7538-764D-9248-7D6704564511}"/>
              </a:ext>
            </a:extLst>
          </p:cNvPr>
          <p:cNvCxnSpPr>
            <a:cxnSpLocks/>
          </p:cNvCxnSpPr>
          <p:nvPr/>
        </p:nvCxnSpPr>
        <p:spPr>
          <a:xfrm>
            <a:off x="5776994" y="6554609"/>
            <a:ext cx="759417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A86FBF-0BAD-1E46-B58B-5D34EB50713C}"/>
              </a:ext>
            </a:extLst>
          </p:cNvPr>
          <p:cNvCxnSpPr>
            <a:cxnSpLocks/>
          </p:cNvCxnSpPr>
          <p:nvPr/>
        </p:nvCxnSpPr>
        <p:spPr>
          <a:xfrm>
            <a:off x="3418667" y="6554609"/>
            <a:ext cx="75941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734130-3EB2-2842-8449-4566032A2DCD}"/>
              </a:ext>
            </a:extLst>
          </p:cNvPr>
          <p:cNvCxnSpPr>
            <a:cxnSpLocks/>
          </p:cNvCxnSpPr>
          <p:nvPr/>
        </p:nvCxnSpPr>
        <p:spPr>
          <a:xfrm>
            <a:off x="8050079" y="6550852"/>
            <a:ext cx="759417" cy="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644F63-AA46-EA48-B9B7-D1AE0ECACB3B}"/>
              </a:ext>
            </a:extLst>
          </p:cNvPr>
          <p:cNvSpPr txBox="1"/>
          <p:nvPr/>
        </p:nvSpPr>
        <p:spPr>
          <a:xfrm>
            <a:off x="4178084" y="6366186"/>
            <a:ext cx="13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2F2A7-93FA-2840-8261-568846B3C882}"/>
              </a:ext>
            </a:extLst>
          </p:cNvPr>
          <p:cNvSpPr txBox="1"/>
          <p:nvPr/>
        </p:nvSpPr>
        <p:spPr>
          <a:xfrm>
            <a:off x="6536411" y="6366186"/>
            <a:ext cx="13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EDEF9-28B4-1F45-A9D4-091CEC75A97D}"/>
              </a:ext>
            </a:extLst>
          </p:cNvPr>
          <p:cNvSpPr txBox="1"/>
          <p:nvPr/>
        </p:nvSpPr>
        <p:spPr>
          <a:xfrm>
            <a:off x="8812078" y="6366186"/>
            <a:ext cx="13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C8DD3-C2FC-D34C-BD9D-2F77A7936570}"/>
              </a:ext>
            </a:extLst>
          </p:cNvPr>
          <p:cNvSpPr/>
          <p:nvPr/>
        </p:nvSpPr>
        <p:spPr>
          <a:xfrm>
            <a:off x="4834890" y="5657850"/>
            <a:ext cx="777240" cy="33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4B192F-881F-5644-8572-BE73EE82B5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4634"/>
              </p:ext>
            </p:extLst>
          </p:nvPr>
        </p:nvGraphicFramePr>
        <p:xfrm>
          <a:off x="98522" y="160099"/>
          <a:ext cx="12093479" cy="669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C806986-985B-4940-95F8-F06949C3B5A4}"/>
              </a:ext>
            </a:extLst>
          </p:cNvPr>
          <p:cNvGrpSpPr/>
          <p:nvPr/>
        </p:nvGrpSpPr>
        <p:grpSpPr>
          <a:xfrm>
            <a:off x="164757" y="82009"/>
            <a:ext cx="11736340" cy="6624012"/>
            <a:chOff x="65353" y="-74567"/>
            <a:chExt cx="4655413" cy="3249996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91ECBDED-1F2F-FE46-929E-76BF2A20095D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5353" y="-74567"/>
            <a:ext cx="4655413" cy="32499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TextBox 70">
              <a:extLst>
                <a:ext uri="{FF2B5EF4-FFF2-40B4-BE49-F238E27FC236}">
                  <a16:creationId xmlns:a16="http://schemas.microsoft.com/office/drawing/2014/main" id="{70B6286D-D47D-A143-919B-40F83BDF8EAA}"/>
                </a:ext>
              </a:extLst>
            </p:cNvPr>
            <p:cNvSpPr txBox="1"/>
            <p:nvPr/>
          </p:nvSpPr>
          <p:spPr>
            <a:xfrm>
              <a:off x="1031803" y="2576854"/>
              <a:ext cx="1033982" cy="2584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133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57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10330300" y="5788609"/>
            <a:ext cx="594425" cy="42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2" name="Google Shape;100;p14">
            <a:extLst>
              <a:ext uri="{FF2B5EF4-FFF2-40B4-BE49-F238E27FC236}">
                <a16:creationId xmlns:a16="http://schemas.microsoft.com/office/drawing/2014/main" id="{B4CBCC6D-BF69-7C43-8747-E583AB33E5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87686" y="1109315"/>
            <a:ext cx="1135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spcBef>
                <a:spcPts val="0"/>
              </a:spcBef>
            </a:pPr>
            <a:r>
              <a:rPr lang="en-GB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clinical (physician) researcher</a:t>
            </a:r>
            <a:endParaRPr lang="en-GB" sz="2700" dirty="0"/>
          </a:p>
          <a:p>
            <a:pPr marL="635000" indent="-457200">
              <a:spcBef>
                <a:spcPts val="0"/>
              </a:spcBef>
            </a:pPr>
            <a:r>
              <a:rPr lang="en-GB" sz="2700" dirty="0"/>
              <a:t>IPSYD (PRISMA)</a:t>
            </a:r>
          </a:p>
          <a:p>
            <a:pPr marL="635000" indent="-457200">
              <a:spcBef>
                <a:spcPts val="0"/>
              </a:spcBef>
            </a:pPr>
            <a:r>
              <a:rPr lang="en-GB" sz="2700" dirty="0"/>
              <a:t>LSTM, Imperial College London and Johns Hopkins University</a:t>
            </a:r>
            <a:endParaRPr lang="en-GB"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indent="-457200">
              <a:spcBef>
                <a:spcPts val="0"/>
              </a:spcBef>
            </a:pPr>
            <a:r>
              <a:rPr lang="en-GB" sz="2700" dirty="0"/>
              <a:t>Worked in UK, India, Nepal, </a:t>
            </a:r>
            <a:r>
              <a:rPr lang="en-GB" sz="2700" dirty="0" err="1"/>
              <a:t>Lestho</a:t>
            </a:r>
            <a:r>
              <a:rPr lang="en-GB" sz="2700" dirty="0"/>
              <a:t>……..PERU</a:t>
            </a:r>
          </a:p>
          <a:p>
            <a:pPr marL="177800" indent="0">
              <a:spcBef>
                <a:spcPts val="0"/>
              </a:spcBef>
              <a:buNone/>
            </a:pPr>
            <a:endParaRPr lang="en-GB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C0AC36-D1FA-FE45-B523-B32803E7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6" y="3611144"/>
            <a:ext cx="7052004" cy="3144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1F9BB6-4691-1347-BF7E-144C511E3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8" y="3597977"/>
            <a:ext cx="4206152" cy="3144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BE7164-B7D3-F344-AC7A-E65A2DA96B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90" y="3584812"/>
            <a:ext cx="4450813" cy="31707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7993F3-CEE6-BF4C-A010-F4396FFB47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96" y="5170194"/>
            <a:ext cx="3237242" cy="159855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7F4FC9F-7754-DC48-8A9A-A6265D2446AA}"/>
              </a:ext>
            </a:extLst>
          </p:cNvPr>
          <p:cNvSpPr/>
          <p:nvPr/>
        </p:nvSpPr>
        <p:spPr>
          <a:xfrm>
            <a:off x="0" y="3284984"/>
            <a:ext cx="3719736" cy="2520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0C1B44-42AF-6549-81D7-58441E158579}"/>
              </a:ext>
            </a:extLst>
          </p:cNvPr>
          <p:cNvSpPr txBox="1"/>
          <p:nvPr/>
        </p:nvSpPr>
        <p:spPr>
          <a:xfrm>
            <a:off x="346375" y="287650"/>
            <a:ext cx="6079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WHO AM I?</a:t>
            </a:r>
          </a:p>
          <a:p>
            <a:pPr algn="ctr"/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17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E6B979-16A9-B248-AF65-7DF3E94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26720"/>
            <a:ext cx="11640616" cy="6217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Contacts had low wellbeing if they: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/>
              <a:t>a</a:t>
            </a:r>
            <a:r>
              <a:rPr lang="en-US" dirty="0">
                <a:solidFill>
                  <a:schemeClr val="tx1"/>
                </a:solidFill>
              </a:rPr>
              <a:t>lso had TB (p &lt;0.0001)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female (p &lt;0.0001)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older (p &lt;0.0001)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the patient’s caregiver (p = 0.01)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/>
              <a:t>the patient had low wellbeing </a:t>
            </a:r>
            <a:r>
              <a:rPr lang="en-US" dirty="0">
                <a:solidFill>
                  <a:schemeClr val="tx1"/>
                </a:solidFill>
              </a:rPr>
              <a:t>( p &lt;0.0001)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7C7D4-92EA-6B41-98E3-550D8427A457}"/>
              </a:ext>
            </a:extLst>
          </p:cNvPr>
          <p:cNvSpPr txBox="1"/>
          <p:nvPr/>
        </p:nvSpPr>
        <p:spPr>
          <a:xfrm>
            <a:off x="0" y="4234"/>
            <a:ext cx="12192000" cy="54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9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REGRESSION</a:t>
            </a:r>
          </a:p>
        </p:txBody>
      </p:sp>
      <p:sp>
        <p:nvSpPr>
          <p:cNvPr id="19517" name="TextBox 4">
            <a:extLst>
              <a:ext uri="{FF2B5EF4-FFF2-40B4-BE49-F238E27FC236}">
                <a16:creationId xmlns:a16="http://schemas.microsoft.com/office/drawing/2014/main" id="{93E24EC7-E1D0-5F42-9C3A-49B6098A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17" y="734907"/>
            <a:ext cx="110680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667" dirty="0"/>
              <a:t>All analyses adjusted for clustering in the community and household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61DAB0-DE92-834C-9391-631CF7E94B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5591" y="1341253"/>
          <a:ext cx="11798702" cy="543105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98831">
                  <a:extLst>
                    <a:ext uri="{9D8B030D-6E8A-4147-A177-3AD203B41FA5}">
                      <a16:colId xmlns:a16="http://schemas.microsoft.com/office/drawing/2014/main" val="2072699789"/>
                    </a:ext>
                  </a:extLst>
                </a:gridCol>
                <a:gridCol w="3097427">
                  <a:extLst>
                    <a:ext uri="{9D8B030D-6E8A-4147-A177-3AD203B41FA5}">
                      <a16:colId xmlns:a16="http://schemas.microsoft.com/office/drawing/2014/main" val="1269094317"/>
                    </a:ext>
                  </a:extLst>
                </a:gridCol>
                <a:gridCol w="2306113">
                  <a:extLst>
                    <a:ext uri="{9D8B030D-6E8A-4147-A177-3AD203B41FA5}">
                      <a16:colId xmlns:a16="http://schemas.microsoft.com/office/drawing/2014/main" val="2089805738"/>
                    </a:ext>
                  </a:extLst>
                </a:gridCol>
                <a:gridCol w="1796331">
                  <a:extLst>
                    <a:ext uri="{9D8B030D-6E8A-4147-A177-3AD203B41FA5}">
                      <a16:colId xmlns:a16="http://schemas.microsoft.com/office/drawing/2014/main" val="2450424273"/>
                    </a:ext>
                  </a:extLst>
                </a:gridCol>
              </a:tblGrid>
              <a:tr h="1256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 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Adjusted difference in EUROHIS QOL score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95% CI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p value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62812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TB (newly diagnosed)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-3.8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-4.1, -3.5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52105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TB (6 months)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-1.0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-1.6, -0.37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732605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TB carer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-0.73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-1.0, -0.39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450602"/>
                  </a:ext>
                </a:extLst>
              </a:tr>
              <a:tr h="471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TB previously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-0.086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-0.45, 0.28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0.6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651575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TB never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reference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 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746081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Age (per decade)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-0.36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-0.44, -0.28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&lt;0.0001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9836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Female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-1.1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-1.3, -0.86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&lt;0.0001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6014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Less than secondary education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-0.51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-0.85, -0.17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0.004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20011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Known HIV seropositivity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-1.9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-2.6, -1.2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&lt;0.0001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883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Self-declared drug use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-1.8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-2.3, -1.3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&lt;0.0001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71" marR="29071" marT="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951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23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330CDEF-2C55-C947-9B7B-2862357850F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50068" y="24714"/>
          <a:ext cx="83989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1FC0B78-DD69-BB43-B6F8-05495B1DBD0E}"/>
              </a:ext>
            </a:extLst>
          </p:cNvPr>
          <p:cNvGrpSpPr/>
          <p:nvPr/>
        </p:nvGrpSpPr>
        <p:grpSpPr>
          <a:xfrm>
            <a:off x="1192429" y="1840182"/>
            <a:ext cx="1507067" cy="276999"/>
            <a:chOff x="8398933" y="631967"/>
            <a:chExt cx="1507067" cy="276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D7DB2E-D3E5-6149-A4A8-472846B8677B}"/>
                </a:ext>
              </a:extLst>
            </p:cNvPr>
            <p:cNvSpPr/>
            <p:nvPr/>
          </p:nvSpPr>
          <p:spPr>
            <a:xfrm>
              <a:off x="8398933" y="694267"/>
              <a:ext cx="203200" cy="15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1506AD-620F-D249-A60F-4CE130A7238A}"/>
                </a:ext>
              </a:extLst>
            </p:cNvPr>
            <p:cNvSpPr txBox="1"/>
            <p:nvPr/>
          </p:nvSpPr>
          <p:spPr>
            <a:xfrm>
              <a:off x="8602133" y="631967"/>
              <a:ext cx="1303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Very satisfied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8BBABA-934E-4441-A88B-32581E85E828}"/>
              </a:ext>
            </a:extLst>
          </p:cNvPr>
          <p:cNvGrpSpPr/>
          <p:nvPr/>
        </p:nvGrpSpPr>
        <p:grpSpPr>
          <a:xfrm>
            <a:off x="1192429" y="2472150"/>
            <a:ext cx="1507067" cy="276999"/>
            <a:chOff x="8398933" y="631967"/>
            <a:chExt cx="1507067" cy="276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C6E1B0-2C77-C94B-BCDE-D4AEB963B3B9}"/>
                </a:ext>
              </a:extLst>
            </p:cNvPr>
            <p:cNvSpPr/>
            <p:nvPr/>
          </p:nvSpPr>
          <p:spPr>
            <a:xfrm>
              <a:off x="8398933" y="694267"/>
              <a:ext cx="203200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B6BF2D-5E40-CF4E-867B-58C638B02ECD}"/>
                </a:ext>
              </a:extLst>
            </p:cNvPr>
            <p:cNvSpPr txBox="1"/>
            <p:nvPr/>
          </p:nvSpPr>
          <p:spPr>
            <a:xfrm>
              <a:off x="8602133" y="631967"/>
              <a:ext cx="1303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Satisfied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38946A-0896-F14B-B6A9-DEE4E05024CB}"/>
              </a:ext>
            </a:extLst>
          </p:cNvPr>
          <p:cNvGrpSpPr/>
          <p:nvPr/>
        </p:nvGrpSpPr>
        <p:grpSpPr>
          <a:xfrm>
            <a:off x="1192429" y="3131604"/>
            <a:ext cx="1507067" cy="276999"/>
            <a:chOff x="8398933" y="631967"/>
            <a:chExt cx="1507067" cy="27699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9D3B8-5561-A648-AF9D-AB077B321B61}"/>
                </a:ext>
              </a:extLst>
            </p:cNvPr>
            <p:cNvSpPr/>
            <p:nvPr/>
          </p:nvSpPr>
          <p:spPr>
            <a:xfrm>
              <a:off x="8398933" y="694267"/>
              <a:ext cx="203200" cy="152400"/>
            </a:xfrm>
            <a:prstGeom prst="rect">
              <a:avLst/>
            </a:prstGeom>
            <a:solidFill>
              <a:srgbClr val="FF7E7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B88105-E227-E944-9EBE-8AF2BEBB16F4}"/>
                </a:ext>
              </a:extLst>
            </p:cNvPr>
            <p:cNvSpPr txBox="1"/>
            <p:nvPr/>
          </p:nvSpPr>
          <p:spPr>
            <a:xfrm>
              <a:off x="8602133" y="631967"/>
              <a:ext cx="1303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 satisfied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6AF5A7-CA91-7B43-9F3C-E4026102591C}"/>
              </a:ext>
            </a:extLst>
          </p:cNvPr>
          <p:cNvGrpSpPr/>
          <p:nvPr/>
        </p:nvGrpSpPr>
        <p:grpSpPr>
          <a:xfrm>
            <a:off x="1192428" y="3791058"/>
            <a:ext cx="1778000" cy="276999"/>
            <a:chOff x="8398933" y="631967"/>
            <a:chExt cx="1778000" cy="276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C4443F-659A-9844-9EED-7D5A72919C86}"/>
                </a:ext>
              </a:extLst>
            </p:cNvPr>
            <p:cNvSpPr/>
            <p:nvPr/>
          </p:nvSpPr>
          <p:spPr>
            <a:xfrm>
              <a:off x="8398933" y="694267"/>
              <a:ext cx="203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0349EA-2FB8-C744-A243-EAE74CBC40E7}"/>
                </a:ext>
              </a:extLst>
            </p:cNvPr>
            <p:cNvSpPr txBox="1"/>
            <p:nvPr/>
          </p:nvSpPr>
          <p:spPr>
            <a:xfrm>
              <a:off x="8602133" y="631967"/>
              <a:ext cx="157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Very dissatisfied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502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10330300" y="5788609"/>
            <a:ext cx="594425" cy="42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4F3C1-DA5B-784D-8E8B-D791779C8852}"/>
              </a:ext>
            </a:extLst>
          </p:cNvPr>
          <p:cNvSpPr/>
          <p:nvPr/>
        </p:nvSpPr>
        <p:spPr>
          <a:xfrm>
            <a:off x="3151909" y="260485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QOL predict treatment outcome?</a:t>
            </a:r>
          </a:p>
        </p:txBody>
      </p:sp>
    </p:spTree>
    <p:extLst>
      <p:ext uri="{BB962C8B-B14F-4D97-AF65-F5344CB8AC3E}">
        <p14:creationId xmlns:p14="http://schemas.microsoft.com/office/powerpoint/2010/main" val="127658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E93A91-B943-C640-B2C1-7F147B6388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147456"/>
              </p:ext>
            </p:extLst>
          </p:nvPr>
        </p:nvGraphicFramePr>
        <p:xfrm>
          <a:off x="381000" y="438150"/>
          <a:ext cx="11480800" cy="616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10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19AE-4816-4548-AE11-54B87AE5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1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Predictors of death or loss to follow-up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3B4B65-B16F-F040-85B5-5391095219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549" y="1245847"/>
          <a:ext cx="11716264" cy="53600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428051">
                  <a:extLst>
                    <a:ext uri="{9D8B030D-6E8A-4147-A177-3AD203B41FA5}">
                      <a16:colId xmlns:a16="http://schemas.microsoft.com/office/drawing/2014/main" val="1650057407"/>
                    </a:ext>
                  </a:extLst>
                </a:gridCol>
                <a:gridCol w="1543221">
                  <a:extLst>
                    <a:ext uri="{9D8B030D-6E8A-4147-A177-3AD203B41FA5}">
                      <a16:colId xmlns:a16="http://schemas.microsoft.com/office/drawing/2014/main" val="1743611792"/>
                    </a:ext>
                  </a:extLst>
                </a:gridCol>
                <a:gridCol w="2591221">
                  <a:extLst>
                    <a:ext uri="{9D8B030D-6E8A-4147-A177-3AD203B41FA5}">
                      <a16:colId xmlns:a16="http://schemas.microsoft.com/office/drawing/2014/main" val="4149484774"/>
                    </a:ext>
                  </a:extLst>
                </a:gridCol>
                <a:gridCol w="2153771">
                  <a:extLst>
                    <a:ext uri="{9D8B030D-6E8A-4147-A177-3AD203B41FA5}">
                      <a16:colId xmlns:a16="http://schemas.microsoft.com/office/drawing/2014/main" val="3906741133"/>
                    </a:ext>
                  </a:extLst>
                </a:gridCol>
              </a:tblGrid>
              <a:tr h="4123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 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b">
                    <a:lnR w="12700" cmpd="sng">
                      <a:noFill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2700">
                          <a:solidFill>
                            <a:schemeClr val="bg1"/>
                          </a:solidFill>
                          <a:effectLst/>
                        </a:rPr>
                        <a:t>Adverse treatment outcome</a:t>
                      </a:r>
                      <a:endParaRPr lang="en-US" sz="2400"/>
                    </a:p>
                  </a:txBody>
                  <a:tcPr marL="76555" marR="76555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15124"/>
                  </a:ext>
                </a:extLst>
              </a:tr>
              <a:tr h="41237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6" marR="57416" marT="0" marB="0" anchor="b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700" kern="120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endParaRPr lang="en-GB" sz="27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55" marR="76555" marT="0" marB="0" anchor="b">
                    <a:lnT w="381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700" kern="1200" dirty="0">
                          <a:solidFill>
                            <a:schemeClr val="bg1"/>
                          </a:solidFill>
                          <a:effectLst/>
                        </a:rPr>
                        <a:t>95% CI</a:t>
                      </a:r>
                      <a:endParaRPr lang="en-GB" sz="27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55" marR="76555" marT="0" marB="0" anchor="b">
                    <a:lnT w="381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2700" kern="1200" dirty="0">
                          <a:solidFill>
                            <a:schemeClr val="bg1"/>
                          </a:solidFill>
                          <a:effectLst/>
                        </a:rPr>
                        <a:t>p value</a:t>
                      </a:r>
                      <a:endParaRPr lang="en-GB" sz="27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55" marR="76555" marT="0" marB="0" anchor="b">
                    <a:lnT w="38100" cmpd="sng">
                      <a:noFill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55808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QOL score at recruitment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0.93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0.90, 0.96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&lt;0.0001  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3825787299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Age (per decade)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0.95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0.87, 1.1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0.3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2559237827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Male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2.2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1.5, 3.2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4064980340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Incomplete secondary education  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1.30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0.86, 2.0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0.2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3363197064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Known HIV </a:t>
                      </a:r>
                      <a:r>
                        <a:rPr lang="en-GB" sz="2700" dirty="0" err="1">
                          <a:effectLst/>
                        </a:rPr>
                        <a:t>seropositivity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2.3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1.4, 3.5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800834217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Self-declared drug use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4.4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2.8, 6.8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4135569913"/>
                  </a:ext>
                </a:extLst>
              </a:tr>
              <a:tr h="4064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700" b="0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 specific variables:</a:t>
                      </a:r>
                    </a:p>
                  </a:txBody>
                  <a:tcPr marL="76555" marR="76555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6" marR="57416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6" marR="57416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09962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Previously had TB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3.4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2.5, 4.6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2948073038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Pulmonary disease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1.4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0.65, 2.3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0.2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1616749518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Second line therapy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3.0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1.8, 5.0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&lt;0.0001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222100981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   Microbiological confirmation of TB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1.3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>
                          <a:effectLst/>
                        </a:rPr>
                        <a:t>0.89, 1.8</a:t>
                      </a:r>
                      <a:endParaRPr lang="en-GB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700" dirty="0">
                          <a:effectLst/>
                        </a:rPr>
                        <a:t>0.2</a:t>
                      </a:r>
                      <a:endParaRPr lang="en-GB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55" marR="76555" marT="0" marB="0" anchor="ctr"/>
                </a:tc>
                <a:extLst>
                  <a:ext uri="{0D108BD9-81ED-4DB2-BD59-A6C34878D82A}">
                    <a16:rowId xmlns:a16="http://schemas.microsoft.com/office/drawing/2014/main" val="162045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52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2262D00-CEA8-0F4E-A7A9-38B3D89DC88F}"/>
              </a:ext>
            </a:extLst>
          </p:cNvPr>
          <p:cNvGrpSpPr/>
          <p:nvPr/>
        </p:nvGrpSpPr>
        <p:grpSpPr>
          <a:xfrm>
            <a:off x="2994451" y="3516897"/>
            <a:ext cx="7600249" cy="3221710"/>
            <a:chOff x="485773" y="0"/>
            <a:chExt cx="8772526" cy="318698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3F8058-C94B-AE40-B066-55A2C978D9F1}"/>
                </a:ext>
              </a:extLst>
            </p:cNvPr>
            <p:cNvSpPr/>
            <p:nvPr/>
          </p:nvSpPr>
          <p:spPr>
            <a:xfrm>
              <a:off x="485773" y="0"/>
              <a:ext cx="8772525" cy="9108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3DB036-C886-BD4A-A9B8-78774352C7FD}"/>
                </a:ext>
              </a:extLst>
            </p:cNvPr>
            <p:cNvSpPr/>
            <p:nvPr/>
          </p:nvSpPr>
          <p:spPr>
            <a:xfrm>
              <a:off x="485774" y="863634"/>
              <a:ext cx="8772525" cy="7935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50C09D-5522-8948-A920-E351867034CB}"/>
                </a:ext>
              </a:extLst>
            </p:cNvPr>
            <p:cNvSpPr/>
            <p:nvPr/>
          </p:nvSpPr>
          <p:spPr>
            <a:xfrm>
              <a:off x="485774" y="1643290"/>
              <a:ext cx="8772525" cy="799479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7AE963-CC13-2942-91B5-F136AD11A185}"/>
                </a:ext>
              </a:extLst>
            </p:cNvPr>
            <p:cNvSpPr/>
            <p:nvPr/>
          </p:nvSpPr>
          <p:spPr>
            <a:xfrm>
              <a:off x="485774" y="2416403"/>
              <a:ext cx="8772525" cy="7705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DD3F8-6C0F-9844-ACEC-B473BED95424}"/>
              </a:ext>
            </a:extLst>
          </p:cNvPr>
          <p:cNvGrpSpPr/>
          <p:nvPr/>
        </p:nvGrpSpPr>
        <p:grpSpPr>
          <a:xfrm>
            <a:off x="2346854" y="3487973"/>
            <a:ext cx="8672052" cy="3503915"/>
            <a:chOff x="-2" y="-18753"/>
            <a:chExt cx="9906002" cy="3466146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3C1494BD-0686-814D-9D7B-C0BA8CDA7F45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-2" y="-18752"/>
            <a:ext cx="8408277" cy="3466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9B62F486-3320-AF4E-8BB8-C797E22B747F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8145194" y="-18753"/>
            <a:ext cx="1760806" cy="3466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98C7F8-4274-EF4C-8317-2EA9E155F823}"/>
              </a:ext>
            </a:extLst>
          </p:cNvPr>
          <p:cNvGrpSpPr/>
          <p:nvPr/>
        </p:nvGrpSpPr>
        <p:grpSpPr>
          <a:xfrm>
            <a:off x="2994450" y="1"/>
            <a:ext cx="7600250" cy="3186983"/>
            <a:chOff x="485773" y="0"/>
            <a:chExt cx="8772526" cy="318698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D89C06-DA56-FA4A-A351-CE951C3399DA}"/>
                </a:ext>
              </a:extLst>
            </p:cNvPr>
            <p:cNvSpPr/>
            <p:nvPr/>
          </p:nvSpPr>
          <p:spPr>
            <a:xfrm>
              <a:off x="485773" y="0"/>
              <a:ext cx="8772525" cy="9108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57ACDF-45D6-6A4C-A693-34F67FA0E0C4}"/>
                </a:ext>
              </a:extLst>
            </p:cNvPr>
            <p:cNvSpPr/>
            <p:nvPr/>
          </p:nvSpPr>
          <p:spPr>
            <a:xfrm>
              <a:off x="485774" y="863634"/>
              <a:ext cx="8772525" cy="7935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363526-A926-A449-BE3F-C737086D3BDC}"/>
                </a:ext>
              </a:extLst>
            </p:cNvPr>
            <p:cNvSpPr/>
            <p:nvPr/>
          </p:nvSpPr>
          <p:spPr>
            <a:xfrm>
              <a:off x="485774" y="1671455"/>
              <a:ext cx="8772525" cy="771314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CD1B3C-B31E-A749-BA70-E1DFD22BBB14}"/>
                </a:ext>
              </a:extLst>
            </p:cNvPr>
            <p:cNvSpPr/>
            <p:nvPr/>
          </p:nvSpPr>
          <p:spPr>
            <a:xfrm>
              <a:off x="485774" y="2416403"/>
              <a:ext cx="8772525" cy="7705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61ECB-5669-2F4B-A4A7-D8958C984828}"/>
              </a:ext>
            </a:extLst>
          </p:cNvPr>
          <p:cNvGrpSpPr/>
          <p:nvPr/>
        </p:nvGrpSpPr>
        <p:grpSpPr>
          <a:xfrm>
            <a:off x="2343080" y="-18753"/>
            <a:ext cx="8752735" cy="3484325"/>
            <a:chOff x="-1" y="-18753"/>
            <a:chExt cx="9649051" cy="3484325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0E5A9C3F-20D0-5247-86B0-6EFC4AB7F3C2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-1" y="-823"/>
            <a:ext cx="8090303" cy="3466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4E1BC486-5C23-1E4F-8DBF-66CA3825A9AD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7888244" y="-18753"/>
            <a:ext cx="1760806" cy="3466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14C9C2-2A26-DC4B-B08E-095E4086010A}"/>
                </a:ext>
              </a:extLst>
            </p:cNvPr>
            <p:cNvSpPr txBox="1"/>
            <p:nvPr/>
          </p:nvSpPr>
          <p:spPr>
            <a:xfrm>
              <a:off x="7861227" y="3219351"/>
              <a:ext cx="13940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QOL score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9A956A-AE1E-7047-95C2-9D8561423F85}"/>
              </a:ext>
            </a:extLst>
          </p:cNvPr>
          <p:cNvCxnSpPr>
            <a:cxnSpLocks/>
          </p:cNvCxnSpPr>
          <p:nvPr/>
        </p:nvCxnSpPr>
        <p:spPr>
          <a:xfrm>
            <a:off x="9514182" y="-18753"/>
            <a:ext cx="7042" cy="6757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874E600-9579-2544-A0D6-F520FCEEDA20}"/>
              </a:ext>
            </a:extLst>
          </p:cNvPr>
          <p:cNvSpPr txBox="1"/>
          <p:nvPr/>
        </p:nvSpPr>
        <p:spPr>
          <a:xfrm rot="16200000">
            <a:off x="2384059" y="259482"/>
            <a:ext cx="90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satisfied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480D7B-CFC3-064A-B5AD-95A177AFAC81}"/>
              </a:ext>
            </a:extLst>
          </p:cNvPr>
          <p:cNvSpPr txBox="1"/>
          <p:nvPr/>
        </p:nvSpPr>
        <p:spPr>
          <a:xfrm rot="16200000">
            <a:off x="2252303" y="1154225"/>
            <a:ext cx="1285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Satisfied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08CCA-9B4C-3442-A334-5CEEB500B4FE}"/>
              </a:ext>
            </a:extLst>
          </p:cNvPr>
          <p:cNvSpPr txBox="1"/>
          <p:nvPr/>
        </p:nvSpPr>
        <p:spPr>
          <a:xfrm rot="16200000">
            <a:off x="2377827" y="1864478"/>
            <a:ext cx="91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satisfied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397378-09FC-6E4D-9C5A-A54996083DA8}"/>
              </a:ext>
            </a:extLst>
          </p:cNvPr>
          <p:cNvSpPr txBox="1"/>
          <p:nvPr/>
        </p:nvSpPr>
        <p:spPr>
          <a:xfrm rot="16200000">
            <a:off x="2341750" y="2614822"/>
            <a:ext cx="97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dissatisfied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F6100D-CE8F-7440-82C4-58516857776D}"/>
              </a:ext>
            </a:extLst>
          </p:cNvPr>
          <p:cNvSpPr txBox="1"/>
          <p:nvPr/>
        </p:nvSpPr>
        <p:spPr>
          <a:xfrm rot="16200000">
            <a:off x="2372047" y="3787076"/>
            <a:ext cx="90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satisfied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0DAC5A-545D-0146-9792-8B5D5E370C10}"/>
              </a:ext>
            </a:extLst>
          </p:cNvPr>
          <p:cNvSpPr txBox="1"/>
          <p:nvPr/>
        </p:nvSpPr>
        <p:spPr>
          <a:xfrm rot="16200000">
            <a:off x="2240291" y="4681819"/>
            <a:ext cx="1285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Satisfied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05D214-8E42-D34B-AE4B-88B40D46D9A6}"/>
              </a:ext>
            </a:extLst>
          </p:cNvPr>
          <p:cNvSpPr txBox="1"/>
          <p:nvPr/>
        </p:nvSpPr>
        <p:spPr>
          <a:xfrm rot="16200000">
            <a:off x="2365815" y="5392072"/>
            <a:ext cx="91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satisfied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6367DF-812A-F241-81F9-2583A5ECE621}"/>
              </a:ext>
            </a:extLst>
          </p:cNvPr>
          <p:cNvSpPr txBox="1"/>
          <p:nvPr/>
        </p:nvSpPr>
        <p:spPr>
          <a:xfrm rot="16200000">
            <a:off x="2312803" y="6159351"/>
            <a:ext cx="972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 dissatisfied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B7BF67-77DE-EF43-A15E-6B321B37F065}"/>
              </a:ext>
            </a:extLst>
          </p:cNvPr>
          <p:cNvSpPr txBox="1"/>
          <p:nvPr/>
        </p:nvSpPr>
        <p:spPr>
          <a:xfrm>
            <a:off x="-107823" y="18702"/>
            <a:ext cx="277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Non MDR TB treatment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F4E327-4AE2-A44B-8372-03354BC088B7}"/>
              </a:ext>
            </a:extLst>
          </p:cNvPr>
          <p:cNvGrpSpPr/>
          <p:nvPr/>
        </p:nvGrpSpPr>
        <p:grpSpPr>
          <a:xfrm>
            <a:off x="803749" y="675245"/>
            <a:ext cx="1436689" cy="400110"/>
            <a:chOff x="8873502" y="2506817"/>
            <a:chExt cx="1436689" cy="4001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35BE885-A7E6-DB49-B47B-D0F39A86837C}"/>
                </a:ext>
              </a:extLst>
            </p:cNvPr>
            <p:cNvCxnSpPr/>
            <p:nvPr/>
          </p:nvCxnSpPr>
          <p:spPr>
            <a:xfrm>
              <a:off x="8873502" y="2708859"/>
              <a:ext cx="2704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EFDC4C-377F-A64C-98F8-7EB589E8B56F}"/>
                </a:ext>
              </a:extLst>
            </p:cNvPr>
            <p:cNvSpPr txBox="1"/>
            <p:nvPr/>
          </p:nvSpPr>
          <p:spPr>
            <a:xfrm>
              <a:off x="9144000" y="2506817"/>
              <a:ext cx="1166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Successful treatment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F323321-7957-F248-BC5B-F33DA914342E}"/>
              </a:ext>
            </a:extLst>
          </p:cNvPr>
          <p:cNvGrpSpPr/>
          <p:nvPr/>
        </p:nvGrpSpPr>
        <p:grpSpPr>
          <a:xfrm>
            <a:off x="803008" y="1046092"/>
            <a:ext cx="1436689" cy="246221"/>
            <a:chOff x="8873502" y="2600930"/>
            <a:chExt cx="1436689" cy="24622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1CF82F3-9A4E-D948-95DB-0DDEAEEB003C}"/>
                </a:ext>
              </a:extLst>
            </p:cNvPr>
            <p:cNvCxnSpPr/>
            <p:nvPr/>
          </p:nvCxnSpPr>
          <p:spPr>
            <a:xfrm>
              <a:off x="8873502" y="2708859"/>
              <a:ext cx="27049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7BB08D-BDA2-F849-ADCA-7C0C53CC9573}"/>
                </a:ext>
              </a:extLst>
            </p:cNvPr>
            <p:cNvSpPr txBox="1"/>
            <p:nvPr/>
          </p:nvSpPr>
          <p:spPr>
            <a:xfrm>
              <a:off x="9144000" y="2600930"/>
              <a:ext cx="11661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 treatment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5F6A6BC-8871-DD49-A5B2-D279E59279BB}"/>
              </a:ext>
            </a:extLst>
          </p:cNvPr>
          <p:cNvGrpSpPr/>
          <p:nvPr/>
        </p:nvGrpSpPr>
        <p:grpSpPr>
          <a:xfrm>
            <a:off x="806374" y="1239191"/>
            <a:ext cx="1436689" cy="400110"/>
            <a:chOff x="8873502" y="2506817"/>
            <a:chExt cx="1436689" cy="40011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FD99FB5-382E-E947-B946-96CB4A581255}"/>
                </a:ext>
              </a:extLst>
            </p:cNvPr>
            <p:cNvCxnSpPr/>
            <p:nvPr/>
          </p:nvCxnSpPr>
          <p:spPr>
            <a:xfrm>
              <a:off x="8873502" y="2708859"/>
              <a:ext cx="27049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F8A810D-DF46-F649-AB45-A4FC2754DB1D}"/>
                </a:ext>
              </a:extLst>
            </p:cNvPr>
            <p:cNvSpPr txBox="1"/>
            <p:nvPr/>
          </p:nvSpPr>
          <p:spPr>
            <a:xfrm>
              <a:off x="9144000" y="2506817"/>
              <a:ext cx="1166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Incomplete treatment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4532BFE8-86F0-7B4B-9353-F6600A49B6E2}"/>
              </a:ext>
            </a:extLst>
          </p:cNvPr>
          <p:cNvSpPr txBox="1"/>
          <p:nvPr/>
        </p:nvSpPr>
        <p:spPr>
          <a:xfrm>
            <a:off x="1054049" y="1659788"/>
            <a:ext cx="1166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Death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3A622DA-4ABA-F646-9E5E-F3C5E8A8EA98}"/>
              </a:ext>
            </a:extLst>
          </p:cNvPr>
          <p:cNvSpPr txBox="1"/>
          <p:nvPr/>
        </p:nvSpPr>
        <p:spPr>
          <a:xfrm>
            <a:off x="747090" y="1619600"/>
            <a:ext cx="3692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A77285-2C90-124C-9BB4-F52262B96858}"/>
              </a:ext>
            </a:extLst>
          </p:cNvPr>
          <p:cNvSpPr txBox="1"/>
          <p:nvPr/>
        </p:nvSpPr>
        <p:spPr>
          <a:xfrm>
            <a:off x="-78076" y="3425019"/>
            <a:ext cx="277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MDR TB treatment</a:t>
            </a:r>
          </a:p>
        </p:txBody>
      </p:sp>
    </p:spTree>
    <p:extLst>
      <p:ext uri="{BB962C8B-B14F-4D97-AF65-F5344CB8AC3E}">
        <p14:creationId xmlns:p14="http://schemas.microsoft.com/office/powerpoint/2010/main" val="18042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FC024-17B4-A14C-ADBC-F9A2433195A8}"/>
              </a:ext>
            </a:extLst>
          </p:cNvPr>
          <p:cNvPicPr/>
          <p:nvPr/>
        </p:nvPicPr>
        <p:blipFill rotWithShape="1">
          <a:blip r:embed="rId2"/>
          <a:srcRect b="32519"/>
          <a:stretch/>
        </p:blipFill>
        <p:spPr bwMode="auto">
          <a:xfrm>
            <a:off x="501650" y="0"/>
            <a:ext cx="108521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8169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E585DB-F2F2-C845-A46E-BE798CCAF1C4}"/>
              </a:ext>
            </a:extLst>
          </p:cNvPr>
          <p:cNvPicPr/>
          <p:nvPr/>
        </p:nvPicPr>
        <p:blipFill rotWithShape="1">
          <a:blip r:embed="rId2"/>
          <a:srcRect b="32174"/>
          <a:stretch/>
        </p:blipFill>
        <p:spPr bwMode="auto">
          <a:xfrm>
            <a:off x="1250950" y="223202"/>
            <a:ext cx="10083800" cy="6501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393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22EDCC-E73E-744A-8945-FBDDC540C743}"/>
              </a:ext>
            </a:extLst>
          </p:cNvPr>
          <p:cNvSpPr txBox="1"/>
          <p:nvPr/>
        </p:nvSpPr>
        <p:spPr>
          <a:xfrm>
            <a:off x="526704" y="292457"/>
            <a:ext cx="11665296" cy="187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b="1" dirty="0"/>
              <a:t>Wellbeing can be measured with a simple QOL measurement tool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b="1" dirty="0"/>
              <a:t>TB disease, diagnosis and treatment affects all elements of wellbeing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b="1" dirty="0"/>
              <a:t>Do not forget the caregiver!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A77941E-F0D9-CD48-BD7F-136B697B3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4207"/>
            <a:ext cx="12192000" cy="271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038FE-52E0-0049-837B-E8D46FFFC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03"/>
          <a:stretch/>
        </p:blipFill>
        <p:spPr>
          <a:xfrm>
            <a:off x="1912776" y="5301209"/>
            <a:ext cx="10303904" cy="1325060"/>
          </a:xfrm>
          <a:prstGeom prst="rect">
            <a:avLst/>
          </a:prstGeom>
        </p:spPr>
      </p:pic>
      <p:pic>
        <p:nvPicPr>
          <p:cNvPr id="8" name="Picture 2" descr="Image result for ipsyd">
            <a:extLst>
              <a:ext uri="{FF2B5EF4-FFF2-40B4-BE49-F238E27FC236}">
                <a16:creationId xmlns:a16="http://schemas.microsoft.com/office/drawing/2014/main" id="{7BB03620-441E-FD44-885D-AE071A34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1763"/>
            <a:ext cx="1944216" cy="15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3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10330300" y="5788609"/>
            <a:ext cx="594425" cy="42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4F3C1-DA5B-784D-8E8B-D791779C8852}"/>
              </a:ext>
            </a:extLst>
          </p:cNvPr>
          <p:cNvSpPr/>
          <p:nvPr/>
        </p:nvSpPr>
        <p:spPr>
          <a:xfrm>
            <a:off x="3251200" y="21176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“Health is a state of complete physical, mental and social</a:t>
            </a:r>
          </a:p>
          <a:p>
            <a:pPr algn="ctr">
              <a:defRPr/>
            </a:pPr>
            <a:r>
              <a:rPr lang="en-GB" sz="2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wellbeing</a:t>
            </a:r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not merely the absence of disease or infirmity”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24B5C1-4057-274E-9BE4-170C59BC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33518"/>
            <a:ext cx="378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GB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Constitution of WHO The definition has not been amended since 1948.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2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4F040-D565-1543-91DF-2297C1D46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369332"/>
            <a:ext cx="4919427" cy="4500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50301-BD90-184A-A93A-69B11C142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29" y="369332"/>
            <a:ext cx="4782670" cy="45002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6B0F3-D138-344E-8025-117C549FC3D8}"/>
              </a:ext>
            </a:extLst>
          </p:cNvPr>
          <p:cNvSpPr txBox="1"/>
          <p:nvPr/>
        </p:nvSpPr>
        <p:spPr>
          <a:xfrm>
            <a:off x="4836460" y="0"/>
            <a:ext cx="320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Clinically significant score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C969D-0433-7C4B-937F-7EECCC620B35}"/>
              </a:ext>
            </a:extLst>
          </p:cNvPr>
          <p:cNvSpPr/>
          <p:nvPr/>
        </p:nvSpPr>
        <p:spPr>
          <a:xfrm>
            <a:off x="1268507" y="4709227"/>
            <a:ext cx="97804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ourier" pitchFamily="2" charset="0"/>
              </a:rPr>
              <a:t>tabstat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wellbeing_diff</a:t>
            </a:r>
            <a:r>
              <a:rPr lang="en-US" sz="1200" dirty="0">
                <a:latin typeface="Courier" pitchFamily="2" charset="0"/>
              </a:rPr>
              <a:t> if participant==0 &amp; interest==1, statistics( mean </a:t>
            </a:r>
            <a:r>
              <a:rPr lang="en-US" sz="1200" dirty="0" err="1">
                <a:latin typeface="Courier" pitchFamily="2" charset="0"/>
              </a:rPr>
              <a:t>sd</a:t>
            </a:r>
            <a:r>
              <a:rPr lang="en-US" sz="1200" dirty="0">
                <a:latin typeface="Courier" pitchFamily="2" charset="0"/>
              </a:rPr>
              <a:t> p50 p25 p75 count ) by(symptoms_3_FU)</a:t>
            </a:r>
          </a:p>
          <a:p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symptoms_3_FU |      mean        </a:t>
            </a:r>
            <a:r>
              <a:rPr lang="en-US" sz="1200" dirty="0" err="1">
                <a:latin typeface="Courier" pitchFamily="2" charset="0"/>
              </a:rPr>
              <a:t>sd</a:t>
            </a:r>
            <a:r>
              <a:rPr lang="en-US" sz="1200" dirty="0">
                <a:latin typeface="Courier" pitchFamily="2" charset="0"/>
              </a:rPr>
              <a:t>       p50       p25       p75         N</a:t>
            </a:r>
          </a:p>
          <a:p>
            <a:r>
              <a:rPr lang="en-US" sz="1200" dirty="0">
                <a:latin typeface="Courier" pitchFamily="2" charset="0"/>
              </a:rPr>
              <a:t>--------------+------------------------------------------------------------</a:t>
            </a:r>
          </a:p>
          <a:p>
            <a:r>
              <a:rPr lang="en-US" sz="1200" dirty="0">
                <a:latin typeface="Courier" pitchFamily="2" charset="0"/>
              </a:rPr>
              <a:t>       better |  3.727273   5.28675         4         0         7       869</a:t>
            </a:r>
          </a:p>
          <a:p>
            <a:r>
              <a:rPr lang="en-US" sz="1200" dirty="0">
                <a:latin typeface="Courier" pitchFamily="2" charset="0"/>
              </a:rPr>
              <a:t>    no change |      1.24  4.594199         1        -2         5        25</a:t>
            </a:r>
          </a:p>
          <a:p>
            <a:r>
              <a:rPr lang="en-US" sz="1200" dirty="0">
                <a:latin typeface="Courier" pitchFamily="2" charset="0"/>
              </a:rPr>
              <a:t>        worse | -.0952381  5.430513        -1        -3         5        21</a:t>
            </a:r>
          </a:p>
          <a:p>
            <a:r>
              <a:rPr lang="en-US" sz="1200" dirty="0">
                <a:latin typeface="Courier" pitchFamily="2" charset="0"/>
              </a:rPr>
              <a:t>--------------+------------------------------------------------------------</a:t>
            </a:r>
          </a:p>
          <a:p>
            <a:r>
              <a:rPr lang="en-US" sz="1200" dirty="0">
                <a:latin typeface="Courier" pitchFamily="2" charset="0"/>
              </a:rPr>
              <a:t>        Total |  3.571585  5.312557         4         0         7       915</a:t>
            </a:r>
          </a:p>
          <a:p>
            <a:r>
              <a:rPr lang="en-US" sz="1200" dirty="0">
                <a:latin typeface="Courier" pitchFamily="2" charset="0"/>
              </a:rPr>
              <a:t>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66046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CBF20-A9F9-0C48-9B4C-BF0EFE80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5" y="211015"/>
            <a:ext cx="10237931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10330300" y="5788609"/>
            <a:ext cx="594425" cy="42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4F3C1-DA5B-784D-8E8B-D791779C8852}"/>
              </a:ext>
            </a:extLst>
          </p:cNvPr>
          <p:cNvSpPr/>
          <p:nvPr/>
        </p:nvSpPr>
        <p:spPr>
          <a:xfrm>
            <a:off x="2971800" y="178743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why do we only measure: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TB incidence, 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prevalence,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mortality,   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HIV coinfection</a:t>
            </a: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catastrophic costs?</a:t>
            </a:r>
          </a:p>
        </p:txBody>
      </p:sp>
    </p:spTree>
    <p:extLst>
      <p:ext uri="{BB962C8B-B14F-4D97-AF65-F5344CB8AC3E}">
        <p14:creationId xmlns:p14="http://schemas.microsoft.com/office/powerpoint/2010/main" val="203973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9CEC-1DE6-3247-B10C-D582D651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2298"/>
            <a:ext cx="8045450" cy="994172"/>
          </a:xfrm>
        </p:spPr>
        <p:txBody>
          <a:bodyPr/>
          <a:lstStyle/>
          <a:p>
            <a:r>
              <a:rPr lang="en-US" dirty="0"/>
              <a:t>WHO Quality of Life measurement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92F7E-7314-2D43-8A7D-EAFC492C5638}"/>
              </a:ext>
            </a:extLst>
          </p:cNvPr>
          <p:cNvSpPr txBox="1">
            <a:spLocks/>
          </p:cNvSpPr>
          <p:nvPr/>
        </p:nvSpPr>
        <p:spPr>
          <a:xfrm>
            <a:off x="0" y="1891270"/>
            <a:ext cx="8712200" cy="3978876"/>
          </a:xfrm>
          <a:prstGeom prst="rect">
            <a:avLst/>
          </a:prstGeom>
          <a:noFill/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95285" lvl="0" indent="-385221" algn="l" defTabSz="914400" rtl="0" eaLnBrk="1" latinLnBrk="0" hangingPunct="1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0" lvl="1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85854" lvl="2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139" lvl="3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76424" lvl="4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71709" lvl="5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6993" lvl="6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●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2278" lvl="7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○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7563" lvl="8" indent="-3852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■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Measures an individual's perception of </a:t>
            </a:r>
            <a:r>
              <a:rPr lang="en-GB" sz="2800" b="1" u="sng" dirty="0">
                <a:solidFill>
                  <a:schemeClr val="accent2">
                    <a:lumMod val="75000"/>
                  </a:schemeClr>
                </a:solidFill>
              </a:rPr>
              <a:t>their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position in life in the context of the culture and value systems in which they live and in relation to </a:t>
            </a:r>
            <a:r>
              <a:rPr lang="en-GB" sz="2800" b="1" u="sng" dirty="0">
                <a:solidFill>
                  <a:schemeClr val="accent2">
                    <a:lumMod val="75000"/>
                  </a:schemeClr>
                </a:solidFill>
              </a:rPr>
              <a:t>their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 goals, expectations, standards and concerns.</a:t>
            </a:r>
          </a:p>
          <a:p>
            <a:endParaRPr lang="en-US" sz="2800" dirty="0"/>
          </a:p>
          <a:p>
            <a:r>
              <a:rPr lang="en-US" sz="2800" dirty="0"/>
              <a:t>15 collaborating centers worldwide</a:t>
            </a:r>
          </a:p>
          <a:p>
            <a:r>
              <a:rPr lang="en-US" sz="2800" dirty="0"/>
              <a:t>Original WHO-100 available in 29 languages</a:t>
            </a:r>
          </a:p>
          <a:p>
            <a:r>
              <a:rPr lang="en-US" sz="2800" dirty="0"/>
              <a:t>Shortened to WHO QOL BREF 26 questions</a:t>
            </a:r>
          </a:p>
          <a:p>
            <a:r>
              <a:rPr lang="en-US" sz="2800" dirty="0"/>
              <a:t>WHO Europe region made a screening tool for health surveillances (EURO HIS). Shortened to 8 questions asking about 4 domains (EUROHIS QOL)</a:t>
            </a:r>
          </a:p>
        </p:txBody>
      </p:sp>
    </p:spTree>
    <p:extLst>
      <p:ext uri="{BB962C8B-B14F-4D97-AF65-F5344CB8AC3E}">
        <p14:creationId xmlns:p14="http://schemas.microsoft.com/office/powerpoint/2010/main" val="376195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A1A1D2-19C0-3548-BC44-F20D5D1F7A99}"/>
              </a:ext>
            </a:extLst>
          </p:cNvPr>
          <p:cNvSpPr txBox="1"/>
          <p:nvPr/>
        </p:nvSpPr>
        <p:spPr>
          <a:xfrm>
            <a:off x="0" y="4234"/>
            <a:ext cx="12192000" cy="543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933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EURO-HIS QOL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3C88EC-9F4B-ED4F-B6C3-DEFD817B5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551" y="838200"/>
          <a:ext cx="5164667" cy="60807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01640">
                  <a:extLst>
                    <a:ext uri="{9D8B030D-6E8A-4147-A177-3AD203B41FA5}">
                      <a16:colId xmlns:a16="http://schemas.microsoft.com/office/drawing/2014/main" val="3678457378"/>
                    </a:ext>
                  </a:extLst>
                </a:gridCol>
                <a:gridCol w="2863027">
                  <a:extLst>
                    <a:ext uri="{9D8B030D-6E8A-4147-A177-3AD203B41FA5}">
                      <a16:colId xmlns:a16="http://schemas.microsoft.com/office/drawing/2014/main" val="2991665105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indent="106680"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Questions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tc>
                  <a:txBody>
                    <a:bodyPr/>
                    <a:lstStyle/>
                    <a:p>
                      <a:pPr indent="106680"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Your response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extLst>
                  <a:ext uri="{0D108BD9-81ED-4DB2-BD59-A6C34878D82A}">
                    <a16:rowId xmlns:a16="http://schemas.microsoft.com/office/drawing/2014/main" val="66663997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1. How would you rate your quality of life?</a:t>
                      </a:r>
                    </a:p>
                    <a:p>
                      <a:pPr marL="24765"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           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Very poor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Poor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Neither good nor bad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Good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Very good                             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extLst>
                  <a:ext uri="{0D108BD9-81ED-4DB2-BD59-A6C34878D82A}">
                    <a16:rowId xmlns:a16="http://schemas.microsoft.com/office/drawing/2014/main" val="2432752809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2. How satisfied are you with your health?</a:t>
                      </a:r>
                    </a:p>
                    <a:p>
                      <a:pPr marL="24765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         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Very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Neither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Very satisfied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extLst>
                  <a:ext uri="{0D108BD9-81ED-4DB2-BD59-A6C34878D82A}">
                    <a16:rowId xmlns:a16="http://schemas.microsoft.com/office/drawing/2014/main" val="3547620177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3. Do you have enough energy for  everyday life?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Not at all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A little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Moderately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Mostly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Completely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extLst>
                  <a:ext uri="{0D108BD9-81ED-4DB2-BD59-A6C34878D82A}">
                    <a16:rowId xmlns:a16="http://schemas.microsoft.com/office/drawing/2014/main" val="152234745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4. How satisfied are you with your ability to  perform your ADLs?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Very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Neither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Very satisfied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8" marR="47488" marT="0" marB="0" anchor="ctr"/>
                </a:tc>
                <a:extLst>
                  <a:ext uri="{0D108BD9-81ED-4DB2-BD59-A6C34878D82A}">
                    <a16:rowId xmlns:a16="http://schemas.microsoft.com/office/drawing/2014/main" val="2048171193"/>
                  </a:ext>
                </a:extLst>
              </a:tr>
            </a:tbl>
          </a:graphicData>
        </a:graphic>
      </p:graphicFrame>
      <p:sp>
        <p:nvSpPr>
          <p:cNvPr id="17430" name="Rectangle 3">
            <a:extLst>
              <a:ext uri="{FF2B5EF4-FFF2-40B4-BE49-F238E27FC236}">
                <a16:creationId xmlns:a16="http://schemas.microsoft.com/office/drawing/2014/main" id="{AB566286-58ED-3B4F-A5CD-EE26B1937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33" y="480485"/>
            <a:ext cx="92138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06363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GB" altLang="en-US" sz="1867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ask that you think about your life in the past two weeks.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C6E0A8-47EE-724B-A0B0-F31525C398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89034" y="838200"/>
          <a:ext cx="4207934" cy="60807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58011">
                  <a:extLst>
                    <a:ext uri="{9D8B030D-6E8A-4147-A177-3AD203B41FA5}">
                      <a16:colId xmlns:a16="http://schemas.microsoft.com/office/drawing/2014/main" val="3678457378"/>
                    </a:ext>
                  </a:extLst>
                </a:gridCol>
                <a:gridCol w="2349923">
                  <a:extLst>
                    <a:ext uri="{9D8B030D-6E8A-4147-A177-3AD203B41FA5}">
                      <a16:colId xmlns:a16="http://schemas.microsoft.com/office/drawing/2014/main" val="2991665105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indent="106680"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Questions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tc>
                  <a:txBody>
                    <a:bodyPr/>
                    <a:lstStyle/>
                    <a:p>
                      <a:pPr indent="106680" algn="ctr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Your response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extLst>
                  <a:ext uri="{0D108BD9-81ED-4DB2-BD59-A6C34878D82A}">
                    <a16:rowId xmlns:a16="http://schemas.microsoft.com/office/drawing/2014/main" val="66663997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5.How satisfied are you with yourself?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Very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Neither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Very satisfied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extLst>
                  <a:ext uri="{0D108BD9-81ED-4DB2-BD59-A6C34878D82A}">
                    <a16:rowId xmlns:a16="http://schemas.microsoft.com/office/drawing/2014/main" val="2655269038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6.How satisfied are you with your personal relationships?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Very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Neither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Very satisfied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extLst>
                  <a:ext uri="{0D108BD9-81ED-4DB2-BD59-A6C34878D82A}">
                    <a16:rowId xmlns:a16="http://schemas.microsoft.com/office/drawing/2014/main" val="3348560463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900" dirty="0">
                          <a:effectLst/>
                        </a:rPr>
                        <a:t>7.Have you enough money to meet your needs?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Not at all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A little                               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Moderately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Mostly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Completely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extLst>
                  <a:ext uri="{0D108BD9-81ED-4DB2-BD59-A6C34878D82A}">
                    <a16:rowId xmlns:a16="http://schemas.microsoft.com/office/drawing/2014/main" val="2373912219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900" dirty="0">
                          <a:effectLst/>
                        </a:rPr>
                        <a:t>8.How satisfied are you with the conditions of your living place?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A. Very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B. Dissatisfied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C. Neither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D. Satisfied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E. Very satisfied</a:t>
                      </a:r>
                      <a:endParaRPr lang="en-GB" sz="1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7484" marR="47484" marT="0" marB="0" anchor="ctr"/>
                </a:tc>
                <a:extLst>
                  <a:ext uri="{0D108BD9-81ED-4DB2-BD59-A6C34878D82A}">
                    <a16:rowId xmlns:a16="http://schemas.microsoft.com/office/drawing/2014/main" val="2070857229"/>
                  </a:ext>
                </a:extLst>
              </a:tr>
            </a:tbl>
          </a:graphicData>
        </a:graphic>
      </p:graphicFrame>
      <p:grpSp>
        <p:nvGrpSpPr>
          <p:cNvPr id="17451" name="Group 5">
            <a:extLst>
              <a:ext uri="{FF2B5EF4-FFF2-40B4-BE49-F238E27FC236}">
                <a16:creationId xmlns:a16="http://schemas.microsoft.com/office/drawing/2014/main" id="{19D5914C-F691-964D-92A8-6EF53FBDD1AE}"/>
              </a:ext>
            </a:extLst>
          </p:cNvPr>
          <p:cNvGrpSpPr>
            <a:grpSpLocks/>
          </p:cNvGrpSpPr>
          <p:nvPr/>
        </p:nvGrpSpPr>
        <p:grpSpPr bwMode="auto">
          <a:xfrm>
            <a:off x="10820401" y="3179234"/>
            <a:ext cx="963084" cy="910167"/>
            <a:chOff x="3699306" y="1597794"/>
            <a:chExt cx="1742173" cy="169404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EC8CCC-879B-EC40-ABA1-9267B170BDD7}"/>
                </a:ext>
              </a:extLst>
            </p:cNvPr>
            <p:cNvSpPr/>
            <p:nvPr/>
          </p:nvSpPr>
          <p:spPr>
            <a:xfrm>
              <a:off x="3699306" y="1597794"/>
              <a:ext cx="1742173" cy="16940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E6827B-703C-9540-BEFF-9829637674E7}"/>
                </a:ext>
              </a:extLst>
            </p:cNvPr>
            <p:cNvSpPr/>
            <p:nvPr/>
          </p:nvSpPr>
          <p:spPr>
            <a:xfrm>
              <a:off x="4319596" y="2094189"/>
              <a:ext cx="107211" cy="10637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E2CEBA-8398-0C4B-AF65-8412B78FB0D7}"/>
                </a:ext>
              </a:extLst>
            </p:cNvPr>
            <p:cNvSpPr/>
            <p:nvPr/>
          </p:nvSpPr>
          <p:spPr>
            <a:xfrm>
              <a:off x="4759926" y="2098130"/>
              <a:ext cx="107211" cy="102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53619F-9774-BD47-8B94-F45570AA4616}"/>
                </a:ext>
              </a:extLst>
            </p:cNvPr>
            <p:cNvCxnSpPr/>
            <p:nvPr/>
          </p:nvCxnSpPr>
          <p:spPr>
            <a:xfrm>
              <a:off x="4426806" y="2740290"/>
              <a:ext cx="3331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52" name="Group 10">
            <a:extLst>
              <a:ext uri="{FF2B5EF4-FFF2-40B4-BE49-F238E27FC236}">
                <a16:creationId xmlns:a16="http://schemas.microsoft.com/office/drawing/2014/main" id="{F3876057-0563-4A4E-8AF2-9FA4BB43E42E}"/>
              </a:ext>
            </a:extLst>
          </p:cNvPr>
          <p:cNvGrpSpPr>
            <a:grpSpLocks/>
          </p:cNvGrpSpPr>
          <p:nvPr/>
        </p:nvGrpSpPr>
        <p:grpSpPr bwMode="auto">
          <a:xfrm>
            <a:off x="10752667" y="2044701"/>
            <a:ext cx="963084" cy="910167"/>
            <a:chOff x="1856072" y="1597794"/>
            <a:chExt cx="1742173" cy="16940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8EB227-279A-6042-806B-91F07A078737}"/>
                </a:ext>
              </a:extLst>
            </p:cNvPr>
            <p:cNvSpPr/>
            <p:nvPr/>
          </p:nvSpPr>
          <p:spPr>
            <a:xfrm>
              <a:off x="1856072" y="1597794"/>
              <a:ext cx="1742173" cy="16940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4D83A0-701E-2142-AD41-17B7DB23F24C}"/>
                </a:ext>
              </a:extLst>
            </p:cNvPr>
            <p:cNvSpPr/>
            <p:nvPr/>
          </p:nvSpPr>
          <p:spPr>
            <a:xfrm>
              <a:off x="2472534" y="2098130"/>
              <a:ext cx="107211" cy="1024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0A178C-A210-944F-9065-54DBFE76EDEB}"/>
                </a:ext>
              </a:extLst>
            </p:cNvPr>
            <p:cNvSpPr/>
            <p:nvPr/>
          </p:nvSpPr>
          <p:spPr>
            <a:xfrm>
              <a:off x="2912862" y="2098130"/>
              <a:ext cx="107211" cy="1063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7F987C4C-C6E5-2E40-AB90-1D5B4A29461D}"/>
                </a:ext>
              </a:extLst>
            </p:cNvPr>
            <p:cNvSpPr/>
            <p:nvPr/>
          </p:nvSpPr>
          <p:spPr>
            <a:xfrm>
              <a:off x="2449560" y="2610283"/>
              <a:ext cx="555196" cy="271834"/>
            </a:xfrm>
            <a:prstGeom prst="blockArc">
              <a:avLst>
                <a:gd name="adj1" fmla="val 10574604"/>
                <a:gd name="adj2" fmla="val 501452"/>
                <a:gd name="adj3" fmla="val 539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7453" name="Group 15">
            <a:extLst>
              <a:ext uri="{FF2B5EF4-FFF2-40B4-BE49-F238E27FC236}">
                <a16:creationId xmlns:a16="http://schemas.microsoft.com/office/drawing/2014/main" id="{52F94952-9D74-6641-BCD9-A9A27DC03462}"/>
              </a:ext>
            </a:extLst>
          </p:cNvPr>
          <p:cNvGrpSpPr>
            <a:grpSpLocks/>
          </p:cNvGrpSpPr>
          <p:nvPr/>
        </p:nvGrpSpPr>
        <p:grpSpPr bwMode="auto">
          <a:xfrm>
            <a:off x="10820401" y="5655733"/>
            <a:ext cx="963084" cy="908051"/>
            <a:chOff x="7363327" y="1597794"/>
            <a:chExt cx="1742173" cy="169404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EDB811-39DA-374D-9504-94E138EDE903}"/>
                </a:ext>
              </a:extLst>
            </p:cNvPr>
            <p:cNvSpPr/>
            <p:nvPr/>
          </p:nvSpPr>
          <p:spPr>
            <a:xfrm>
              <a:off x="7363327" y="1597794"/>
              <a:ext cx="1742173" cy="16940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5D3785-57C4-2743-9D09-E48101EED4D2}"/>
                </a:ext>
              </a:extLst>
            </p:cNvPr>
            <p:cNvSpPr/>
            <p:nvPr/>
          </p:nvSpPr>
          <p:spPr>
            <a:xfrm>
              <a:off x="8006590" y="2091398"/>
              <a:ext cx="103383" cy="1066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D38120-4AA6-CB42-B5FD-8260431C03F0}"/>
                </a:ext>
              </a:extLst>
            </p:cNvPr>
            <p:cNvSpPr/>
            <p:nvPr/>
          </p:nvSpPr>
          <p:spPr>
            <a:xfrm>
              <a:off x="8446921" y="2091398"/>
              <a:ext cx="103380" cy="1066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DCE30C85-E61B-9C43-9FCC-1C2EF092C731}"/>
                </a:ext>
              </a:extLst>
            </p:cNvPr>
            <p:cNvSpPr/>
            <p:nvPr/>
          </p:nvSpPr>
          <p:spPr>
            <a:xfrm rot="16200000">
              <a:off x="8049655" y="2236213"/>
              <a:ext cx="442268" cy="926606"/>
            </a:xfrm>
            <a:prstGeom prst="mo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17454" name="Group 20">
            <a:extLst>
              <a:ext uri="{FF2B5EF4-FFF2-40B4-BE49-F238E27FC236}">
                <a16:creationId xmlns:a16="http://schemas.microsoft.com/office/drawing/2014/main" id="{1856C002-DB97-C945-B697-DB37C39C6191}"/>
              </a:ext>
            </a:extLst>
          </p:cNvPr>
          <p:cNvGrpSpPr>
            <a:grpSpLocks/>
          </p:cNvGrpSpPr>
          <p:nvPr/>
        </p:nvGrpSpPr>
        <p:grpSpPr bwMode="auto">
          <a:xfrm>
            <a:off x="10833100" y="4438652"/>
            <a:ext cx="965200" cy="908049"/>
            <a:chOff x="5545754" y="1597794"/>
            <a:chExt cx="1742173" cy="169404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AF1845-AB98-C641-AE72-CAAA80CAA64D}"/>
                </a:ext>
              </a:extLst>
            </p:cNvPr>
            <p:cNvSpPr/>
            <p:nvPr/>
          </p:nvSpPr>
          <p:spPr>
            <a:xfrm>
              <a:off x="5545754" y="1597794"/>
              <a:ext cx="1742173" cy="16940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906952-66E4-9B4C-86EE-B07C8BF1D5E3}"/>
                </a:ext>
              </a:extLst>
            </p:cNvPr>
            <p:cNvSpPr/>
            <p:nvPr/>
          </p:nvSpPr>
          <p:spPr>
            <a:xfrm>
              <a:off x="6164684" y="2091396"/>
              <a:ext cx="103156" cy="1066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3362CD-4510-5949-AEC2-62307495B7F7}"/>
                </a:ext>
              </a:extLst>
            </p:cNvPr>
            <p:cNvSpPr/>
            <p:nvPr/>
          </p:nvSpPr>
          <p:spPr>
            <a:xfrm>
              <a:off x="6604049" y="2095346"/>
              <a:ext cx="106976" cy="1066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A97A7CC7-A120-2D45-936A-1AE1AB42DB35}"/>
                </a:ext>
              </a:extLst>
            </p:cNvPr>
            <p:cNvSpPr/>
            <p:nvPr/>
          </p:nvSpPr>
          <p:spPr>
            <a:xfrm rot="10800000">
              <a:off x="6164684" y="2581051"/>
              <a:ext cx="557801" cy="272470"/>
            </a:xfrm>
            <a:prstGeom prst="blockArc">
              <a:avLst>
                <a:gd name="adj1" fmla="val 10574604"/>
                <a:gd name="adj2" fmla="val 501452"/>
                <a:gd name="adj3" fmla="val 539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7455" name="Group 25">
            <a:extLst>
              <a:ext uri="{FF2B5EF4-FFF2-40B4-BE49-F238E27FC236}">
                <a16:creationId xmlns:a16="http://schemas.microsoft.com/office/drawing/2014/main" id="{85D96D31-F519-224A-A718-D61FB323972C}"/>
              </a:ext>
            </a:extLst>
          </p:cNvPr>
          <p:cNvGrpSpPr>
            <a:grpSpLocks/>
          </p:cNvGrpSpPr>
          <p:nvPr/>
        </p:nvGrpSpPr>
        <p:grpSpPr bwMode="auto">
          <a:xfrm>
            <a:off x="10716684" y="838200"/>
            <a:ext cx="963083" cy="908051"/>
            <a:chOff x="48128" y="1597794"/>
            <a:chExt cx="1742173" cy="169404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065F0B8-6983-C848-87D4-936FD5CDAEAC}"/>
                </a:ext>
              </a:extLst>
            </p:cNvPr>
            <p:cNvSpPr/>
            <p:nvPr/>
          </p:nvSpPr>
          <p:spPr>
            <a:xfrm>
              <a:off x="48128" y="1597794"/>
              <a:ext cx="1742173" cy="16940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5A6AA43-56DD-8545-8934-0A8072B7537F}"/>
                </a:ext>
              </a:extLst>
            </p:cNvPr>
            <p:cNvCxnSpPr/>
            <p:nvPr/>
          </p:nvCxnSpPr>
          <p:spPr>
            <a:xfrm>
              <a:off x="534404" y="2194067"/>
              <a:ext cx="264199" cy="7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3D70393-CB3F-FC49-92BD-BC583F842FD3}"/>
                </a:ext>
              </a:extLst>
            </p:cNvPr>
            <p:cNvCxnSpPr/>
            <p:nvPr/>
          </p:nvCxnSpPr>
          <p:spPr>
            <a:xfrm>
              <a:off x="1112577" y="2205913"/>
              <a:ext cx="264197" cy="7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96F52D7-3973-2240-857F-2F81EC100556}"/>
                </a:ext>
              </a:extLst>
            </p:cNvPr>
            <p:cNvSpPr/>
            <p:nvPr/>
          </p:nvSpPr>
          <p:spPr>
            <a:xfrm>
              <a:off x="553550" y="2715312"/>
              <a:ext cx="731329" cy="205339"/>
            </a:xfrm>
            <a:prstGeom prst="arc">
              <a:avLst>
                <a:gd name="adj1" fmla="val 10506008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1" name="Double Bracket 30">
              <a:extLst>
                <a:ext uri="{FF2B5EF4-FFF2-40B4-BE49-F238E27FC236}">
                  <a16:creationId xmlns:a16="http://schemas.microsoft.com/office/drawing/2014/main" id="{15402BBF-301C-644A-B945-639B93A17608}"/>
                </a:ext>
              </a:extLst>
            </p:cNvPr>
            <p:cNvSpPr/>
            <p:nvPr/>
          </p:nvSpPr>
          <p:spPr>
            <a:xfrm rot="16200000">
              <a:off x="526558" y="2079738"/>
              <a:ext cx="264572" cy="26419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2" name="Double Bracket 31">
              <a:extLst>
                <a:ext uri="{FF2B5EF4-FFF2-40B4-BE49-F238E27FC236}">
                  <a16:creationId xmlns:a16="http://schemas.microsoft.com/office/drawing/2014/main" id="{4159F6CE-3181-D245-A418-C4B60FAC8B2E}"/>
                </a:ext>
              </a:extLst>
            </p:cNvPr>
            <p:cNvSpPr/>
            <p:nvPr/>
          </p:nvSpPr>
          <p:spPr>
            <a:xfrm rot="16200000">
              <a:off x="1108559" y="2075910"/>
              <a:ext cx="264572" cy="271855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17456" name="TextBox 32">
            <a:extLst>
              <a:ext uri="{FF2B5EF4-FFF2-40B4-BE49-F238E27FC236}">
                <a16:creationId xmlns:a16="http://schemas.microsoft.com/office/drawing/2014/main" id="{4DBEBE7A-4109-D949-BBB4-A7E81FEE7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7600" y="1041401"/>
            <a:ext cx="569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400"/>
              <a:t>A</a:t>
            </a:r>
          </a:p>
        </p:txBody>
      </p:sp>
      <p:sp>
        <p:nvSpPr>
          <p:cNvPr id="17457" name="TextBox 33">
            <a:extLst>
              <a:ext uri="{FF2B5EF4-FFF2-40B4-BE49-F238E27FC236}">
                <a16:creationId xmlns:a16="http://schemas.microsoft.com/office/drawing/2014/main" id="{0B699E35-DDC8-9447-9CF1-FD1E30478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185" y="2262718"/>
            <a:ext cx="57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400"/>
              <a:t>B</a:t>
            </a:r>
          </a:p>
        </p:txBody>
      </p:sp>
      <p:sp>
        <p:nvSpPr>
          <p:cNvPr id="17458" name="TextBox 34">
            <a:extLst>
              <a:ext uri="{FF2B5EF4-FFF2-40B4-BE49-F238E27FC236}">
                <a16:creationId xmlns:a16="http://schemas.microsoft.com/office/drawing/2014/main" id="{8B17D87B-44EF-6B49-AA1A-DC1125A7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1833" y="3299885"/>
            <a:ext cx="569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400"/>
              <a:t>C</a:t>
            </a:r>
          </a:p>
        </p:txBody>
      </p:sp>
      <p:sp>
        <p:nvSpPr>
          <p:cNvPr id="17459" name="TextBox 35">
            <a:extLst>
              <a:ext uri="{FF2B5EF4-FFF2-40B4-BE49-F238E27FC236}">
                <a16:creationId xmlns:a16="http://schemas.microsoft.com/office/drawing/2014/main" id="{F163F658-876E-7A47-A358-2DDF03E4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3367" y="4646085"/>
            <a:ext cx="57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400"/>
              <a:t>D</a:t>
            </a:r>
          </a:p>
        </p:txBody>
      </p:sp>
      <p:sp>
        <p:nvSpPr>
          <p:cNvPr id="17460" name="TextBox 36">
            <a:extLst>
              <a:ext uri="{FF2B5EF4-FFF2-40B4-BE49-F238E27FC236}">
                <a16:creationId xmlns:a16="http://schemas.microsoft.com/office/drawing/2014/main" id="{CD65AC16-CBB7-BB4C-B661-137E7747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1" y="5863168"/>
            <a:ext cx="57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/>
            <a:r>
              <a:rPr lang="en-US" altLang="en-US" sz="24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6602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BE8320-F7D4-814F-A88B-392ABB2322A3}"/>
              </a:ext>
            </a:extLst>
          </p:cNvPr>
          <p:cNvGrpSpPr/>
          <p:nvPr/>
        </p:nvGrpSpPr>
        <p:grpSpPr>
          <a:xfrm>
            <a:off x="0" y="628074"/>
            <a:ext cx="12192000" cy="6229927"/>
            <a:chOff x="-58461" y="-289012"/>
            <a:chExt cx="10039802" cy="7143884"/>
          </a:xfrm>
          <a:solidFill>
            <a:schemeClr val="tx1"/>
          </a:solidFill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A7928AEC-6245-014C-AFA7-EB2EFFDFEFE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-58461" y="-289010"/>
            <a:ext cx="3497943" cy="3714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0F7377B-9578-6140-BF93-1C204815DF81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3332843" y="-289010"/>
            <a:ext cx="3396343" cy="3714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11256D8-FA35-4B44-B4A4-3AE20A02F202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584999" y="-289012"/>
            <a:ext cx="3396342" cy="3714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81D2BD8C-6FA7-C445-BF44-F604E32CBB07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3348856" y="3195692"/>
            <a:ext cx="3396343" cy="36591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86D954C7-1438-C149-B17D-4FB240932C73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584999" y="3196234"/>
            <a:ext cx="3396341" cy="36586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660546BA-AF46-E944-B70D-AEBDA8B5EB27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-21398" y="3202951"/>
            <a:ext cx="3391305" cy="36519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07165BC-C42B-EE45-B9C1-262FF2354659}"/>
              </a:ext>
            </a:extLst>
          </p:cNvPr>
          <p:cNvSpPr txBox="1">
            <a:spLocks/>
          </p:cNvSpPr>
          <p:nvPr/>
        </p:nvSpPr>
        <p:spPr>
          <a:xfrm>
            <a:off x="45008" y="1"/>
            <a:ext cx="12146992" cy="8464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dirty="0">
                <a:solidFill>
                  <a:schemeClr val="accent2">
                    <a:lumMod val="75000"/>
                  </a:schemeClr>
                </a:solidFill>
              </a:rPr>
              <a:t>The WHO EUROHIS-QOL tool correlated well with tools that measure separate elements of wellbeing</a:t>
            </a:r>
          </a:p>
        </p:txBody>
      </p:sp>
    </p:spTree>
    <p:extLst>
      <p:ext uri="{BB962C8B-B14F-4D97-AF65-F5344CB8AC3E}">
        <p14:creationId xmlns:p14="http://schemas.microsoft.com/office/powerpoint/2010/main" val="100728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9C79D-EDB5-3E4F-9C0F-8C489F73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2400"/>
            <a:ext cx="9093200" cy="416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52C8F-7DA2-2E41-91DD-477C9EA41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9" y="0"/>
            <a:ext cx="94107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2286</Words>
  <Application>Microsoft Macintosh PowerPoint</Application>
  <PresentationFormat>Widescreen</PresentationFormat>
  <Paragraphs>492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Courier</vt:lpstr>
      <vt:lpstr>Geneva</vt:lpstr>
      <vt:lpstr>Kulim Park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Quality of Life measurement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contributes to poor wellbeing in newly diagnosed patients?</vt:lpstr>
      <vt:lpstr>PowerPoint Presentation</vt:lpstr>
      <vt:lpstr>PowerPoint Presentation</vt:lpstr>
      <vt:lpstr>PowerPoint Presentation</vt:lpstr>
      <vt:lpstr>PowerPoint Presentation</vt:lpstr>
      <vt:lpstr>Contacts had low wellbeing if they:  - also had TB (p &lt;0.0001) - female (p &lt;0.0001)  - older (p &lt;0.0001)  - the patient’s caregiver (p = 0.01)  - the patient had low wellbeing ( p &lt;0.0001) </vt:lpstr>
      <vt:lpstr>PowerPoint Presentation</vt:lpstr>
      <vt:lpstr>PowerPoint Presentation</vt:lpstr>
      <vt:lpstr>PowerPoint Presentation</vt:lpstr>
      <vt:lpstr>PowerPoint Presentation</vt:lpstr>
      <vt:lpstr>Predictors of death or loss to follow-up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Sumona Datta</dc:creator>
  <cp:lastModifiedBy>Sumona Datta</cp:lastModifiedBy>
  <cp:revision>29</cp:revision>
  <dcterms:created xsi:type="dcterms:W3CDTF">2021-07-15T05:34:00Z</dcterms:created>
  <dcterms:modified xsi:type="dcterms:W3CDTF">2021-07-15T07:30:11Z</dcterms:modified>
</cp:coreProperties>
</file>