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0"/>
  </p:notesMasterIdLst>
  <p:sldIdLst>
    <p:sldId id="256" r:id="rId2"/>
    <p:sldId id="318" r:id="rId3"/>
    <p:sldId id="283" r:id="rId4"/>
    <p:sldId id="331" r:id="rId5"/>
    <p:sldId id="329" r:id="rId6"/>
    <p:sldId id="332" r:id="rId7"/>
    <p:sldId id="333" r:id="rId8"/>
    <p:sldId id="322" r:id="rId9"/>
    <p:sldId id="323" r:id="rId10"/>
    <p:sldId id="337" r:id="rId11"/>
    <p:sldId id="321" r:id="rId12"/>
    <p:sldId id="335" r:id="rId13"/>
    <p:sldId id="336" r:id="rId14"/>
    <p:sldId id="324" r:id="rId15"/>
    <p:sldId id="326" r:id="rId16"/>
    <p:sldId id="302" r:id="rId17"/>
    <p:sldId id="315" r:id="rId18"/>
    <p:sldId id="33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anja" initials="T" lastIdx="9" clrIdx="0"/>
  <p:cmAuthor id="1" name="J.H. Richardus" initials="JR" lastIdx="8" clrIdx="1">
    <p:extLst>
      <p:ext uri="{19B8F6BF-5375-455C-9EA6-DF929625EA0E}">
        <p15:presenceInfo xmlns:p15="http://schemas.microsoft.com/office/powerpoint/2012/main" userId="S-1-5-21-932686498-1610486119-1155464205-1991" providerId="AD"/>
      </p:ext>
    </p:extLst>
  </p:cmAuthor>
  <p:cmAuthor id="2" name="A.J. Houweling" initials="AH" lastIdx="45" clrIdx="2">
    <p:extLst>
      <p:ext uri="{19B8F6BF-5375-455C-9EA6-DF929625EA0E}">
        <p15:presenceInfo xmlns:p15="http://schemas.microsoft.com/office/powerpoint/2012/main" userId="S::a.j.houweling@erasmusmc.nl::412d33d1-c71b-4ca5-9208-ac6a535a12d3" providerId="AD"/>
      </p:ext>
    </p:extLst>
  </p:cmAuthor>
  <p:cmAuthor id="3" name="A. Fuady" initials="AF" lastIdx="2" clrIdx="3">
    <p:extLst>
      <p:ext uri="{19B8F6BF-5375-455C-9EA6-DF929625EA0E}">
        <p15:presenceInfo xmlns:p15="http://schemas.microsoft.com/office/powerpoint/2012/main" userId="S-1-5-21-932686498-1610486119-1155464205-2003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60" autoAdjust="0"/>
    <p:restoredTop sz="91015" autoAdjust="0"/>
  </p:normalViewPr>
  <p:slideViewPr>
    <p:cSldViewPr>
      <p:cViewPr>
        <p:scale>
          <a:sx n="50" d="100"/>
          <a:sy n="50" d="100"/>
        </p:scale>
        <p:origin x="144" y="14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CAC27F-6F29-41C5-BE97-EBF077DD6EE9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488F06-601A-49C9-B695-3C88B5E976B6}">
      <dgm:prSet phldrT="[Text]"/>
      <dgm:spPr/>
      <dgm:t>
        <a:bodyPr/>
        <a:lstStyle/>
        <a:p>
          <a:r>
            <a:rPr lang="en-GB" dirty="0">
              <a:solidFill>
                <a:schemeClr val="accent1">
                  <a:lumMod val="75000"/>
                </a:schemeClr>
              </a:solidFill>
            </a:rPr>
            <a:t>36%</a:t>
          </a:r>
          <a:endParaRPr lang="en-US" dirty="0">
            <a:solidFill>
              <a:schemeClr val="accent1">
                <a:lumMod val="75000"/>
              </a:schemeClr>
            </a:solidFill>
          </a:endParaRPr>
        </a:p>
      </dgm:t>
    </dgm:pt>
    <dgm:pt modelId="{7A9E50FC-19C1-4C52-B038-216884CD05EF}" type="parTrans" cxnId="{3AEDA9AF-8009-4710-B6E6-A6A091B00255}">
      <dgm:prSet/>
      <dgm:spPr/>
      <dgm:t>
        <a:bodyPr/>
        <a:lstStyle/>
        <a:p>
          <a:endParaRPr lang="en-US"/>
        </a:p>
      </dgm:t>
    </dgm:pt>
    <dgm:pt modelId="{40D0473D-1F5F-4134-B607-460863ABBB2E}" type="sibTrans" cxnId="{3AEDA9AF-8009-4710-B6E6-A6A091B00255}">
      <dgm:prSet/>
      <dgm:spPr/>
      <dgm:t>
        <a:bodyPr/>
        <a:lstStyle/>
        <a:p>
          <a:endParaRPr lang="en-US"/>
        </a:p>
      </dgm:t>
    </dgm:pt>
    <dgm:pt modelId="{945CE8EA-C66B-446D-B3EA-5333B7EF88AE}">
      <dgm:prSet phldrT="[Text]"/>
      <dgm:spPr/>
      <dgm:t>
        <a:bodyPr/>
        <a:lstStyle/>
        <a:p>
          <a:r>
            <a:rPr lang="en-GB" dirty="0">
              <a:solidFill>
                <a:schemeClr val="accent1">
                  <a:lumMod val="75000"/>
                </a:schemeClr>
              </a:solidFill>
            </a:rPr>
            <a:t>11%</a:t>
          </a:r>
          <a:endParaRPr lang="en-US" dirty="0">
            <a:solidFill>
              <a:schemeClr val="accent1">
                <a:lumMod val="75000"/>
              </a:schemeClr>
            </a:solidFill>
          </a:endParaRPr>
        </a:p>
      </dgm:t>
    </dgm:pt>
    <dgm:pt modelId="{68877D00-80E0-46DE-A2A9-C8A4A3299E2F}" type="parTrans" cxnId="{89593D39-E1D2-44FA-86BE-8219796D5B96}">
      <dgm:prSet/>
      <dgm:spPr/>
      <dgm:t>
        <a:bodyPr/>
        <a:lstStyle/>
        <a:p>
          <a:endParaRPr lang="en-US"/>
        </a:p>
      </dgm:t>
    </dgm:pt>
    <dgm:pt modelId="{FD68B0B7-5FA8-47DD-9A4E-92FA8FB092CE}" type="sibTrans" cxnId="{89593D39-E1D2-44FA-86BE-8219796D5B96}">
      <dgm:prSet/>
      <dgm:spPr/>
      <dgm:t>
        <a:bodyPr/>
        <a:lstStyle/>
        <a:p>
          <a:endParaRPr lang="en-US"/>
        </a:p>
      </dgm:t>
    </dgm:pt>
    <dgm:pt modelId="{5886F483-6245-4F9C-BE20-90332B0453FA}" type="pres">
      <dgm:prSet presAssocID="{B6CAC27F-6F29-41C5-BE97-EBF077DD6EE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2B2219C-6482-4ECB-A9B5-786779BDDE33}" type="pres">
      <dgm:prSet presAssocID="{7F488F06-601A-49C9-B695-3C88B5E976B6}" presName="Accent1" presStyleCnt="0"/>
      <dgm:spPr/>
    </dgm:pt>
    <dgm:pt modelId="{8C1316B2-7F9A-48B0-B766-D86A75198A7C}" type="pres">
      <dgm:prSet presAssocID="{7F488F06-601A-49C9-B695-3C88B5E976B6}" presName="Accent" presStyleLbl="node1" presStyleIdx="0" presStyleCnt="2"/>
      <dgm:spPr/>
    </dgm:pt>
    <dgm:pt modelId="{427B156D-E77A-4ABA-8570-A7E4ABFA4F74}" type="pres">
      <dgm:prSet presAssocID="{7F488F06-601A-49C9-B695-3C88B5E976B6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BB0E78A9-2BB2-4C87-9B39-A5A5C09E4196}" type="pres">
      <dgm:prSet presAssocID="{945CE8EA-C66B-446D-B3EA-5333B7EF88AE}" presName="Accent2" presStyleCnt="0"/>
      <dgm:spPr/>
    </dgm:pt>
    <dgm:pt modelId="{262082BE-DFDF-43E9-A6FB-11588AFC4267}" type="pres">
      <dgm:prSet presAssocID="{945CE8EA-C66B-446D-B3EA-5333B7EF88AE}" presName="Accent" presStyleLbl="node1" presStyleIdx="1" presStyleCnt="2"/>
      <dgm:spPr/>
    </dgm:pt>
    <dgm:pt modelId="{D3B2D169-2EA9-4BCC-8804-20722EE9C993}" type="pres">
      <dgm:prSet presAssocID="{945CE8EA-C66B-446D-B3EA-5333B7EF88AE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89593D39-E1D2-44FA-86BE-8219796D5B96}" srcId="{B6CAC27F-6F29-41C5-BE97-EBF077DD6EE9}" destId="{945CE8EA-C66B-446D-B3EA-5333B7EF88AE}" srcOrd="1" destOrd="0" parTransId="{68877D00-80E0-46DE-A2A9-C8A4A3299E2F}" sibTransId="{FD68B0B7-5FA8-47DD-9A4E-92FA8FB092CE}"/>
    <dgm:cxn modelId="{DAE2B947-7785-4C09-B0DA-1ED320CFCF5C}" type="presOf" srcId="{945CE8EA-C66B-446D-B3EA-5333B7EF88AE}" destId="{D3B2D169-2EA9-4BCC-8804-20722EE9C993}" srcOrd="0" destOrd="0" presId="urn:microsoft.com/office/officeart/2009/layout/CircleArrowProcess"/>
    <dgm:cxn modelId="{3AEDA9AF-8009-4710-B6E6-A6A091B00255}" srcId="{B6CAC27F-6F29-41C5-BE97-EBF077DD6EE9}" destId="{7F488F06-601A-49C9-B695-3C88B5E976B6}" srcOrd="0" destOrd="0" parTransId="{7A9E50FC-19C1-4C52-B038-216884CD05EF}" sibTransId="{40D0473D-1F5F-4134-B607-460863ABBB2E}"/>
    <dgm:cxn modelId="{0C853EC2-32AB-4C9E-B35D-013F33B9B058}" type="presOf" srcId="{7F488F06-601A-49C9-B695-3C88B5E976B6}" destId="{427B156D-E77A-4ABA-8570-A7E4ABFA4F74}" srcOrd="0" destOrd="0" presId="urn:microsoft.com/office/officeart/2009/layout/CircleArrowProcess"/>
    <dgm:cxn modelId="{0675E3D7-B9E2-4AF1-A3BB-50D46CBF9E76}" type="presOf" srcId="{B6CAC27F-6F29-41C5-BE97-EBF077DD6EE9}" destId="{5886F483-6245-4F9C-BE20-90332B0453FA}" srcOrd="0" destOrd="0" presId="urn:microsoft.com/office/officeart/2009/layout/CircleArrowProcess"/>
    <dgm:cxn modelId="{44F76164-1491-4173-B412-172C8996CC7C}" type="presParOf" srcId="{5886F483-6245-4F9C-BE20-90332B0453FA}" destId="{22B2219C-6482-4ECB-A9B5-786779BDDE33}" srcOrd="0" destOrd="0" presId="urn:microsoft.com/office/officeart/2009/layout/CircleArrowProcess"/>
    <dgm:cxn modelId="{723136CC-D72C-4319-8FEE-1055E1E7A4F4}" type="presParOf" srcId="{22B2219C-6482-4ECB-A9B5-786779BDDE33}" destId="{8C1316B2-7F9A-48B0-B766-D86A75198A7C}" srcOrd="0" destOrd="0" presId="urn:microsoft.com/office/officeart/2009/layout/CircleArrowProcess"/>
    <dgm:cxn modelId="{4C927556-0C60-4B21-B032-E0D1E6A4AC51}" type="presParOf" srcId="{5886F483-6245-4F9C-BE20-90332B0453FA}" destId="{427B156D-E77A-4ABA-8570-A7E4ABFA4F74}" srcOrd="1" destOrd="0" presId="urn:microsoft.com/office/officeart/2009/layout/CircleArrowProcess"/>
    <dgm:cxn modelId="{D91C5315-BB55-489B-8CE3-3FA1779D6544}" type="presParOf" srcId="{5886F483-6245-4F9C-BE20-90332B0453FA}" destId="{BB0E78A9-2BB2-4C87-9B39-A5A5C09E4196}" srcOrd="2" destOrd="0" presId="urn:microsoft.com/office/officeart/2009/layout/CircleArrowProcess"/>
    <dgm:cxn modelId="{F79B7E31-A05B-4158-B916-608F9CC5FF07}" type="presParOf" srcId="{BB0E78A9-2BB2-4C87-9B39-A5A5C09E4196}" destId="{262082BE-DFDF-43E9-A6FB-11588AFC4267}" srcOrd="0" destOrd="0" presId="urn:microsoft.com/office/officeart/2009/layout/CircleArrowProcess"/>
    <dgm:cxn modelId="{E41CA5B8-0DBC-4081-A5BB-71988980BDDB}" type="presParOf" srcId="{5886F483-6245-4F9C-BE20-90332B0453FA}" destId="{D3B2D169-2EA9-4BCC-8804-20722EE9C993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CAC27F-6F29-41C5-BE97-EBF077DD6EE9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488F06-601A-49C9-B695-3C88B5E976B6}">
      <dgm:prSet phldrT="[Text]"/>
      <dgm:spPr/>
      <dgm:t>
        <a:bodyPr/>
        <a:lstStyle/>
        <a:p>
          <a:r>
            <a:rPr lang="en-GB" dirty="0">
              <a:solidFill>
                <a:srgbClr val="00B050"/>
              </a:solidFill>
            </a:rPr>
            <a:t>83%</a:t>
          </a:r>
          <a:endParaRPr lang="en-US" dirty="0">
            <a:solidFill>
              <a:srgbClr val="00B050"/>
            </a:solidFill>
          </a:endParaRPr>
        </a:p>
      </dgm:t>
    </dgm:pt>
    <dgm:pt modelId="{7A9E50FC-19C1-4C52-B038-216884CD05EF}" type="parTrans" cxnId="{3AEDA9AF-8009-4710-B6E6-A6A091B00255}">
      <dgm:prSet/>
      <dgm:spPr/>
      <dgm:t>
        <a:bodyPr/>
        <a:lstStyle/>
        <a:p>
          <a:endParaRPr lang="en-US"/>
        </a:p>
      </dgm:t>
    </dgm:pt>
    <dgm:pt modelId="{40D0473D-1F5F-4134-B607-460863ABBB2E}" type="sibTrans" cxnId="{3AEDA9AF-8009-4710-B6E6-A6A091B00255}">
      <dgm:prSet/>
      <dgm:spPr/>
      <dgm:t>
        <a:bodyPr/>
        <a:lstStyle/>
        <a:p>
          <a:endParaRPr lang="en-US"/>
        </a:p>
      </dgm:t>
    </dgm:pt>
    <dgm:pt modelId="{22EB779E-6366-4B2F-8897-DE567BCFCCC0}">
      <dgm:prSet phldrT="[Text]"/>
      <dgm:spPr/>
      <dgm:t>
        <a:bodyPr/>
        <a:lstStyle/>
        <a:p>
          <a:r>
            <a:rPr lang="en-GB" dirty="0">
              <a:solidFill>
                <a:srgbClr val="00B050"/>
              </a:solidFill>
            </a:rPr>
            <a:t>23%</a:t>
          </a:r>
          <a:endParaRPr lang="en-US" dirty="0">
            <a:solidFill>
              <a:srgbClr val="00B050"/>
            </a:solidFill>
          </a:endParaRPr>
        </a:p>
      </dgm:t>
    </dgm:pt>
    <dgm:pt modelId="{75374050-18C0-44EF-BAFE-5374DE24EE85}" type="parTrans" cxnId="{4BCBFD81-AB9D-47AE-8CB8-24CF015FC177}">
      <dgm:prSet/>
      <dgm:spPr/>
      <dgm:t>
        <a:bodyPr/>
        <a:lstStyle/>
        <a:p>
          <a:endParaRPr lang="en-US"/>
        </a:p>
      </dgm:t>
    </dgm:pt>
    <dgm:pt modelId="{1843B1B4-D527-4BFB-A2F0-47E8A9A53E79}" type="sibTrans" cxnId="{4BCBFD81-AB9D-47AE-8CB8-24CF015FC177}">
      <dgm:prSet/>
      <dgm:spPr/>
      <dgm:t>
        <a:bodyPr/>
        <a:lstStyle/>
        <a:p>
          <a:endParaRPr lang="en-US"/>
        </a:p>
      </dgm:t>
    </dgm:pt>
    <dgm:pt modelId="{5886F483-6245-4F9C-BE20-90332B0453FA}" type="pres">
      <dgm:prSet presAssocID="{B6CAC27F-6F29-41C5-BE97-EBF077DD6EE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2B2219C-6482-4ECB-A9B5-786779BDDE33}" type="pres">
      <dgm:prSet presAssocID="{7F488F06-601A-49C9-B695-3C88B5E976B6}" presName="Accent1" presStyleCnt="0"/>
      <dgm:spPr/>
    </dgm:pt>
    <dgm:pt modelId="{8C1316B2-7F9A-48B0-B766-D86A75198A7C}" type="pres">
      <dgm:prSet presAssocID="{7F488F06-601A-49C9-B695-3C88B5E976B6}" presName="Accent" presStyleLbl="node1" presStyleIdx="0" presStyleCnt="2"/>
      <dgm:spPr>
        <a:solidFill>
          <a:srgbClr val="00B050"/>
        </a:solidFill>
        <a:ln>
          <a:solidFill>
            <a:srgbClr val="00B050"/>
          </a:solidFill>
        </a:ln>
      </dgm:spPr>
    </dgm:pt>
    <dgm:pt modelId="{427B156D-E77A-4ABA-8570-A7E4ABFA4F74}" type="pres">
      <dgm:prSet presAssocID="{7F488F06-601A-49C9-B695-3C88B5E976B6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5F2780F8-E254-463E-BE54-6F2031DE7732}" type="pres">
      <dgm:prSet presAssocID="{22EB779E-6366-4B2F-8897-DE567BCFCCC0}" presName="Accent2" presStyleCnt="0"/>
      <dgm:spPr/>
    </dgm:pt>
    <dgm:pt modelId="{ECF78F45-CC52-4350-9DDD-2A5AB24812BF}" type="pres">
      <dgm:prSet presAssocID="{22EB779E-6366-4B2F-8897-DE567BCFCCC0}" presName="Accent" presStyleLbl="node1" presStyleIdx="1" presStyleCnt="2"/>
      <dgm:spPr>
        <a:solidFill>
          <a:srgbClr val="00B050"/>
        </a:solidFill>
      </dgm:spPr>
    </dgm:pt>
    <dgm:pt modelId="{B00E4718-7971-4C37-B58C-BFF6E4C2435E}" type="pres">
      <dgm:prSet presAssocID="{22EB779E-6366-4B2F-8897-DE567BCFCCC0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4BCBFD81-AB9D-47AE-8CB8-24CF015FC177}" srcId="{B6CAC27F-6F29-41C5-BE97-EBF077DD6EE9}" destId="{22EB779E-6366-4B2F-8897-DE567BCFCCC0}" srcOrd="1" destOrd="0" parTransId="{75374050-18C0-44EF-BAFE-5374DE24EE85}" sibTransId="{1843B1B4-D527-4BFB-A2F0-47E8A9A53E79}"/>
    <dgm:cxn modelId="{3AEDA9AF-8009-4710-B6E6-A6A091B00255}" srcId="{B6CAC27F-6F29-41C5-BE97-EBF077DD6EE9}" destId="{7F488F06-601A-49C9-B695-3C88B5E976B6}" srcOrd="0" destOrd="0" parTransId="{7A9E50FC-19C1-4C52-B038-216884CD05EF}" sibTransId="{40D0473D-1F5F-4134-B607-460863ABBB2E}"/>
    <dgm:cxn modelId="{0C853EC2-32AB-4C9E-B35D-013F33B9B058}" type="presOf" srcId="{7F488F06-601A-49C9-B695-3C88B5E976B6}" destId="{427B156D-E77A-4ABA-8570-A7E4ABFA4F74}" srcOrd="0" destOrd="0" presId="urn:microsoft.com/office/officeart/2009/layout/CircleArrowProcess"/>
    <dgm:cxn modelId="{0675E3D7-B9E2-4AF1-A3BB-50D46CBF9E76}" type="presOf" srcId="{B6CAC27F-6F29-41C5-BE97-EBF077DD6EE9}" destId="{5886F483-6245-4F9C-BE20-90332B0453FA}" srcOrd="0" destOrd="0" presId="urn:microsoft.com/office/officeart/2009/layout/CircleArrowProcess"/>
    <dgm:cxn modelId="{4D9C11E7-1BCB-41D2-8ECD-8FCC461BDBC8}" type="presOf" srcId="{22EB779E-6366-4B2F-8897-DE567BCFCCC0}" destId="{B00E4718-7971-4C37-B58C-BFF6E4C2435E}" srcOrd="0" destOrd="0" presId="urn:microsoft.com/office/officeart/2009/layout/CircleArrowProcess"/>
    <dgm:cxn modelId="{44F76164-1491-4173-B412-172C8996CC7C}" type="presParOf" srcId="{5886F483-6245-4F9C-BE20-90332B0453FA}" destId="{22B2219C-6482-4ECB-A9B5-786779BDDE33}" srcOrd="0" destOrd="0" presId="urn:microsoft.com/office/officeart/2009/layout/CircleArrowProcess"/>
    <dgm:cxn modelId="{723136CC-D72C-4319-8FEE-1055E1E7A4F4}" type="presParOf" srcId="{22B2219C-6482-4ECB-A9B5-786779BDDE33}" destId="{8C1316B2-7F9A-48B0-B766-D86A75198A7C}" srcOrd="0" destOrd="0" presId="urn:microsoft.com/office/officeart/2009/layout/CircleArrowProcess"/>
    <dgm:cxn modelId="{4C927556-0C60-4B21-B032-E0D1E6A4AC51}" type="presParOf" srcId="{5886F483-6245-4F9C-BE20-90332B0453FA}" destId="{427B156D-E77A-4ABA-8570-A7E4ABFA4F74}" srcOrd="1" destOrd="0" presId="urn:microsoft.com/office/officeart/2009/layout/CircleArrowProcess"/>
    <dgm:cxn modelId="{5BC2E674-2D24-452E-990D-C6925B589942}" type="presParOf" srcId="{5886F483-6245-4F9C-BE20-90332B0453FA}" destId="{5F2780F8-E254-463E-BE54-6F2031DE7732}" srcOrd="2" destOrd="0" presId="urn:microsoft.com/office/officeart/2009/layout/CircleArrowProcess"/>
    <dgm:cxn modelId="{7C17BD5C-25B5-4503-BF31-108EDFD9E635}" type="presParOf" srcId="{5F2780F8-E254-463E-BE54-6F2031DE7732}" destId="{ECF78F45-CC52-4350-9DDD-2A5AB24812BF}" srcOrd="0" destOrd="0" presId="urn:microsoft.com/office/officeart/2009/layout/CircleArrowProcess"/>
    <dgm:cxn modelId="{9D517665-F39E-43CC-BF35-4AF395E8C96B}" type="presParOf" srcId="{5886F483-6245-4F9C-BE20-90332B0453FA}" destId="{B00E4718-7971-4C37-B58C-BFF6E4C2435E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316B2-7F9A-48B0-B766-D86A75198A7C}">
      <dsp:nvSpPr>
        <dsp:cNvPr id="0" name=""/>
        <dsp:cNvSpPr/>
      </dsp:nvSpPr>
      <dsp:spPr>
        <a:xfrm>
          <a:off x="925652" y="220127"/>
          <a:ext cx="1831476" cy="183152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B156D-E77A-4ABA-8570-A7E4ABFA4F74}">
      <dsp:nvSpPr>
        <dsp:cNvPr id="0" name=""/>
        <dsp:cNvSpPr/>
      </dsp:nvSpPr>
      <dsp:spPr>
        <a:xfrm>
          <a:off x="1330150" y="883215"/>
          <a:ext cx="1021819" cy="510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>
              <a:solidFill>
                <a:schemeClr val="accent1">
                  <a:lumMod val="75000"/>
                </a:schemeClr>
              </a:solidFill>
            </a:rPr>
            <a:t>36%</a:t>
          </a:r>
          <a:endParaRPr lang="en-US" sz="35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330150" y="883215"/>
        <a:ext cx="1021819" cy="510849"/>
      </dsp:txXfrm>
    </dsp:sp>
    <dsp:sp modelId="{262082BE-DFDF-43E9-A6FB-11588AFC4267}">
      <dsp:nvSpPr>
        <dsp:cNvPr id="0" name=""/>
        <dsp:cNvSpPr/>
      </dsp:nvSpPr>
      <dsp:spPr>
        <a:xfrm>
          <a:off x="547592" y="1394064"/>
          <a:ext cx="1573377" cy="157404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2D169-2EA9-4BCC-8804-20722EE9C993}">
      <dsp:nvSpPr>
        <dsp:cNvPr id="0" name=""/>
        <dsp:cNvSpPr/>
      </dsp:nvSpPr>
      <dsp:spPr>
        <a:xfrm>
          <a:off x="819240" y="1937615"/>
          <a:ext cx="1021819" cy="510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>
              <a:solidFill>
                <a:schemeClr val="accent1">
                  <a:lumMod val="75000"/>
                </a:schemeClr>
              </a:solidFill>
            </a:rPr>
            <a:t>11%</a:t>
          </a:r>
          <a:endParaRPr lang="en-US" sz="35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819240" y="1937615"/>
        <a:ext cx="1021819" cy="5108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316B2-7F9A-48B0-B766-D86A75198A7C}">
      <dsp:nvSpPr>
        <dsp:cNvPr id="0" name=""/>
        <dsp:cNvSpPr/>
      </dsp:nvSpPr>
      <dsp:spPr>
        <a:xfrm>
          <a:off x="871396" y="242986"/>
          <a:ext cx="1724127" cy="172417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B156D-E77A-4ABA-8570-A7E4ABFA4F74}">
      <dsp:nvSpPr>
        <dsp:cNvPr id="0" name=""/>
        <dsp:cNvSpPr/>
      </dsp:nvSpPr>
      <dsp:spPr>
        <a:xfrm>
          <a:off x="1252185" y="867207"/>
          <a:ext cx="961927" cy="48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rgbClr val="00B050"/>
              </a:solidFill>
            </a:rPr>
            <a:t>83%</a:t>
          </a:r>
          <a:endParaRPr lang="en-US" sz="3300" kern="1200" dirty="0">
            <a:solidFill>
              <a:srgbClr val="00B050"/>
            </a:solidFill>
          </a:endParaRPr>
        </a:p>
      </dsp:txBody>
      <dsp:txXfrm>
        <a:off x="1252185" y="867207"/>
        <a:ext cx="961927" cy="480906"/>
      </dsp:txXfrm>
    </dsp:sp>
    <dsp:sp modelId="{ECF78F45-CC52-4350-9DDD-2A5AB24812BF}">
      <dsp:nvSpPr>
        <dsp:cNvPr id="0" name=""/>
        <dsp:cNvSpPr/>
      </dsp:nvSpPr>
      <dsp:spPr>
        <a:xfrm>
          <a:off x="515496" y="1348114"/>
          <a:ext cx="1481156" cy="148178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E4718-7971-4C37-B58C-BFF6E4C2435E}">
      <dsp:nvSpPr>
        <dsp:cNvPr id="0" name=""/>
        <dsp:cNvSpPr/>
      </dsp:nvSpPr>
      <dsp:spPr>
        <a:xfrm>
          <a:off x="771221" y="1859805"/>
          <a:ext cx="961927" cy="48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rgbClr val="00B050"/>
              </a:solidFill>
            </a:rPr>
            <a:t>23%</a:t>
          </a:r>
          <a:endParaRPr lang="en-US" sz="3300" kern="1200" dirty="0">
            <a:solidFill>
              <a:srgbClr val="00B050"/>
            </a:solidFill>
          </a:endParaRPr>
        </a:p>
      </dsp:txBody>
      <dsp:txXfrm>
        <a:off x="771221" y="1859805"/>
        <a:ext cx="961927" cy="480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01012-9BED-45C0-8D73-5B01C422E4F9}" type="datetimeFigureOut">
              <a:rPr lang="en-US" smtClean="0"/>
              <a:pPr/>
              <a:t>9/16/21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1176D-2579-4348-A001-5B3CB5778C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0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…. is</a:t>
            </a:r>
            <a:r>
              <a:rPr lang="en-US" baseline="0" dirty="0"/>
              <a:t> a </a:t>
            </a:r>
            <a:r>
              <a:rPr lang="en-US" b="1" baseline="0" dirty="0"/>
              <a:t>risk factor for….</a:t>
            </a:r>
            <a:endParaRPr lang="en-US" b="0" baseline="0" dirty="0"/>
          </a:p>
          <a:p>
            <a:endParaRPr lang="en-US" dirty="0"/>
          </a:p>
          <a:p>
            <a:r>
              <a:rPr lang="en-GB" sz="1200" dirty="0"/>
              <a:t>Financial hardship: adherence barrier for diagnostic procedures &amp; treatment </a:t>
            </a:r>
            <a:r>
              <a:rPr lang="en-GB" sz="1200" dirty="0">
                <a:sym typeface="Wingdings" panose="05000000000000000000" pitchFamily="2" charset="2"/>
              </a:rPr>
              <a:t> </a:t>
            </a:r>
            <a:r>
              <a:rPr lang="en-GB" sz="1200" dirty="0"/>
              <a:t>poor outcomes, increasing risk of transmission</a:t>
            </a:r>
            <a:endParaRPr lang="nl-NL" sz="1200" dirty="0"/>
          </a:p>
          <a:p>
            <a:r>
              <a:rPr lang="en-GB" sz="1200" dirty="0"/>
              <a:t>Economic consequences: job/income loss, </a:t>
            </a:r>
            <a:r>
              <a:rPr lang="nl-NL" sz="1200" dirty="0" err="1"/>
              <a:t>diminished</a:t>
            </a:r>
            <a:r>
              <a:rPr lang="nl-NL" sz="1200" dirty="0"/>
              <a:t> </a:t>
            </a:r>
            <a:r>
              <a:rPr lang="en-US" sz="1200" dirty="0"/>
              <a:t>financial capacity, (deeper) poverty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176D-2579-4348-A001-5B3CB5778C6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7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Limited number of PHCs</a:t>
            </a:r>
          </a:p>
          <a:p>
            <a:r>
              <a:rPr lang="en-GB" sz="1200" dirty="0"/>
              <a:t>Inconvenient consultation hours</a:t>
            </a:r>
          </a:p>
          <a:p>
            <a:r>
              <a:rPr lang="en-GB" sz="1200" dirty="0"/>
              <a:t>Unawareness of the free TB service</a:t>
            </a:r>
          </a:p>
          <a:p>
            <a:r>
              <a:rPr lang="en-GB" sz="1200" dirty="0"/>
              <a:t>Perceptions of low quality of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176D-2579-4348-A001-5B3CB5778C6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76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ahUKEwjPqu2FpNjSAhWEiRoKHSU_DcwQjRwIBw&amp;url=http://www.aw-dnk.nl/samenwerking/&amp;psig=AFQjCNF9i2DMzi1y-kSm_i1itmo6PjFa2Q&amp;ust=1489659447040638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ahUKEwia1JDepNjSAhXI0RoKHT-7D80QjRwIBw&amp;url=http://www.indohun.org/universitas-indonesia/&amp;psig=AFQjCNENwA2BTTykYRmvrymbld62G2fwzQ&amp;ust=1489659163291287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ahUKEwjPqu2FpNjSAhWEiRoKHSU_DcwQjRwIBw&amp;url=http://www.aw-dnk.nl/samenwerking/&amp;psig=AFQjCNF9i2DMzi1y-kSm_i1itmo6PjFa2Q&amp;ust=1489659447040638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ahUKEwia1JDepNjSAhXI0RoKHT-7D80QjRwIBw&amp;url=http://www.indohun.org/universitas-indonesia/&amp;psig=AFQjCNENwA2BTTykYRmvrymbld62G2fwzQ&amp;ust=1489659163291287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ahUKEwjPqu2FpNjSAhWEiRoKHSU_DcwQjRwIBw&amp;url=http://www.aw-dnk.nl/samenwerking/&amp;psig=AFQjCNF9i2DMzi1y-kSm_i1itmo6PjFa2Q&amp;ust=1489659447040638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ahUKEwia1JDepNjSAhXI0RoKHT-7D80QjRwIBw&amp;url=http://www.indohun.org/universitas-indonesia/&amp;psig=AFQjCNENwA2BTTykYRmvrymbld62G2fwzQ&amp;ust=1489659163291287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ahUKEwjPqu2FpNjSAhWEiRoKHSU_DcwQjRwIBw&amp;url=http://www.aw-dnk.nl/samenwerking/&amp;psig=AFQjCNF9i2DMzi1y-kSm_i1itmo6PjFa2Q&amp;ust=1489659447040638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ahUKEwia1JDepNjSAhXI0RoKHT-7D80QjRwIBw&amp;url=http://www.indohun.org/universitas-indonesia/&amp;psig=AFQjCNENwA2BTTykYRmvrymbld62G2fwzQ&amp;ust=1489659163291287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ahUKEwjPqu2FpNjSAhWEiRoKHSU_DcwQjRwIBw&amp;url=http://www.aw-dnk.nl/samenwerking/&amp;psig=AFQjCNF9i2DMzi1y-kSm_i1itmo6PjFa2Q&amp;ust=1489659447040638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ahUKEwia1JDepNjSAhXI0RoKHT-7D80QjRwIBw&amp;url=http://www.indohun.org/universitas-indonesia/&amp;psig=AFQjCNENwA2BTTykYRmvrymbld62G2fwzQ&amp;ust=1489659163291287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ahUKEwjPqu2FpNjSAhWEiRoKHSU_DcwQjRwIBw&amp;url=http://www.aw-dnk.nl/samenwerking/&amp;psig=AFQjCNF9i2DMzi1y-kSm_i1itmo6PjFa2Q&amp;ust=1489659447040638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ahUKEwia1JDepNjSAhXI0RoKHT-7D80QjRwIBw&amp;url=http://www.indohun.org/universitas-indonesia/&amp;psig=AFQjCNENwA2BTTykYRmvrymbld62G2fwzQ&amp;ust=1489659163291287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ahUKEwjPqu2FpNjSAhWEiRoKHSU_DcwQjRwIBw&amp;url=http://www.aw-dnk.nl/samenwerking/&amp;psig=AFQjCNF9i2DMzi1y-kSm_i1itmo6PjFa2Q&amp;ust=1489659447040638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ahUKEwia1JDepNjSAhXI0RoKHT-7D80QjRwIBw&amp;url=http://www.indohun.org/universitas-indonesia/&amp;psig=AFQjCNENwA2BTTykYRmvrymbld62G2fwzQ&amp;ust=1489659163291287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ahUKEwjPqu2FpNjSAhWEiRoKHSU_DcwQjRwIBw&amp;url=http://www.aw-dnk.nl/samenwerking/&amp;psig=AFQjCNF9i2DMzi1y-kSm_i1itmo6PjFa2Q&amp;ust=1489659447040638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ahUKEwia1JDepNjSAhXI0RoKHT-7D80QjRwIBw&amp;url=http://www.indohun.org/universitas-indonesia/&amp;psig=AFQjCNENwA2BTTykYRmvrymbld62G2fwzQ&amp;ust=1489659163291287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ahUKEwjPqu2FpNjSAhWEiRoKHSU_DcwQjRwIBw&amp;url=http://www.aw-dnk.nl/samenwerking/&amp;psig=AFQjCNF9i2DMzi1y-kSm_i1itmo6PjFa2Q&amp;ust=1489659447040638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ahUKEwia1JDepNjSAhXI0RoKHT-7D80QjRwIBw&amp;url=http://www.indohun.org/universitas-indonesia/&amp;psig=AFQjCNENwA2BTTykYRmvrymbld62G2fwzQ&amp;ust=1489659163291287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59" name="Picture 11" descr="Image result for erasmus mc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5" y="188645"/>
            <a:ext cx="3023657" cy="11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Image result for faculty of medicine universitas indonesia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16637"/>
            <a:ext cx="1280055" cy="163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516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5A22-8966-4526-964A-AE02FE54A18C}" type="datetimeFigureOut">
              <a:rPr lang="en-US" smtClean="0"/>
              <a:pPr/>
              <a:t>9/16/21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ECE-842E-4468-93BE-A3350F1A7B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84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5A22-8966-4526-964A-AE02FE54A18C}" type="datetimeFigureOut">
              <a:rPr lang="en-US" smtClean="0"/>
              <a:pPr/>
              <a:t>9/16/21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ECE-842E-4468-93BE-A3350F1A7B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3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Image result for erasmus mc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2" y="410354"/>
            <a:ext cx="3023657" cy="10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544" y="274638"/>
            <a:ext cx="7392821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3" descr="Image result for faculty of medicine universitas indonesia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16636"/>
            <a:ext cx="1280055" cy="163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1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5A22-8966-4526-964A-AE02FE54A18C}" type="datetimeFigureOut">
              <a:rPr lang="en-US" smtClean="0"/>
              <a:pPr/>
              <a:t>9/16/21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ECE-842E-4468-93BE-A3350F1A7B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Image result for erasmus mc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5" y="188645"/>
            <a:ext cx="3023657" cy="11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Image result for faculty of medicine universitas indonesia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16637"/>
            <a:ext cx="1280055" cy="148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48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5A22-8966-4526-964A-AE02FE54A18C}" type="datetimeFigureOut">
              <a:rPr lang="en-US" smtClean="0"/>
              <a:pPr/>
              <a:t>9/16/21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ECE-842E-4468-93BE-A3350F1A7B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1" descr="Image result for erasmus mc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5" y="188645"/>
            <a:ext cx="3023657" cy="103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Image result for faculty of medicine universitas indonesia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16636"/>
            <a:ext cx="1280055" cy="163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55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Image result for erasmus mc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2" y="410354"/>
            <a:ext cx="3023657" cy="10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33" y="274638"/>
            <a:ext cx="75848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2807"/>
            <a:ext cx="5386917" cy="546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20892"/>
            <a:ext cx="5386917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802807"/>
            <a:ext cx="5389033" cy="546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420892"/>
            <a:ext cx="5389033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3" descr="Image result for faculty of medicine universitas indonesia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16637"/>
            <a:ext cx="1280055" cy="16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4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Image result for erasmus mc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2" y="410354"/>
            <a:ext cx="3023657" cy="10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7776864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13" descr="Image result for faculty of medicine universitas indonesia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16637"/>
            <a:ext cx="1280055" cy="163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3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5A22-8966-4526-964A-AE02FE54A18C}" type="datetimeFigureOut">
              <a:rPr lang="en-US" smtClean="0"/>
              <a:pPr/>
              <a:t>9/16/21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ECE-842E-4468-93BE-A3350F1A7B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11" descr="Image result for erasmus mc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3" y="478773"/>
            <a:ext cx="3023657" cy="89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Image result for faculty of medicine universitas indonesia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16637"/>
            <a:ext cx="1280055" cy="148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88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5A22-8966-4526-964A-AE02FE54A18C}" type="datetimeFigureOut">
              <a:rPr lang="en-US" smtClean="0"/>
              <a:pPr/>
              <a:t>9/16/21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ECE-842E-4468-93BE-A3350F1A7B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1" descr="Image result for erasmus mc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2" y="410354"/>
            <a:ext cx="3023657" cy="8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Image result for faculty of medicine universitas indonesia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16637"/>
            <a:ext cx="1280055" cy="155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0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Image result for erasmus mc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2" y="410354"/>
            <a:ext cx="3023657" cy="8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Image result for faculty of medicine universitas indonesia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16637"/>
            <a:ext cx="1280055" cy="155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5A22-8966-4526-964A-AE02FE54A18C}" type="datetimeFigureOut">
              <a:rPr lang="en-US" smtClean="0"/>
              <a:pPr/>
              <a:t>9/16/21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ECE-842E-4468-93BE-A3350F1A7B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14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E5A22-8966-4526-964A-AE02FE54A18C}" type="datetimeFigureOut">
              <a:rPr lang="en-US" smtClean="0"/>
              <a:pPr/>
              <a:t>9/16/21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B2ECE-842E-4468-93BE-A3350F1A7B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0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32861"/>
            <a:ext cx="7086600" cy="1470025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Tuberculosis-related Catastrophic Costs Since the Implementation of Universal Health Coverage in Indonesia</a:t>
            </a:r>
            <a:endParaRPr lang="nl-NL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118883"/>
            <a:ext cx="6553199" cy="1080120"/>
          </a:xfrm>
        </p:spPr>
        <p:txBody>
          <a:bodyPr>
            <a:noAutofit/>
          </a:bodyPr>
          <a:lstStyle/>
          <a:p>
            <a:pPr algn="l"/>
            <a:r>
              <a:rPr lang="nl-NL" sz="1600" b="1" dirty="0">
                <a:solidFill>
                  <a:schemeClr val="tx1"/>
                </a:solidFill>
              </a:rPr>
              <a:t>Ahmad Fuady</a:t>
            </a:r>
          </a:p>
          <a:p>
            <a:pPr algn="l"/>
            <a:r>
              <a:rPr lang="nl-NL" sz="1600" i="1" dirty="0" err="1">
                <a:solidFill>
                  <a:schemeClr val="tx1"/>
                </a:solidFill>
              </a:rPr>
              <a:t>Department</a:t>
            </a:r>
            <a:r>
              <a:rPr lang="nl-NL" sz="1600" i="1" dirty="0">
                <a:solidFill>
                  <a:schemeClr val="tx1"/>
                </a:solidFill>
              </a:rPr>
              <a:t> of Public Health, Erasmus MC University </a:t>
            </a:r>
            <a:r>
              <a:rPr lang="nl-NL" sz="1600" i="1" dirty="0" err="1">
                <a:solidFill>
                  <a:schemeClr val="tx1"/>
                </a:solidFill>
              </a:rPr>
              <a:t>Medical</a:t>
            </a:r>
            <a:r>
              <a:rPr lang="nl-NL" sz="1600" i="1" dirty="0">
                <a:solidFill>
                  <a:schemeClr val="tx1"/>
                </a:solidFill>
              </a:rPr>
              <a:t> Center Rotterdam, </a:t>
            </a:r>
            <a:r>
              <a:rPr lang="nl-NL" sz="1600" i="1" dirty="0" err="1">
                <a:solidFill>
                  <a:schemeClr val="tx1"/>
                </a:solidFill>
              </a:rPr>
              <a:t>the</a:t>
            </a:r>
            <a:r>
              <a:rPr lang="nl-NL" sz="1600" i="1" dirty="0">
                <a:solidFill>
                  <a:schemeClr val="tx1"/>
                </a:solidFill>
              </a:rPr>
              <a:t> Netherlands</a:t>
            </a:r>
          </a:p>
          <a:p>
            <a:pPr algn="l"/>
            <a:r>
              <a:rPr lang="nl-NL" sz="1600" i="1" dirty="0" err="1">
                <a:solidFill>
                  <a:schemeClr val="tx1"/>
                </a:solidFill>
              </a:rPr>
              <a:t>Department</a:t>
            </a:r>
            <a:r>
              <a:rPr lang="nl-NL" sz="1600" i="1" dirty="0">
                <a:solidFill>
                  <a:schemeClr val="tx1"/>
                </a:solidFill>
              </a:rPr>
              <a:t> of Community </a:t>
            </a:r>
            <a:r>
              <a:rPr lang="nl-NL" sz="1600" i="1" dirty="0" err="1">
                <a:solidFill>
                  <a:schemeClr val="tx1"/>
                </a:solidFill>
              </a:rPr>
              <a:t>Medicine</a:t>
            </a:r>
            <a:r>
              <a:rPr lang="nl-NL" sz="1600" i="1" dirty="0">
                <a:solidFill>
                  <a:schemeClr val="tx1"/>
                </a:solidFill>
              </a:rPr>
              <a:t>, </a:t>
            </a:r>
            <a:r>
              <a:rPr lang="nl-NL" sz="1600" i="1" dirty="0" err="1">
                <a:solidFill>
                  <a:schemeClr val="tx1"/>
                </a:solidFill>
              </a:rPr>
              <a:t>Universitas</a:t>
            </a:r>
            <a:r>
              <a:rPr lang="nl-NL" sz="1600" i="1" dirty="0">
                <a:solidFill>
                  <a:schemeClr val="tx1"/>
                </a:solidFill>
              </a:rPr>
              <a:t> Indonesia, Indonesia</a:t>
            </a:r>
          </a:p>
          <a:p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5715000"/>
            <a:ext cx="3608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Liverpool School of Tropical Medicine</a:t>
            </a:r>
          </a:p>
          <a:p>
            <a:r>
              <a:rPr lang="en-US" sz="1600" i="1" dirty="0"/>
              <a:t>16 September 2021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3265">
            <a:off x="8126836" y="1580702"/>
            <a:ext cx="3124200" cy="442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586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7993-F722-EA42-94B3-4C2E1129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C488B-E881-7C4C-A381-15C3765D09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36" y="2017988"/>
            <a:ext cx="2507364" cy="1880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7225F-69E4-7E4B-9B20-7D3A50493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98" y="4281706"/>
            <a:ext cx="3047275" cy="1714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5DB63C-6C78-A244-A7E1-0E04EE77F7AB}"/>
              </a:ext>
            </a:extLst>
          </p:cNvPr>
          <p:cNvSpPr txBox="1"/>
          <p:nvPr/>
        </p:nvSpPr>
        <p:spPr>
          <a:xfrm>
            <a:off x="602673" y="2206963"/>
            <a:ext cx="72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3AF04C-2AA0-5643-80B0-BAA72735C0E9}"/>
              </a:ext>
            </a:extLst>
          </p:cNvPr>
          <p:cNvCxnSpPr>
            <a:cxnSpLocks/>
          </p:cNvCxnSpPr>
          <p:nvPr/>
        </p:nvCxnSpPr>
        <p:spPr>
          <a:xfrm>
            <a:off x="4572000" y="4281706"/>
            <a:ext cx="244797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2C06CA-A4D8-2640-B77A-DE8A462486F8}"/>
              </a:ext>
            </a:extLst>
          </p:cNvPr>
          <p:cNvSpPr txBox="1"/>
          <p:nvPr/>
        </p:nvSpPr>
        <p:spPr>
          <a:xfrm>
            <a:off x="7019973" y="2930629"/>
            <a:ext cx="70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D32B36-500D-9649-9D09-5746494AE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338" y="2755120"/>
            <a:ext cx="3404502" cy="216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9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5391" y="4405350"/>
            <a:ext cx="2959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Borrowing money: 32%, 50%</a:t>
            </a:r>
          </a:p>
          <a:p>
            <a:r>
              <a:rPr lang="en-GB" dirty="0"/>
              <a:t>Selling property: 12%, 28%</a:t>
            </a:r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Economic impact of TB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514" y="2514600"/>
            <a:ext cx="2489683" cy="18145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4280" y="4379155"/>
            <a:ext cx="3169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Job loss after diagnosis: </a:t>
            </a:r>
          </a:p>
          <a:p>
            <a:pPr algn="ctr"/>
            <a:r>
              <a:rPr lang="en-US" dirty="0"/>
              <a:t>32% in TB and 69% in MDR TB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5146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0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C786E-4019-624D-A14B-9437A81AB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2743200"/>
            <a:ext cx="2667000" cy="1666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C5EE0E-FAAB-C54B-A361-BBB38DF4DB5B}"/>
              </a:ext>
            </a:extLst>
          </p:cNvPr>
          <p:cNvSpPr txBox="1"/>
          <p:nvPr/>
        </p:nvSpPr>
        <p:spPr>
          <a:xfrm>
            <a:off x="9276680" y="4711102"/>
            <a:ext cx="3002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costs during TB treatment; mostly due to income loss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6C4726-61C1-7342-9306-56E4B57C1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533400"/>
            <a:ext cx="6715407" cy="62296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FBDF8F-1974-4244-A664-8AE35D3E14F7}"/>
              </a:ext>
            </a:extLst>
          </p:cNvPr>
          <p:cNvSpPr/>
          <p:nvPr/>
        </p:nvSpPr>
        <p:spPr>
          <a:xfrm>
            <a:off x="3317704" y="533400"/>
            <a:ext cx="1869288" cy="5101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36E08E-05A9-D547-A394-5D73439EA7D8}"/>
              </a:ext>
            </a:extLst>
          </p:cNvPr>
          <p:cNvSpPr/>
          <p:nvPr/>
        </p:nvSpPr>
        <p:spPr>
          <a:xfrm>
            <a:off x="7740893" y="489696"/>
            <a:ext cx="955715" cy="5758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3929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7A6-56E9-6042-B3EB-062DD362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0A7325-A034-E84A-8712-69050E2A9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823" y="4809949"/>
            <a:ext cx="1863016" cy="930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C24A35-BEB0-B446-9B43-A291599D7E3B}"/>
              </a:ext>
            </a:extLst>
          </p:cNvPr>
          <p:cNvSpPr txBox="1"/>
          <p:nvPr/>
        </p:nvSpPr>
        <p:spPr>
          <a:xfrm>
            <a:off x="1850399" y="575326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The poor suffered the most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E5AB6-94AC-6845-91D9-FEF4746B6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891" y="2401961"/>
            <a:ext cx="7335575" cy="34079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1670EB8-0998-684E-9972-FF561DF01493}"/>
              </a:ext>
            </a:extLst>
          </p:cNvPr>
          <p:cNvGrpSpPr/>
          <p:nvPr/>
        </p:nvGrpSpPr>
        <p:grpSpPr>
          <a:xfrm>
            <a:off x="303069" y="2098159"/>
            <a:ext cx="3528530" cy="2533964"/>
            <a:chOff x="8086428" y="2754495"/>
            <a:chExt cx="3528530" cy="253396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AFC5BC-4B54-B341-B0FB-A38DA6380F27}"/>
                </a:ext>
              </a:extLst>
            </p:cNvPr>
            <p:cNvSpPr/>
            <p:nvPr/>
          </p:nvSpPr>
          <p:spPr bwMode="auto">
            <a:xfrm>
              <a:off x="8086428" y="2754495"/>
              <a:ext cx="3528530" cy="228774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076909-0B82-A64F-85EF-117F0AE830B7}"/>
                </a:ext>
              </a:extLst>
            </p:cNvPr>
            <p:cNvSpPr txBox="1"/>
            <p:nvPr/>
          </p:nvSpPr>
          <p:spPr>
            <a:xfrm>
              <a:off x="8086428" y="2754495"/>
              <a:ext cx="352853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Incidence of </a:t>
              </a:r>
            </a:p>
            <a:p>
              <a:r>
                <a:rPr lang="en-GB" sz="32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catastrophic costs</a:t>
              </a:r>
              <a:endParaRPr lang="en-US" sz="3200" dirty="0">
                <a:solidFill>
                  <a:schemeClr val="bg2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BF2974-57E1-6B4A-8074-3CD1347379F1}"/>
                </a:ext>
              </a:extLst>
            </p:cNvPr>
            <p:cNvSpPr txBox="1"/>
            <p:nvPr/>
          </p:nvSpPr>
          <p:spPr>
            <a:xfrm>
              <a:off x="8305800" y="3784937"/>
              <a:ext cx="14814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Franklin Gothic Demi Cond" panose="020B0706030402020204" pitchFamily="34" charset="0"/>
                </a:rPr>
                <a:t>36%</a:t>
              </a:r>
              <a:endParaRPr lang="en-US" sz="6000" dirty="0">
                <a:solidFill>
                  <a:schemeClr val="bg1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323C54-D68B-BF4C-9EBA-314E8ABE1AD4}"/>
                </a:ext>
              </a:extLst>
            </p:cNvPr>
            <p:cNvSpPr txBox="1"/>
            <p:nvPr/>
          </p:nvSpPr>
          <p:spPr>
            <a:xfrm>
              <a:off x="10100904" y="3784937"/>
              <a:ext cx="14814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Franklin Gothic Demi Cond" panose="020B0706030402020204" pitchFamily="34" charset="0"/>
                </a:rPr>
                <a:t>83%</a:t>
              </a:r>
              <a:endParaRPr lang="en-US" sz="6000" dirty="0">
                <a:solidFill>
                  <a:schemeClr val="bg1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BD940D-2EC8-5F4B-90D5-C2856F6AE5E4}"/>
                </a:ext>
              </a:extLst>
            </p:cNvPr>
            <p:cNvSpPr txBox="1"/>
            <p:nvPr/>
          </p:nvSpPr>
          <p:spPr>
            <a:xfrm>
              <a:off x="8531992" y="4581670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TB-affected </a:t>
              </a:r>
            </a:p>
            <a:p>
              <a:pPr algn="ctr"/>
              <a:r>
                <a:rPr lang="en-GB" sz="10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households</a:t>
              </a:r>
              <a:endPara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943EF6-CA23-5B47-87EC-C4B2611A3AFE}"/>
                </a:ext>
              </a:extLst>
            </p:cNvPr>
            <p:cNvSpPr txBox="1"/>
            <p:nvPr/>
          </p:nvSpPr>
          <p:spPr>
            <a:xfrm>
              <a:off x="10213306" y="4600545"/>
              <a:ext cx="12153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MDR-TB-affected </a:t>
              </a:r>
            </a:p>
            <a:p>
              <a:pPr algn="ctr"/>
              <a:r>
                <a:rPr lang="en-GB" sz="10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households</a:t>
              </a:r>
              <a:endPara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D2D9154-5523-904B-AE39-0C41983FE6BC}"/>
                </a:ext>
              </a:extLst>
            </p:cNvPr>
            <p:cNvCxnSpPr/>
            <p:nvPr/>
          </p:nvCxnSpPr>
          <p:spPr bwMode="auto">
            <a:xfrm>
              <a:off x="9109431" y="2895600"/>
              <a:ext cx="1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790FF5-4C0F-0444-86DD-3B41EA5DAF71}"/>
                </a:ext>
              </a:extLst>
            </p:cNvPr>
            <p:cNvCxnSpPr/>
            <p:nvPr/>
          </p:nvCxnSpPr>
          <p:spPr bwMode="auto">
            <a:xfrm>
              <a:off x="9081344" y="3544841"/>
              <a:ext cx="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48EC3C-D06B-E845-BCB4-9DDB44A90E9C}"/>
                </a:ext>
              </a:extLst>
            </p:cNvPr>
            <p:cNvSpPr txBox="1"/>
            <p:nvPr/>
          </p:nvSpPr>
          <p:spPr>
            <a:xfrm>
              <a:off x="10253352" y="5042238"/>
              <a:ext cx="12025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Fuady et al., 2018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371D88B-7AED-1048-AB2A-EDE83A0ABED1}"/>
              </a:ext>
            </a:extLst>
          </p:cNvPr>
          <p:cNvSpPr/>
          <p:nvPr/>
        </p:nvSpPr>
        <p:spPr>
          <a:xfrm>
            <a:off x="4447891" y="3047999"/>
            <a:ext cx="4391309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A23B0E-842C-E541-9715-9609B087A42F}"/>
              </a:ext>
            </a:extLst>
          </p:cNvPr>
          <p:cNvSpPr/>
          <p:nvPr/>
        </p:nvSpPr>
        <p:spPr>
          <a:xfrm>
            <a:off x="8839201" y="4116370"/>
            <a:ext cx="2944266" cy="8366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8101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648" y="3200400"/>
            <a:ext cx="3945378" cy="3425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Private providers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946664"/>
            <a:ext cx="6172200" cy="1981197"/>
          </a:xfrm>
        </p:spPr>
        <p:txBody>
          <a:bodyPr>
            <a:normAutofit/>
          </a:bodyPr>
          <a:lstStyle/>
          <a:p>
            <a:r>
              <a:rPr lang="en-US" sz="1800" dirty="0"/>
              <a:t>First seeking care at private clinics (33%) and private hospitals (7%)</a:t>
            </a:r>
          </a:p>
          <a:p>
            <a:r>
              <a:rPr lang="en-GB" sz="1800" dirty="0"/>
              <a:t>In rural area and low income households</a:t>
            </a:r>
          </a:p>
          <a:p>
            <a:pPr marL="358775" indent="-358775"/>
            <a:r>
              <a:rPr lang="en-US" sz="1800" dirty="0"/>
              <a:t>Higher average number of healthcare visits (3.06 vs. 2.18).</a:t>
            </a:r>
          </a:p>
          <a:p>
            <a:pPr marL="358775" indent="-358775"/>
            <a:r>
              <a:rPr lang="it-IT" sz="1800" dirty="0"/>
              <a:t>Higher costs (USD 32 vs. USD 14).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  <a:p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49" y="1928943"/>
            <a:ext cx="3015151" cy="21278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61155" y="5756987"/>
            <a:ext cx="1498600" cy="948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0193" y="4066104"/>
            <a:ext cx="1562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Fuady et al., 2020</a:t>
            </a:r>
          </a:p>
        </p:txBody>
      </p:sp>
    </p:spTree>
    <p:extLst>
      <p:ext uri="{BB962C8B-B14F-4D97-AF65-F5344CB8AC3E}">
        <p14:creationId xmlns:p14="http://schemas.microsoft.com/office/powerpoint/2010/main" val="406987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545" y="274638"/>
            <a:ext cx="7328856" cy="1143000"/>
          </a:xfrm>
        </p:spPr>
        <p:txBody>
          <a:bodyPr>
            <a:noAutofit/>
          </a:bodyPr>
          <a:lstStyle/>
          <a:p>
            <a:r>
              <a:rPr lang="en-US" dirty="0"/>
              <a:t>Adherence and outcomes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14619" y="4308472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Lost </a:t>
            </a:r>
            <a:r>
              <a:rPr lang="nl-NL" dirty="0" err="1"/>
              <a:t>to</a:t>
            </a:r>
            <a:r>
              <a:rPr lang="nl-NL" dirty="0"/>
              <a:t> follow up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691765" y="3291306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Non </a:t>
            </a:r>
            <a:r>
              <a:rPr lang="nl-NL" dirty="0" err="1"/>
              <a:t>adherence</a:t>
            </a:r>
            <a:endParaRPr lang="nl-NL" dirty="0"/>
          </a:p>
        </p:txBody>
      </p:sp>
      <p:sp>
        <p:nvSpPr>
          <p:cNvPr id="3" name="Right Arrow 2"/>
          <p:cNvSpPr/>
          <p:nvPr/>
        </p:nvSpPr>
        <p:spPr>
          <a:xfrm>
            <a:off x="300789" y="1752065"/>
            <a:ext cx="5698967" cy="1497697"/>
          </a:xfrm>
          <a:custGeom>
            <a:avLst/>
            <a:gdLst>
              <a:gd name="connsiteX0" fmla="*/ 0 w 5312734"/>
              <a:gd name="connsiteY0" fmla="*/ 187481 h 707395"/>
              <a:gd name="connsiteX1" fmla="*/ 4959037 w 5312734"/>
              <a:gd name="connsiteY1" fmla="*/ 187481 h 707395"/>
              <a:gd name="connsiteX2" fmla="*/ 4959037 w 5312734"/>
              <a:gd name="connsiteY2" fmla="*/ 0 h 707395"/>
              <a:gd name="connsiteX3" fmla="*/ 5312734 w 5312734"/>
              <a:gd name="connsiteY3" fmla="*/ 353698 h 707395"/>
              <a:gd name="connsiteX4" fmla="*/ 4959037 w 5312734"/>
              <a:gd name="connsiteY4" fmla="*/ 707395 h 707395"/>
              <a:gd name="connsiteX5" fmla="*/ 4959037 w 5312734"/>
              <a:gd name="connsiteY5" fmla="*/ 519914 h 707395"/>
              <a:gd name="connsiteX6" fmla="*/ 0 w 5312734"/>
              <a:gd name="connsiteY6" fmla="*/ 519914 h 707395"/>
              <a:gd name="connsiteX7" fmla="*/ 0 w 5312734"/>
              <a:gd name="connsiteY7" fmla="*/ 187481 h 707395"/>
              <a:gd name="connsiteX0" fmla="*/ 0 w 5312734"/>
              <a:gd name="connsiteY0" fmla="*/ 336337 h 707395"/>
              <a:gd name="connsiteX1" fmla="*/ 4959037 w 5312734"/>
              <a:gd name="connsiteY1" fmla="*/ 187481 h 707395"/>
              <a:gd name="connsiteX2" fmla="*/ 4959037 w 5312734"/>
              <a:gd name="connsiteY2" fmla="*/ 0 h 707395"/>
              <a:gd name="connsiteX3" fmla="*/ 5312734 w 5312734"/>
              <a:gd name="connsiteY3" fmla="*/ 353698 h 707395"/>
              <a:gd name="connsiteX4" fmla="*/ 4959037 w 5312734"/>
              <a:gd name="connsiteY4" fmla="*/ 707395 h 707395"/>
              <a:gd name="connsiteX5" fmla="*/ 4959037 w 5312734"/>
              <a:gd name="connsiteY5" fmla="*/ 519914 h 707395"/>
              <a:gd name="connsiteX6" fmla="*/ 0 w 5312734"/>
              <a:gd name="connsiteY6" fmla="*/ 519914 h 707395"/>
              <a:gd name="connsiteX7" fmla="*/ 0 w 5312734"/>
              <a:gd name="connsiteY7" fmla="*/ 336337 h 707395"/>
              <a:gd name="connsiteX0" fmla="*/ 10633 w 5323367"/>
              <a:gd name="connsiteY0" fmla="*/ 336337 h 707395"/>
              <a:gd name="connsiteX1" fmla="*/ 4969670 w 5323367"/>
              <a:gd name="connsiteY1" fmla="*/ 187481 h 707395"/>
              <a:gd name="connsiteX2" fmla="*/ 4969670 w 5323367"/>
              <a:gd name="connsiteY2" fmla="*/ 0 h 707395"/>
              <a:gd name="connsiteX3" fmla="*/ 5323367 w 5323367"/>
              <a:gd name="connsiteY3" fmla="*/ 353698 h 707395"/>
              <a:gd name="connsiteX4" fmla="*/ 4969670 w 5323367"/>
              <a:gd name="connsiteY4" fmla="*/ 707395 h 707395"/>
              <a:gd name="connsiteX5" fmla="*/ 4969670 w 5323367"/>
              <a:gd name="connsiteY5" fmla="*/ 519914 h 707395"/>
              <a:gd name="connsiteX6" fmla="*/ 0 w 5323367"/>
              <a:gd name="connsiteY6" fmla="*/ 371058 h 707395"/>
              <a:gd name="connsiteX7" fmla="*/ 10633 w 5323367"/>
              <a:gd name="connsiteY7" fmla="*/ 336337 h 70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3367" h="707395">
                <a:moveTo>
                  <a:pt x="10633" y="336337"/>
                </a:moveTo>
                <a:lnTo>
                  <a:pt x="4969670" y="187481"/>
                </a:lnTo>
                <a:lnTo>
                  <a:pt x="4969670" y="0"/>
                </a:lnTo>
                <a:lnTo>
                  <a:pt x="5323367" y="353698"/>
                </a:lnTo>
                <a:lnTo>
                  <a:pt x="4969670" y="707395"/>
                </a:lnTo>
                <a:lnTo>
                  <a:pt x="4969670" y="519914"/>
                </a:lnTo>
                <a:lnTo>
                  <a:pt x="0" y="371058"/>
                </a:lnTo>
                <a:lnTo>
                  <a:pt x="10633" y="33633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CATASTROPHIC COSTS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75018" y="4773103"/>
            <a:ext cx="186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Prolonged</a:t>
            </a:r>
            <a:r>
              <a:rPr lang="nl-NL" dirty="0"/>
              <a:t> treatment </a:t>
            </a:r>
            <a:r>
              <a:rPr lang="nl-NL" dirty="0" err="1"/>
              <a:t>period</a:t>
            </a:r>
            <a:endParaRPr lang="nl-NL" dirty="0"/>
          </a:p>
        </p:txBody>
      </p:sp>
      <p:sp>
        <p:nvSpPr>
          <p:cNvPr id="27" name="TextBox 26"/>
          <p:cNvSpPr txBox="1"/>
          <p:nvPr/>
        </p:nvSpPr>
        <p:spPr>
          <a:xfrm>
            <a:off x="5309513" y="3275406"/>
            <a:ext cx="84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Failure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17545" y="3740037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Died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8148311" y="2843783"/>
            <a:ext cx="3807617" cy="12003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Negative effect on treatment outcomes (</a:t>
            </a:r>
            <a:r>
              <a:rPr lang="en-US" dirty="0" err="1"/>
              <a:t>aOR</a:t>
            </a:r>
            <a:r>
              <a:rPr lang="en-US" dirty="0"/>
              <a:t> 3.86) at the threshold of 30% of annual household income</a:t>
            </a:r>
          </a:p>
        </p:txBody>
      </p:sp>
      <p:cxnSp>
        <p:nvCxnSpPr>
          <p:cNvPr id="13" name="Straight Arrow Connector 12"/>
          <p:cNvCxnSpPr>
            <a:endCxn id="21" idx="0"/>
          </p:cNvCxnSpPr>
          <p:nvPr/>
        </p:nvCxnSpPr>
        <p:spPr>
          <a:xfrm>
            <a:off x="2449344" y="2594784"/>
            <a:ext cx="82555" cy="6965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1" idx="3"/>
            <a:endCxn id="20" idx="1"/>
          </p:cNvCxnSpPr>
          <p:nvPr/>
        </p:nvCxnSpPr>
        <p:spPr>
          <a:xfrm>
            <a:off x="3372033" y="3475972"/>
            <a:ext cx="1542586" cy="10171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3"/>
          </p:cNvCxnSpPr>
          <p:nvPr/>
        </p:nvCxnSpPr>
        <p:spPr>
          <a:xfrm>
            <a:off x="3372033" y="3475972"/>
            <a:ext cx="1536738" cy="15572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7" idx="1"/>
          </p:cNvCxnSpPr>
          <p:nvPr/>
        </p:nvCxnSpPr>
        <p:spPr>
          <a:xfrm>
            <a:off x="4908772" y="2746529"/>
            <a:ext cx="400741" cy="7135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28" idx="1"/>
          </p:cNvCxnSpPr>
          <p:nvPr/>
        </p:nvCxnSpPr>
        <p:spPr>
          <a:xfrm>
            <a:off x="4908772" y="2747345"/>
            <a:ext cx="508773" cy="11773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908771" y="3224119"/>
            <a:ext cx="1744942" cy="15489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716233" y="4308472"/>
            <a:ext cx="2014179" cy="11498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685869" y="322762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FF0000"/>
                </a:solidFill>
              </a:rPr>
              <a:t>Outcomes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35330" y="4307996"/>
            <a:ext cx="122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002060"/>
                </a:solidFill>
              </a:rPr>
              <a:t>Adherence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48311" y="4566325"/>
            <a:ext cx="3807617" cy="92333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Negative effect on treatment adherence at the threshold of 10% (</a:t>
            </a:r>
            <a:r>
              <a:rPr lang="en-US" dirty="0" err="1"/>
              <a:t>aOR</a:t>
            </a:r>
            <a:r>
              <a:rPr lang="en-US" dirty="0"/>
              <a:t> 2.11) and 15% </a:t>
            </a:r>
            <a:r>
              <a:rPr lang="it-IT" dirty="0"/>
              <a:t>(aOR 2.06).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6081585" y="2529607"/>
            <a:ext cx="1838996" cy="197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502682" y="5046184"/>
            <a:ext cx="1417899" cy="19306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7920581" y="2529607"/>
            <a:ext cx="0" cy="2535883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629393" y="6539337"/>
            <a:ext cx="1562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Fuady et al., 2020</a:t>
            </a:r>
          </a:p>
        </p:txBody>
      </p:sp>
    </p:spTree>
    <p:extLst>
      <p:ext uri="{BB962C8B-B14F-4D97-AF65-F5344CB8AC3E}">
        <p14:creationId xmlns:p14="http://schemas.microsoft.com/office/powerpoint/2010/main" val="16772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6" grpId="0"/>
      <p:bldP spid="27" grpId="0"/>
      <p:bldP spid="28" grpId="0"/>
      <p:bldP spid="4" grpId="0" animBg="1"/>
      <p:bldP spid="22" grpId="0" animBg="1"/>
      <p:bldP spid="40" grpId="0" animBg="1"/>
      <p:bldP spid="42" grpId="0"/>
      <p:bldP spid="43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7820" y="3196167"/>
            <a:ext cx="2904962" cy="17851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Three prominent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cost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 items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that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still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need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to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be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covered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: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  <a:defRPr/>
            </a:pP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income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loss</a:t>
            </a:r>
            <a:endParaRPr lang="nl-NL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AutoNum type="arabicPeriod"/>
              <a:defRPr/>
            </a:pP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transportation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costs</a:t>
            </a:r>
            <a:endParaRPr lang="nl-NL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AutoNum type="arabicPeriod"/>
              <a:defRPr/>
            </a:pP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food supplement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costs</a:t>
            </a:r>
            <a:endParaRPr lang="nl-NL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7819" y="2362200"/>
            <a:ext cx="2904963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Survey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for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 Narrow" panose="020B0606020202030204" pitchFamily="34" charset="0"/>
              </a:rPr>
              <a:t>needs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 assessment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10065" y="2800297"/>
            <a:ext cx="235" cy="300567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Additional social protection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47" t="10148" r="1247" b="8672"/>
          <a:stretch/>
        </p:blipFill>
        <p:spPr>
          <a:xfrm>
            <a:off x="3352800" y="2362200"/>
            <a:ext cx="3962400" cy="2476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4016" y="4838700"/>
            <a:ext cx="385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Cash transfers: 8 simulated scenarios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31573836"/>
              </p:ext>
            </p:extLst>
          </p:nvPr>
        </p:nvGraphicFramePr>
        <p:xfrm>
          <a:off x="7058478" y="2514600"/>
          <a:ext cx="3304721" cy="3188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27752" y="1832868"/>
            <a:ext cx="1765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Baseline: </a:t>
            </a:r>
          </a:p>
          <a:p>
            <a:pPr algn="ctr"/>
            <a:r>
              <a:rPr lang="en-GB" dirty="0"/>
              <a:t>no cash transfer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44178" y="5486400"/>
            <a:ext cx="3533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Scenario 8:</a:t>
            </a:r>
          </a:p>
          <a:p>
            <a:pPr algn="ctr"/>
            <a:r>
              <a:rPr lang="en-GB" dirty="0"/>
              <a:t>Cash transfer to cover</a:t>
            </a:r>
          </a:p>
          <a:p>
            <a:pPr algn="ctr"/>
            <a:r>
              <a:rPr lang="en-GB" dirty="0"/>
              <a:t>income loss, transportation costs, </a:t>
            </a:r>
          </a:p>
          <a:p>
            <a:pPr algn="ctr"/>
            <a:r>
              <a:rPr lang="en-GB" dirty="0"/>
              <a:t>food supplement costs</a:t>
            </a:r>
            <a:endParaRPr lang="en-US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492777373"/>
              </p:ext>
            </p:extLst>
          </p:nvPr>
        </p:nvGraphicFramePr>
        <p:xfrm>
          <a:off x="9495070" y="2629952"/>
          <a:ext cx="3111020" cy="3072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811582" y="2700754"/>
            <a:ext cx="46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TB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81178" y="2700754"/>
            <a:ext cx="1051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</a:rPr>
              <a:t>MDR-TB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04855" y="5023366"/>
            <a:ext cx="15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Fuady et al., 2019</a:t>
            </a:r>
          </a:p>
        </p:txBody>
      </p:sp>
    </p:spTree>
    <p:extLst>
      <p:ext uri="{BB962C8B-B14F-4D97-AF65-F5344CB8AC3E}">
        <p14:creationId xmlns:p14="http://schemas.microsoft.com/office/powerpoint/2010/main" val="409982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  <p:bldP spid="6" grpId="0"/>
      <p:bldP spid="12" grpId="0"/>
      <p:bldGraphic spid="15" grpId="0">
        <p:bldAsOne/>
      </p:bldGraphic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209800"/>
            <a:ext cx="10287000" cy="39163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1800" dirty="0"/>
              <a:t>Despite the UHC, TB-related financial impact remains high.</a:t>
            </a:r>
          </a:p>
          <a:p>
            <a:pPr lvl="0">
              <a:lnSpc>
                <a:spcPct val="150000"/>
              </a:lnSpc>
            </a:pPr>
            <a:r>
              <a:rPr lang="en-US" sz="1800" dirty="0"/>
              <a:t>Private health care providers contributed to this economic impact of TB, particularly in pre-diagnostic phase. 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Integration between the TB control programme and the national health insurance programme.</a:t>
            </a:r>
          </a:p>
          <a:p>
            <a:pPr lvl="0">
              <a:lnSpc>
                <a:spcPct val="150000"/>
              </a:lnSpc>
            </a:pPr>
            <a:r>
              <a:rPr lang="en-US" sz="1800" dirty="0"/>
              <a:t>Catastrophic costs negatively affected patients’ TB treatment adherence and treatment outcomes.</a:t>
            </a:r>
          </a:p>
          <a:p>
            <a:pPr lvl="0">
              <a:lnSpc>
                <a:spcPct val="150000"/>
              </a:lnSpc>
            </a:pPr>
            <a:r>
              <a:rPr lang="en-US" sz="1800" dirty="0"/>
              <a:t>Further social protection measures beyond UHC are needed to reduce the incidence of catastrophic costs.</a:t>
            </a:r>
          </a:p>
          <a:p>
            <a:pPr>
              <a:lnSpc>
                <a:spcPct val="150000"/>
              </a:lnSpc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170482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32861"/>
            <a:ext cx="7086600" cy="1470025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Tuberculosis-related Catastrophic Costs Since the Implementation of Universal Health Coverage in Indonesia</a:t>
            </a:r>
            <a:endParaRPr lang="nl-NL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118883"/>
            <a:ext cx="6553199" cy="1080120"/>
          </a:xfrm>
        </p:spPr>
        <p:txBody>
          <a:bodyPr>
            <a:noAutofit/>
          </a:bodyPr>
          <a:lstStyle/>
          <a:p>
            <a:pPr algn="l"/>
            <a:r>
              <a:rPr lang="nl-NL" sz="1600" b="1" dirty="0">
                <a:solidFill>
                  <a:schemeClr val="tx1"/>
                </a:solidFill>
              </a:rPr>
              <a:t>Ahmad Fuady</a:t>
            </a:r>
          </a:p>
          <a:p>
            <a:pPr algn="l"/>
            <a:r>
              <a:rPr lang="nl-NL" sz="1600" i="1" dirty="0" err="1">
                <a:solidFill>
                  <a:schemeClr val="tx1"/>
                </a:solidFill>
              </a:rPr>
              <a:t>Department</a:t>
            </a:r>
            <a:r>
              <a:rPr lang="nl-NL" sz="1600" i="1" dirty="0">
                <a:solidFill>
                  <a:schemeClr val="tx1"/>
                </a:solidFill>
              </a:rPr>
              <a:t> of Public Health, Erasmus MC University </a:t>
            </a:r>
            <a:r>
              <a:rPr lang="nl-NL" sz="1600" i="1" dirty="0" err="1">
                <a:solidFill>
                  <a:schemeClr val="tx1"/>
                </a:solidFill>
              </a:rPr>
              <a:t>Medical</a:t>
            </a:r>
            <a:r>
              <a:rPr lang="nl-NL" sz="1600" i="1" dirty="0">
                <a:solidFill>
                  <a:schemeClr val="tx1"/>
                </a:solidFill>
              </a:rPr>
              <a:t> Center Rotterdam, </a:t>
            </a:r>
            <a:r>
              <a:rPr lang="nl-NL" sz="1600" i="1" dirty="0" err="1">
                <a:solidFill>
                  <a:schemeClr val="tx1"/>
                </a:solidFill>
              </a:rPr>
              <a:t>the</a:t>
            </a:r>
            <a:r>
              <a:rPr lang="nl-NL" sz="1600" i="1" dirty="0">
                <a:solidFill>
                  <a:schemeClr val="tx1"/>
                </a:solidFill>
              </a:rPr>
              <a:t> Netherlands</a:t>
            </a:r>
          </a:p>
          <a:p>
            <a:pPr algn="l"/>
            <a:r>
              <a:rPr lang="nl-NL" sz="1600" i="1" dirty="0" err="1">
                <a:solidFill>
                  <a:schemeClr val="tx1"/>
                </a:solidFill>
              </a:rPr>
              <a:t>Department</a:t>
            </a:r>
            <a:r>
              <a:rPr lang="nl-NL" sz="1600" i="1" dirty="0">
                <a:solidFill>
                  <a:schemeClr val="tx1"/>
                </a:solidFill>
              </a:rPr>
              <a:t> of Community </a:t>
            </a:r>
            <a:r>
              <a:rPr lang="nl-NL" sz="1600" i="1" dirty="0" err="1">
                <a:solidFill>
                  <a:schemeClr val="tx1"/>
                </a:solidFill>
              </a:rPr>
              <a:t>Medicine</a:t>
            </a:r>
            <a:r>
              <a:rPr lang="nl-NL" sz="1600" i="1" dirty="0">
                <a:solidFill>
                  <a:schemeClr val="tx1"/>
                </a:solidFill>
              </a:rPr>
              <a:t>, </a:t>
            </a:r>
            <a:r>
              <a:rPr lang="nl-NL" sz="1600" i="1" dirty="0" err="1">
                <a:solidFill>
                  <a:schemeClr val="tx1"/>
                </a:solidFill>
              </a:rPr>
              <a:t>Universitas</a:t>
            </a:r>
            <a:r>
              <a:rPr lang="nl-NL" sz="1600" i="1" dirty="0">
                <a:solidFill>
                  <a:schemeClr val="tx1"/>
                </a:solidFill>
              </a:rPr>
              <a:t> Indonesia, Indonesia</a:t>
            </a:r>
          </a:p>
          <a:p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3265">
            <a:off x="8126836" y="1580702"/>
            <a:ext cx="3124200" cy="442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818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0D4168-652C-7347-BE44-5677A0DC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1761357"/>
            <a:ext cx="7035800" cy="4715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987" t="-1284" r="1317" b="14375"/>
          <a:stretch/>
        </p:blipFill>
        <p:spPr>
          <a:xfrm>
            <a:off x="381000" y="1994237"/>
            <a:ext cx="3294686" cy="2869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105400"/>
            <a:ext cx="329468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Indonesia:</a:t>
            </a:r>
          </a:p>
          <a:p>
            <a:r>
              <a:rPr lang="en-US" dirty="0"/>
              <a:t>Second rank, 8.5% of TB cases worldwide, +27% (2017-2019)</a:t>
            </a:r>
          </a:p>
        </p:txBody>
      </p:sp>
      <p:sp>
        <p:nvSpPr>
          <p:cNvPr id="8" name="Oval 7"/>
          <p:cNvSpPr/>
          <p:nvPr/>
        </p:nvSpPr>
        <p:spPr>
          <a:xfrm>
            <a:off x="9829800" y="4267200"/>
            <a:ext cx="1600200" cy="9404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524" y="4489188"/>
            <a:ext cx="5634475" cy="150036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800" dirty="0"/>
              <a:t>Free TB drugs, but other costs :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direct costs: transportation, food, food supplements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indirect costs: income and/or job loss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442789"/>
            <a:ext cx="8638095" cy="1771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9649" y="3159226"/>
            <a:ext cx="1008609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2 months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271256" y="3159226"/>
            <a:ext cx="1008609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4 months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657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TB Strategy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3368879"/>
              </p:ext>
            </p:extLst>
          </p:nvPr>
        </p:nvGraphicFramePr>
        <p:xfrm>
          <a:off x="609600" y="2438400"/>
          <a:ext cx="10896600" cy="353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0">
                  <a:extLst>
                    <a:ext uri="{9D8B030D-6E8A-4147-A177-3AD203B41FA5}">
                      <a16:colId xmlns:a16="http://schemas.microsoft.com/office/drawing/2014/main" val="397724009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38178865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2885428"/>
                    </a:ext>
                  </a:extLst>
                </a:gridCol>
              </a:tblGrid>
              <a:tr h="7020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b="1" dirty="0"/>
                        <a:t>VISION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A WORLD FREE OF TB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– zero death, disease</a:t>
                      </a:r>
                      <a:r>
                        <a:rPr lang="en-GB" sz="1800" baseline="0" dirty="0"/>
                        <a:t> and suffering due to TB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493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b="1" dirty="0"/>
                        <a:t>GOAL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b="1" dirty="0"/>
                        <a:t>END THE GLOBAL</a:t>
                      </a:r>
                      <a:r>
                        <a:rPr lang="en-GB" sz="1800" b="1" baseline="0" dirty="0"/>
                        <a:t> TB EPIDEMIC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056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b="1" dirty="0"/>
                        <a:t>INDICATORS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2020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2035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31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Reduction</a:t>
                      </a:r>
                      <a:r>
                        <a:rPr lang="en-GB" sz="1800" baseline="0" dirty="0"/>
                        <a:t> in absolute # of TB deaths (compared with 2015)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35%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95%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71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Reduction </a:t>
                      </a:r>
                      <a:r>
                        <a:rPr lang="en-GB" sz="1800"/>
                        <a:t>in </a:t>
                      </a:r>
                      <a:r>
                        <a:rPr lang="en-GB" sz="1800" baseline="0"/>
                        <a:t>TB </a:t>
                      </a:r>
                      <a:r>
                        <a:rPr lang="en-GB" sz="1800" baseline="0" dirty="0"/>
                        <a:t>incidence rate (compared </a:t>
                      </a:r>
                      <a:r>
                        <a:rPr lang="en-GB" sz="1800" baseline="0"/>
                        <a:t>with 2015)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20%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90%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91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TB affected households experiencing catastrophic costs due to TB (2015 level unknown)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0%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/>
                        <a:t>0%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123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77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4632" y="3985382"/>
            <a:ext cx="4883368" cy="10969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2014: new national health insurance scheme (</a:t>
            </a:r>
            <a:r>
              <a:rPr lang="en-GB" sz="1800" dirty="0" err="1"/>
              <a:t>Jaminan</a:t>
            </a:r>
            <a:r>
              <a:rPr lang="en-GB" sz="1800" dirty="0"/>
              <a:t> </a:t>
            </a:r>
            <a:r>
              <a:rPr lang="en-GB" sz="1800" dirty="0" err="1"/>
              <a:t>Kesehatan</a:t>
            </a:r>
            <a:r>
              <a:rPr lang="en-GB" sz="1800" dirty="0"/>
              <a:t> National) with a single payer (BPJS </a:t>
            </a:r>
            <a:r>
              <a:rPr lang="en-GB" sz="1800" dirty="0" err="1"/>
              <a:t>Kesehatan</a:t>
            </a:r>
            <a:r>
              <a:rPr lang="en-GB" sz="1800" dirty="0"/>
              <a:t>).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009" y="2133538"/>
            <a:ext cx="2721991" cy="1592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029" y="1551107"/>
            <a:ext cx="1934543" cy="27577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826" y="5410200"/>
            <a:ext cx="1514483" cy="12005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292" y="5410200"/>
            <a:ext cx="1637717" cy="12005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03287" y="5661671"/>
            <a:ext cx="1572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Private healthcare providers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258008" y="5661670"/>
            <a:ext cx="1409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Public healthcare providers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376" y="1588934"/>
            <a:ext cx="2025821" cy="231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65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D89F6E6-AAEA-42E0-A0D7-73915AD0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544" y="274638"/>
            <a:ext cx="7392821" cy="1143000"/>
          </a:xfrm>
        </p:spPr>
        <p:txBody>
          <a:bodyPr/>
          <a:lstStyle/>
          <a:p>
            <a:r>
              <a:rPr lang="en-US" dirty="0"/>
              <a:t>Fragmented system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D762C5-16EF-EC49-88B7-2877DFC6238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415" y="1600205"/>
            <a:ext cx="896717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08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52B5-9563-CD41-8F0E-1187AB87F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C975E7-76B1-2B44-BB59-3876DC7FA0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399"/>
            <a:ext cx="8763000" cy="4906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1477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0687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In the context of national health insurance in Indonesia,</a:t>
            </a:r>
          </a:p>
          <a:p>
            <a:pPr lvl="0">
              <a:lnSpc>
                <a:spcPct val="150000"/>
              </a:lnSpc>
            </a:pPr>
            <a:r>
              <a:rPr lang="en-US" sz="1800" dirty="0"/>
              <a:t>What is the economic impact of TB faced by TB-affected households?</a:t>
            </a:r>
          </a:p>
          <a:p>
            <a:pPr lvl="0">
              <a:lnSpc>
                <a:spcPct val="150000"/>
              </a:lnSpc>
            </a:pPr>
            <a:r>
              <a:rPr lang="en-US" sz="1800" dirty="0"/>
              <a:t>What is the contribution of private health care providers to this economic impact of TB?</a:t>
            </a:r>
          </a:p>
          <a:p>
            <a:pPr lvl="0">
              <a:lnSpc>
                <a:spcPct val="150000"/>
              </a:lnSpc>
            </a:pPr>
            <a:r>
              <a:rPr lang="en-US" sz="1800" dirty="0"/>
              <a:t>Do catastrophic costs affect patients’ TB treatment adherence and treatment outcomes?</a:t>
            </a:r>
          </a:p>
          <a:p>
            <a:pPr lvl="0">
              <a:lnSpc>
                <a:spcPct val="150000"/>
              </a:lnSpc>
            </a:pPr>
            <a:r>
              <a:rPr lang="en-US" sz="1800" dirty="0"/>
              <a:t>What is the potential effect on the incidence of catastrophic costs of further social protection measures beyond UHC?</a:t>
            </a:r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555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67" y="2770142"/>
            <a:ext cx="3753633" cy="1363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003" y="4258270"/>
            <a:ext cx="2001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Urban: Jakarta</a:t>
            </a:r>
          </a:p>
          <a:p>
            <a:r>
              <a:rPr lang="en-US" dirty="0"/>
              <a:t>Suburban: Depok</a:t>
            </a:r>
          </a:p>
          <a:p>
            <a:r>
              <a:rPr lang="en-US" dirty="0"/>
              <a:t>Rural: </a:t>
            </a:r>
            <a:r>
              <a:rPr lang="en-US" dirty="0" err="1"/>
              <a:t>Tasikmalaya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111929" y="2882066"/>
            <a:ext cx="838200" cy="5728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63404-A364-6B46-8368-62760529E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280" y="2278936"/>
            <a:ext cx="5141590" cy="31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0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701</Words>
  <Application>Microsoft Macintosh PowerPoint</Application>
  <PresentationFormat>Widescreen</PresentationFormat>
  <Paragraphs>125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Narrow</vt:lpstr>
      <vt:lpstr>Bahnschrift SemiBold</vt:lpstr>
      <vt:lpstr>Calibri</vt:lpstr>
      <vt:lpstr>Franklin Gothic Book</vt:lpstr>
      <vt:lpstr>Franklin Gothic Demi Cond</vt:lpstr>
      <vt:lpstr>Franklin Gothic Medium</vt:lpstr>
      <vt:lpstr>Office Theme</vt:lpstr>
      <vt:lpstr>Tuberculosis-related Catastrophic Costs Since the Implementation of Universal Health Coverage in Indonesia</vt:lpstr>
      <vt:lpstr>Introduction</vt:lpstr>
      <vt:lpstr>Introduction</vt:lpstr>
      <vt:lpstr>End TB Strategy</vt:lpstr>
      <vt:lpstr>PowerPoint Presentation</vt:lpstr>
      <vt:lpstr>Fragmented system</vt:lpstr>
      <vt:lpstr>PowerPoint Presentation</vt:lpstr>
      <vt:lpstr>Research questions</vt:lpstr>
      <vt:lpstr>Study Design</vt:lpstr>
      <vt:lpstr>PowerPoint Presentation</vt:lpstr>
      <vt:lpstr>Economic impact of TB</vt:lpstr>
      <vt:lpstr>PowerPoint Presentation</vt:lpstr>
      <vt:lpstr>PowerPoint Presentation</vt:lpstr>
      <vt:lpstr>Private providers</vt:lpstr>
      <vt:lpstr>Adherence and outcomes</vt:lpstr>
      <vt:lpstr>Additional social protection</vt:lpstr>
      <vt:lpstr>Conclusions</vt:lpstr>
      <vt:lpstr>Tuberculosis-related Catastrophic Costs Since the Implementation of Universal Health Coverage in Indonesia</vt:lpstr>
    </vt:vector>
  </TitlesOfParts>
  <Company>Erasmus 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Catastrophic total costs on tuberculosis-affected households after the implementation of universal health coverage in Indonesia</dc:title>
  <dc:creator>A. Fuady</dc:creator>
  <cp:lastModifiedBy>Ahmad Fuady</cp:lastModifiedBy>
  <cp:revision>146</cp:revision>
  <dcterms:created xsi:type="dcterms:W3CDTF">2017-03-15T10:06:30Z</dcterms:created>
  <dcterms:modified xsi:type="dcterms:W3CDTF">2021-09-16T08:50:25Z</dcterms:modified>
</cp:coreProperties>
</file>