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1" r:id="rId22"/>
    <p:sldId id="279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5A7E11-C966-487F-B2D7-1CF5EF6BC0F6}" type="datetimeFigureOut">
              <a:rPr lang="en-GB" smtClean="0"/>
              <a:pPr/>
              <a:t>12/04/2017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2E7A8E-831F-4347-9B0F-7D9074C1EA6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career in TB and current landscape of TB care and control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 Peter </a:t>
            </a:r>
            <a:r>
              <a:rPr lang="en-GB" dirty="0" err="1"/>
              <a:t>Ormerod</a:t>
            </a:r>
            <a:endParaRPr lang="en-GB" dirty="0"/>
          </a:p>
          <a:p>
            <a:r>
              <a:rPr lang="en-GB" dirty="0"/>
              <a:t>UCLAN and Manchester </a:t>
            </a:r>
            <a:r>
              <a:rPr lang="en-GB" dirty="0" err="1"/>
              <a:t>Uni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New entrant screening 1982-8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Resp</a:t>
            </a:r>
            <a:r>
              <a:rPr lang="en-GB" dirty="0"/>
              <a:t> Med 1990; 84: 269-271</a:t>
            </a:r>
          </a:p>
          <a:p>
            <a:r>
              <a:rPr lang="en-GB" dirty="0"/>
              <a:t>2000 mainly South Asian</a:t>
            </a:r>
          </a:p>
          <a:p>
            <a:r>
              <a:rPr lang="en-GB" dirty="0"/>
              <a:t>Only 11 active cases detected</a:t>
            </a:r>
          </a:p>
          <a:p>
            <a:r>
              <a:rPr lang="en-GB" dirty="0"/>
              <a:t>12.9% children LTBI</a:t>
            </a:r>
          </a:p>
          <a:p>
            <a:r>
              <a:rPr lang="en-GB" dirty="0"/>
              <a:t>30% under 30 Tuberculin negative </a:t>
            </a:r>
            <a:r>
              <a:rPr lang="en-GB" dirty="0" err="1"/>
              <a:t>BCG’d</a:t>
            </a:r>
            <a:endParaRPr lang="en-GB" dirty="0"/>
          </a:p>
          <a:p>
            <a:r>
              <a:rPr lang="en-GB" dirty="0"/>
              <a:t>Half found through POA system</a:t>
            </a:r>
          </a:p>
          <a:p>
            <a:r>
              <a:rPr lang="en-GB" dirty="0"/>
              <a:t>Half found through GP registration</a:t>
            </a:r>
          </a:p>
          <a:p>
            <a:r>
              <a:rPr lang="en-GB" dirty="0"/>
              <a:t>Later  1990-94 data  J Infection 1998; 37: 39-40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Compliance  (Adherence)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Respir</a:t>
            </a:r>
            <a:r>
              <a:rPr lang="en-GB" dirty="0"/>
              <a:t> Med 1991; 85: 239-42</a:t>
            </a:r>
          </a:p>
          <a:p>
            <a:r>
              <a:rPr lang="en-GB" dirty="0"/>
              <a:t>1007 cases 1978-87</a:t>
            </a:r>
          </a:p>
          <a:p>
            <a:r>
              <a:rPr lang="en-GB" dirty="0"/>
              <a:t>Compliance strongly associated with relapse</a:t>
            </a:r>
          </a:p>
          <a:p>
            <a:r>
              <a:rPr lang="en-GB" dirty="0"/>
              <a:t>1% in 761 with good compliance</a:t>
            </a:r>
          </a:p>
          <a:p>
            <a:r>
              <a:rPr lang="en-GB" dirty="0"/>
              <a:t>6% in 118 with moderate compliance</a:t>
            </a:r>
          </a:p>
          <a:p>
            <a:r>
              <a:rPr lang="en-GB" dirty="0"/>
              <a:t>50% in 24 with poor compliance</a:t>
            </a:r>
          </a:p>
          <a:p>
            <a:r>
              <a:rPr lang="en-GB" dirty="0"/>
              <a:t>Sex, site of disease, ethnicity NSD</a:t>
            </a:r>
          </a:p>
          <a:p>
            <a:r>
              <a:rPr lang="en-GB" dirty="0"/>
              <a:t>Best over 60 years, worst 15-29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National BTS Lymph node Trial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50% of non-pulmonary disease cervical glands</a:t>
            </a:r>
          </a:p>
          <a:p>
            <a:r>
              <a:rPr lang="en-GB" dirty="0"/>
              <a:t>Trial of short course Rx BTS 1987-90</a:t>
            </a:r>
          </a:p>
          <a:p>
            <a:r>
              <a:rPr lang="en-GB" dirty="0"/>
              <a:t> E2H9R9; Z2H9R9; Z2H6R6</a:t>
            </a:r>
          </a:p>
          <a:p>
            <a:r>
              <a:rPr lang="en-GB" dirty="0"/>
              <a:t>National Trial coordinator</a:t>
            </a:r>
          </a:p>
          <a:p>
            <a:r>
              <a:rPr lang="en-GB" dirty="0"/>
              <a:t>Results during Rx   BTS Research Committee </a:t>
            </a:r>
            <a:r>
              <a:rPr lang="en-GB" dirty="0" err="1"/>
              <a:t>Respir</a:t>
            </a:r>
            <a:r>
              <a:rPr lang="en-GB" dirty="0"/>
              <a:t> Med 1992; 86: 16-19</a:t>
            </a:r>
          </a:p>
          <a:p>
            <a:r>
              <a:rPr lang="en-GB" dirty="0"/>
              <a:t>FU results  Campbell IA et al, </a:t>
            </a:r>
            <a:r>
              <a:rPr lang="en-GB" dirty="0" err="1"/>
              <a:t>Respir</a:t>
            </a:r>
            <a:r>
              <a:rPr lang="en-GB" dirty="0"/>
              <a:t> Med 1993; 87: 621-23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Clinical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Gastrointestinal</a:t>
            </a:r>
          </a:p>
          <a:p>
            <a:r>
              <a:rPr lang="en-GB" dirty="0"/>
              <a:t>QJM  1985; 221: 569-78    (n=109)</a:t>
            </a:r>
          </a:p>
          <a:p>
            <a:r>
              <a:rPr lang="en-GB" dirty="0"/>
              <a:t>QJM  2008; 101: 189-95     (n=86)</a:t>
            </a:r>
          </a:p>
          <a:p>
            <a:r>
              <a:rPr lang="en-GB" dirty="0"/>
              <a:t>Bone and Joint</a:t>
            </a:r>
          </a:p>
          <a:p>
            <a:r>
              <a:rPr lang="en-GB" dirty="0" err="1"/>
              <a:t>J.Roy</a:t>
            </a:r>
            <a:r>
              <a:rPr lang="en-GB" dirty="0"/>
              <a:t> </a:t>
            </a:r>
            <a:r>
              <a:rPr lang="en-GB" dirty="0" err="1"/>
              <a:t>Coll.Surg.Edin</a:t>
            </a:r>
            <a:r>
              <a:rPr lang="en-GB" dirty="0"/>
              <a:t> 1990; 35: 259-62  (n=70)</a:t>
            </a:r>
          </a:p>
          <a:p>
            <a:r>
              <a:rPr lang="en-GB" dirty="0"/>
              <a:t>J Bone Joint </a:t>
            </a:r>
            <a:r>
              <a:rPr lang="en-GB" dirty="0" err="1"/>
              <a:t>Surg</a:t>
            </a:r>
            <a:r>
              <a:rPr lang="en-GB" dirty="0"/>
              <a:t> 2007; 89-B: 1379-81   (n=79)</a:t>
            </a:r>
          </a:p>
          <a:p>
            <a:r>
              <a:rPr lang="en-GB" dirty="0"/>
              <a:t>Skin – Br J </a:t>
            </a:r>
            <a:r>
              <a:rPr lang="en-GB" dirty="0" err="1"/>
              <a:t>Dermatol</a:t>
            </a:r>
            <a:r>
              <a:rPr lang="en-GB" dirty="0"/>
              <a:t> 1997; 137: 483-489  (n=47)</a:t>
            </a:r>
          </a:p>
          <a:p>
            <a:r>
              <a:rPr lang="en-GB" dirty="0" err="1"/>
              <a:t>Miliary</a:t>
            </a:r>
            <a:r>
              <a:rPr lang="en-GB" dirty="0"/>
              <a:t> – </a:t>
            </a:r>
            <a:r>
              <a:rPr lang="en-GB" dirty="0" err="1"/>
              <a:t>Respir</a:t>
            </a:r>
            <a:r>
              <a:rPr lang="en-GB" dirty="0"/>
              <a:t> Med 1995; 89: 555-57  (n=39)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Drug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1317 Consecutive patients 1978-92.</a:t>
            </a:r>
          </a:p>
          <a:p>
            <a:r>
              <a:rPr lang="en-GB" dirty="0"/>
              <a:t>Tubercle and Lung Disease 1996; 77: 37-42</a:t>
            </a:r>
          </a:p>
          <a:p>
            <a:r>
              <a:rPr lang="en-GB" dirty="0"/>
              <a:t>2.3% under 20 rising to 8% over 60</a:t>
            </a:r>
          </a:p>
          <a:p>
            <a:r>
              <a:rPr lang="en-GB" dirty="0"/>
              <a:t>Females &gt; Males</a:t>
            </a:r>
          </a:p>
          <a:p>
            <a:r>
              <a:rPr lang="en-GB" dirty="0"/>
              <a:t>White &gt; South Asian (mainly age)</a:t>
            </a:r>
          </a:p>
          <a:p>
            <a:r>
              <a:rPr lang="en-GB" dirty="0"/>
              <a:t>2070 consecutive patients 1981-2010</a:t>
            </a:r>
          </a:p>
          <a:p>
            <a:r>
              <a:rPr lang="en-GB" dirty="0" err="1"/>
              <a:t>Int</a:t>
            </a:r>
            <a:r>
              <a:rPr lang="en-GB" dirty="0"/>
              <a:t> J </a:t>
            </a:r>
            <a:r>
              <a:rPr lang="en-GB" dirty="0" err="1"/>
              <a:t>Tuberc</a:t>
            </a:r>
            <a:r>
              <a:rPr lang="en-GB" dirty="0"/>
              <a:t> Lung </a:t>
            </a:r>
            <a:r>
              <a:rPr lang="en-GB" dirty="0" err="1"/>
              <a:t>Dis</a:t>
            </a:r>
            <a:r>
              <a:rPr lang="en-GB" dirty="0"/>
              <a:t> 2016; 20(12); 1621-24</a:t>
            </a:r>
          </a:p>
          <a:p>
            <a:r>
              <a:rPr lang="en-GB" dirty="0"/>
              <a:t>Hepatitis  approx 3%  constant over 30 years</a:t>
            </a:r>
          </a:p>
          <a:p>
            <a:r>
              <a:rPr lang="en-GB" dirty="0"/>
              <a:t>Z (57%) &gt;R (32%) &gt;H (11%)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 Outcome Monitoring 1988-2000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Int</a:t>
            </a:r>
            <a:r>
              <a:rPr lang="en-GB" dirty="0"/>
              <a:t> J </a:t>
            </a:r>
            <a:r>
              <a:rPr lang="en-GB" dirty="0" err="1"/>
              <a:t>Tuberc</a:t>
            </a:r>
            <a:r>
              <a:rPr lang="en-GB" dirty="0"/>
              <a:t> Lung </a:t>
            </a:r>
            <a:r>
              <a:rPr lang="en-GB" dirty="0" err="1"/>
              <a:t>Dis</a:t>
            </a:r>
            <a:r>
              <a:rPr lang="en-GB" dirty="0"/>
              <a:t> 2002; 6(8); 662-665</a:t>
            </a:r>
          </a:p>
          <a:p>
            <a:r>
              <a:rPr lang="en-GB" dirty="0"/>
              <a:t>729 cases</a:t>
            </a:r>
          </a:p>
          <a:p>
            <a:r>
              <a:rPr lang="en-GB" dirty="0"/>
              <a:t>205 sputum culture +</a:t>
            </a:r>
            <a:r>
              <a:rPr lang="en-GB" dirty="0" err="1"/>
              <a:t>ve</a:t>
            </a:r>
            <a:r>
              <a:rPr lang="en-GB" dirty="0"/>
              <a:t> ; 88% cure/completion; 12% death rate.  Relapse 1/182 SAT (0.5%); 1/23 DOT (4.3%)</a:t>
            </a:r>
          </a:p>
          <a:p>
            <a:r>
              <a:rPr lang="en-GB" dirty="0"/>
              <a:t>Programme overall 94.3% cure/completion rate; </a:t>
            </a:r>
          </a:p>
          <a:p>
            <a:r>
              <a:rPr lang="en-GB" dirty="0"/>
              <a:t>5.2% death rate; 0.4% Transfer out; 0.6% </a:t>
            </a:r>
            <a:r>
              <a:rPr lang="en-GB"/>
              <a:t>relapse rate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Joint TB Committee BTS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Joined 1987</a:t>
            </a:r>
          </a:p>
          <a:p>
            <a:r>
              <a:rPr lang="en-GB" dirty="0"/>
              <a:t>Chair 1995-2000; 2011-2015</a:t>
            </a:r>
          </a:p>
          <a:p>
            <a:r>
              <a:rPr lang="en-GB" dirty="0"/>
              <a:t>Involved in production of Guidelines</a:t>
            </a:r>
          </a:p>
          <a:p>
            <a:r>
              <a:rPr lang="en-GB" dirty="0"/>
              <a:t>UK Treatment 1990; 1998</a:t>
            </a:r>
          </a:p>
          <a:p>
            <a:r>
              <a:rPr lang="en-GB" dirty="0"/>
              <a:t>TB/HIV 1992</a:t>
            </a:r>
          </a:p>
          <a:p>
            <a:r>
              <a:rPr lang="en-GB" dirty="0"/>
              <a:t>Control and prevention 1994; 2000</a:t>
            </a:r>
          </a:p>
          <a:p>
            <a:r>
              <a:rPr lang="en-GB" dirty="0"/>
              <a:t>Liver toxicity 2006</a:t>
            </a:r>
          </a:p>
          <a:p>
            <a:r>
              <a:rPr lang="en-GB" dirty="0"/>
              <a:t>Pre TNF 2005</a:t>
            </a:r>
          </a:p>
          <a:p>
            <a:r>
              <a:rPr lang="en-GB" dirty="0"/>
              <a:t>Renal TB 2010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What Could be done to improve     Control?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Blackburn rate stuck at 50-60/100000 despite</a:t>
            </a:r>
          </a:p>
          <a:p>
            <a:r>
              <a:rPr lang="en-GB" dirty="0"/>
              <a:t>Consistent  90-95% cure/completion rate</a:t>
            </a:r>
          </a:p>
          <a:p>
            <a:r>
              <a:rPr lang="en-GB" dirty="0"/>
              <a:t>All cases – adult AND children treated by TB team</a:t>
            </a:r>
          </a:p>
          <a:p>
            <a:r>
              <a:rPr lang="en-GB" dirty="0"/>
              <a:t>Contact tracing</a:t>
            </a:r>
          </a:p>
          <a:p>
            <a:r>
              <a:rPr lang="en-GB" dirty="0"/>
              <a:t>NI screening </a:t>
            </a:r>
          </a:p>
          <a:p>
            <a:r>
              <a:rPr lang="en-GB" dirty="0"/>
              <a:t>2.5-3 TB nurses + Clerical Staff         BUT</a:t>
            </a:r>
          </a:p>
          <a:p>
            <a:r>
              <a:rPr lang="en-GB" dirty="0"/>
              <a:t>90% South Asian often born abroad</a:t>
            </a:r>
          </a:p>
          <a:p>
            <a:r>
              <a:rPr lang="en-GB" dirty="0"/>
              <a:t>NO active LTBI Rx 16-35  (In line with then guidance)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What is the new entrant active TB rate without intervention?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Choudhury</a:t>
            </a:r>
            <a:r>
              <a:rPr lang="en-GB" dirty="0"/>
              <a:t> IW, West CR, </a:t>
            </a:r>
            <a:r>
              <a:rPr lang="en-GB" dirty="0" err="1"/>
              <a:t>Ormerod</a:t>
            </a:r>
            <a:r>
              <a:rPr lang="en-GB" dirty="0"/>
              <a:t> LP</a:t>
            </a:r>
          </a:p>
          <a:p>
            <a:r>
              <a:rPr lang="en-GB" dirty="0"/>
              <a:t>The outcome of a cohort of tuberculin-positive predominantly South Asian new entrants aged 16-34 to the UK: Blackburn 1989-2001. J Public Health 2013;</a:t>
            </a:r>
          </a:p>
          <a:p>
            <a:r>
              <a:rPr lang="en-GB" dirty="0"/>
              <a:t> 479 identified; 402  (84%) stayed locally</a:t>
            </a:r>
          </a:p>
          <a:p>
            <a:r>
              <a:rPr lang="en-GB" dirty="0"/>
              <a:t> crude active TB incidence 1297/100000 person years</a:t>
            </a:r>
          </a:p>
          <a:p>
            <a:r>
              <a:rPr lang="en-GB" dirty="0"/>
              <a:t>  effectively 1.3% pa</a:t>
            </a:r>
          </a:p>
          <a:p>
            <a:r>
              <a:rPr lang="en-GB" dirty="0"/>
              <a:t>  At 10 years 13.5% had developed active TB</a:t>
            </a:r>
          </a:p>
          <a:p>
            <a:r>
              <a:rPr lang="en-GB" dirty="0"/>
              <a:t>  At 15 years 16.3% had developed active TB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741" t="21304" r="30748" b="7182"/>
          <a:stretch>
            <a:fillRect/>
          </a:stretch>
        </p:blipFill>
        <p:spPr>
          <a:xfrm>
            <a:off x="1649833" y="1935163"/>
            <a:ext cx="5844333" cy="43894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dscf20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75" y="571500"/>
            <a:ext cx="3905250" cy="5715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Intervention with LTBI IGRA 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Small local cohort 2007/8 showed 25% 16-35 year olds IGRA –positive (QFT)</a:t>
            </a:r>
          </a:p>
          <a:p>
            <a:r>
              <a:rPr lang="en-GB" dirty="0"/>
              <a:t>Health improvement money </a:t>
            </a:r>
            <a:r>
              <a:rPr lang="en-GB" dirty="0" err="1"/>
              <a:t>BwD</a:t>
            </a:r>
            <a:r>
              <a:rPr lang="en-GB" dirty="0"/>
              <a:t> PCT</a:t>
            </a:r>
          </a:p>
          <a:p>
            <a:r>
              <a:rPr lang="en-GB" dirty="0"/>
              <a:t>2009 onwards (Now Pilot Site for NHSE)</a:t>
            </a:r>
          </a:p>
          <a:p>
            <a:r>
              <a:rPr lang="en-GB" dirty="0"/>
              <a:t>25%  approx  IGRA positive</a:t>
            </a:r>
          </a:p>
          <a:p>
            <a:r>
              <a:rPr lang="en-GB" dirty="0"/>
              <a:t>90%+ LTBI complete Rx</a:t>
            </a:r>
          </a:p>
          <a:p>
            <a:r>
              <a:rPr lang="en-GB" dirty="0"/>
              <a:t>Approx 2% have early active disease when assessed</a:t>
            </a:r>
          </a:p>
          <a:p>
            <a:r>
              <a:rPr lang="en-GB" dirty="0"/>
              <a:t>Paper with ERJ (Provisionally accepted) 2009-13 cohort matched to Enhanced Surveillance.  83% protective efficacy of 3RH prophylaxis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0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0"/>
            <a:ext cx="56896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Thoughts on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Third Age of treatment and Second/Third Age of Diagnosis</a:t>
            </a:r>
          </a:p>
          <a:p>
            <a:endParaRPr lang="en-GB" dirty="0"/>
          </a:p>
          <a:p>
            <a:r>
              <a:rPr lang="en-GB" dirty="0"/>
              <a:t>TREATMENT</a:t>
            </a:r>
          </a:p>
          <a:p>
            <a:r>
              <a:rPr lang="en-GB" dirty="0"/>
              <a:t>First Age SHPAS</a:t>
            </a:r>
          </a:p>
          <a:p>
            <a:r>
              <a:rPr lang="en-GB" dirty="0"/>
              <a:t>Second Age RHZE</a:t>
            </a:r>
          </a:p>
          <a:p>
            <a:r>
              <a:rPr lang="en-GB" dirty="0"/>
              <a:t>Third Age RHZE plus new Drugs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Thoughts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DIAGNOSIS</a:t>
            </a:r>
          </a:p>
          <a:p>
            <a:r>
              <a:rPr lang="en-GB" dirty="0"/>
              <a:t>First Age   TST   and LJ Slope</a:t>
            </a:r>
          </a:p>
          <a:p>
            <a:r>
              <a:rPr lang="en-GB" dirty="0"/>
              <a:t>Second Age  IGRA and Liquid Culture</a:t>
            </a:r>
          </a:p>
          <a:p>
            <a:r>
              <a:rPr lang="en-GB" dirty="0"/>
              <a:t>Third Age – molecular tools</a:t>
            </a:r>
          </a:p>
          <a:p>
            <a:r>
              <a:rPr lang="en-GB" dirty="0"/>
              <a:t>PCR – over-rated need interpretation and knowledge doesn’t replace clinical and epidemiological suspicion (If it looks like TBM TREAT whatever the PCR says)</a:t>
            </a:r>
          </a:p>
          <a:p>
            <a:r>
              <a:rPr lang="en-GB" dirty="0"/>
              <a:t>RFLP   -----   MIRU-VNTR   -----  WGS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Thoughts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Although TB declining by 10% pa only since 2014</a:t>
            </a:r>
          </a:p>
          <a:p>
            <a:r>
              <a:rPr lang="en-GB" dirty="0"/>
              <a:t>70%+  in those born in high-incidence countries.</a:t>
            </a:r>
          </a:p>
          <a:p>
            <a:r>
              <a:rPr lang="en-GB" dirty="0"/>
              <a:t>Evidence will accumulate on the efficacy of LTBI treatment, and its cost-effectiveness.</a:t>
            </a:r>
          </a:p>
          <a:p>
            <a:r>
              <a:rPr lang="en-GB" dirty="0"/>
              <a:t>NICE has extended age for LTBI treatment to up to 65</a:t>
            </a:r>
          </a:p>
          <a:p>
            <a:r>
              <a:rPr lang="en-GB" dirty="0"/>
              <a:t>Increasing numbers of actual clinical cases have more complex needs (ECM3)</a:t>
            </a:r>
          </a:p>
          <a:p>
            <a:r>
              <a:rPr lang="en-GB"/>
              <a:t>Doctor </a:t>
            </a:r>
            <a:r>
              <a:rPr lang="en-GB" dirty="0"/>
              <a:t>and Nurse expertise needs to be maintained</a:t>
            </a:r>
          </a:p>
          <a:p>
            <a:r>
              <a:rPr lang="en-GB" dirty="0"/>
              <a:t>As incidence declines temptation may be to reduce funding/staffing    (New York 1990 Disaster)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0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0"/>
            <a:ext cx="2160587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0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01.01.1981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Short Course chemotherapy</a:t>
            </a:r>
          </a:p>
          <a:p>
            <a:r>
              <a:rPr lang="en-GB" dirty="0"/>
              <a:t>2RHZS/4RH under 50; 2RHZE/4RH over 50</a:t>
            </a:r>
          </a:p>
          <a:p>
            <a:r>
              <a:rPr lang="en-GB" dirty="0"/>
              <a:t>For respiratory disease</a:t>
            </a:r>
          </a:p>
          <a:p>
            <a:r>
              <a:rPr lang="en-GB" dirty="0"/>
              <a:t>Contact Tracing</a:t>
            </a:r>
          </a:p>
          <a:p>
            <a:r>
              <a:rPr lang="en-GB" dirty="0"/>
              <a:t>New entrant screening</a:t>
            </a:r>
          </a:p>
          <a:p>
            <a:r>
              <a:rPr lang="en-GB" dirty="0"/>
              <a:t>LTBI for children</a:t>
            </a:r>
          </a:p>
          <a:p>
            <a:r>
              <a:rPr lang="en-GB" dirty="0"/>
              <a:t>(4 FT TB Nurses + 2 clerks)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LTBI in Children 1981-86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20878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   ISC Child (N)           %              ISC Adult (N)              % 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1978*             14                       17                      68                      83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1979*            29                      22.5                   99                      77.5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1980*             29                      24                      94                      76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AutoNum type="arabicPlain" startAt="1981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37                      37                      63                      63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AutoNum type="arabicPlain" startAt="1981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20                      27                      53                      73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AutoNum type="arabicPlain" startAt="1981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7                      11                        57                      89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AutoNum type="arabicPlain" startAt="1981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4                      10.5                    34                      88.5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AutoNum type="arabicPlain" startAt="1981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6                      14.5                    35                      85.5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AutoNum type="arabicPlain" startAt="1981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2                        4                      48                      96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Ormerod LP  Arch Dis Child 1987: 62: 1005-8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Chi2 1978-81 vs 1982-6     10.41 P&lt;0.01: 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Chi2 1978-81 vs 1984-6     14.42 P&lt;0.001         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Drug Resistance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Senior </a:t>
            </a:r>
            <a:r>
              <a:rPr lang="en-GB" dirty="0" err="1"/>
              <a:t>Bacteriol</a:t>
            </a:r>
            <a:r>
              <a:rPr lang="en-GB" dirty="0"/>
              <a:t> MLSO had data from 1960!</a:t>
            </a:r>
          </a:p>
          <a:p>
            <a:r>
              <a:rPr lang="en-GB" dirty="0"/>
              <a:t>1500 patients</a:t>
            </a:r>
          </a:p>
          <a:p>
            <a:r>
              <a:rPr lang="en-GB" dirty="0"/>
              <a:t>974 white</a:t>
            </a:r>
          </a:p>
          <a:p>
            <a:r>
              <a:rPr lang="en-GB" dirty="0"/>
              <a:t>538 non-white</a:t>
            </a:r>
          </a:p>
          <a:p>
            <a:r>
              <a:rPr lang="en-GB" dirty="0"/>
              <a:t>Thorax 1986; 41:  946-950</a:t>
            </a:r>
          </a:p>
          <a:p>
            <a:r>
              <a:rPr lang="en-GB" dirty="0"/>
              <a:t>INH resistance  7-11%  non-white throughout</a:t>
            </a:r>
          </a:p>
          <a:p>
            <a:r>
              <a:rPr lang="en-GB" dirty="0"/>
              <a:t>                        White 9.7% 1960-4 to ZERO 1980-4</a:t>
            </a:r>
          </a:p>
          <a:p>
            <a:r>
              <a:rPr lang="en-GB" dirty="0"/>
              <a:t>Cross-infection between communities UNLIKELY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RHZE/S in Clinical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BTS  Trial only reported 1984</a:t>
            </a:r>
          </a:p>
          <a:p>
            <a:r>
              <a:rPr lang="en-GB" dirty="0"/>
              <a:t> 5 years pulmonary and pleural disease Br J </a:t>
            </a:r>
            <a:r>
              <a:rPr lang="en-GB" dirty="0" err="1"/>
              <a:t>Dis</a:t>
            </a:r>
            <a:r>
              <a:rPr lang="en-GB" dirty="0"/>
              <a:t> Chest 1987; 81: 268-271</a:t>
            </a:r>
          </a:p>
          <a:p>
            <a:r>
              <a:rPr lang="en-GB" dirty="0"/>
              <a:t>With Newham colleagues   </a:t>
            </a:r>
            <a:r>
              <a:rPr lang="en-GB" dirty="0" err="1"/>
              <a:t>Pulm</a:t>
            </a:r>
            <a:r>
              <a:rPr lang="en-GB" dirty="0"/>
              <a:t> TB </a:t>
            </a:r>
            <a:r>
              <a:rPr lang="en-GB" dirty="0" err="1"/>
              <a:t>Resp</a:t>
            </a:r>
            <a:r>
              <a:rPr lang="en-GB" dirty="0"/>
              <a:t> Med 1991;85:291-294 and pleural/culture negative TB ; Tubercle and Lung </a:t>
            </a:r>
            <a:r>
              <a:rPr lang="en-GB" dirty="0" err="1"/>
              <a:t>Dis</a:t>
            </a:r>
            <a:r>
              <a:rPr lang="en-GB" dirty="0"/>
              <a:t> 1995; 76: 25-27</a:t>
            </a:r>
          </a:p>
          <a:p>
            <a:r>
              <a:rPr lang="en-GB" dirty="0"/>
              <a:t>2RHZE/10HR </a:t>
            </a:r>
            <a:r>
              <a:rPr lang="en-GB" dirty="0" err="1"/>
              <a:t>vs</a:t>
            </a:r>
            <a:r>
              <a:rPr lang="en-GB" dirty="0"/>
              <a:t> 2RHE/10RH for </a:t>
            </a:r>
            <a:r>
              <a:rPr lang="en-GB" dirty="0" err="1"/>
              <a:t>mediastinal</a:t>
            </a:r>
            <a:r>
              <a:rPr lang="en-GB" dirty="0"/>
              <a:t> glands Br J </a:t>
            </a:r>
            <a:r>
              <a:rPr lang="en-GB" dirty="0" err="1"/>
              <a:t>Dis</a:t>
            </a:r>
            <a:r>
              <a:rPr lang="en-GB" dirty="0"/>
              <a:t> Chest 1988; 82: 274-281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Contact tracing 1982-90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JTC (BTS) advice 1983</a:t>
            </a:r>
          </a:p>
          <a:p>
            <a:r>
              <a:rPr lang="en-GB" dirty="0" err="1"/>
              <a:t>Respir</a:t>
            </a:r>
            <a:r>
              <a:rPr lang="en-GB" dirty="0"/>
              <a:t> Med 1993; 87: 127-131</a:t>
            </a:r>
          </a:p>
          <a:p>
            <a:r>
              <a:rPr lang="en-GB" dirty="0"/>
              <a:t>7000 contacts</a:t>
            </a:r>
          </a:p>
          <a:p>
            <a:r>
              <a:rPr lang="en-GB" dirty="0"/>
              <a:t>50 cases detected; 372 children LTBI treatment</a:t>
            </a:r>
          </a:p>
          <a:p>
            <a:r>
              <a:rPr lang="en-GB" dirty="0"/>
              <a:t>All white cases Smear-positive contacts</a:t>
            </a:r>
          </a:p>
          <a:p>
            <a:r>
              <a:rPr lang="en-GB" dirty="0"/>
              <a:t>Only 38% South Asian cases S+ contacts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1087</Words>
  <Application>Microsoft Office PowerPoint</Application>
  <PresentationFormat>On-screen Show (4:3)</PresentationFormat>
  <Paragraphs>154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Constantia</vt:lpstr>
      <vt:lpstr>Wingdings</vt:lpstr>
      <vt:lpstr>Wingdings 2</vt:lpstr>
      <vt:lpstr>Flow</vt:lpstr>
      <vt:lpstr>A career in TB and current landscape of TB care and control </vt:lpstr>
      <vt:lpstr>PowerPoint Presentation</vt:lpstr>
      <vt:lpstr>PowerPoint Presentation</vt:lpstr>
      <vt:lpstr>PowerPoint Presentation</vt:lpstr>
      <vt:lpstr>        01.01.1981</vt:lpstr>
      <vt:lpstr>  LTBI in Children 1981-86</vt:lpstr>
      <vt:lpstr>   Drug Resistance</vt:lpstr>
      <vt:lpstr>    RHZE/S in Clinical Practice</vt:lpstr>
      <vt:lpstr>    Contact tracing 1982-90</vt:lpstr>
      <vt:lpstr>   New entrant screening 1982-8</vt:lpstr>
      <vt:lpstr>   Compliance  (Adherence)</vt:lpstr>
      <vt:lpstr>  National BTS Lymph node Trial</vt:lpstr>
      <vt:lpstr>  Clinical Series</vt:lpstr>
      <vt:lpstr>   Drug Reactions</vt:lpstr>
      <vt:lpstr>    Outcome Monitoring 1988-2000</vt:lpstr>
      <vt:lpstr>  Joint TB Committee BTS</vt:lpstr>
      <vt:lpstr>  What Could be done to improve     Control?</vt:lpstr>
      <vt:lpstr>   What is the new entrant active TB rate without intervention?</vt:lpstr>
      <vt:lpstr>PowerPoint Presentation</vt:lpstr>
      <vt:lpstr>  Intervention with LTBI IGRA screening</vt:lpstr>
      <vt:lpstr>PowerPoint Presentation</vt:lpstr>
      <vt:lpstr>    Thoughts on the Future</vt:lpstr>
      <vt:lpstr>   Thoughts (2)</vt:lpstr>
      <vt:lpstr>   Thoughts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career in TB and current landscape of TB care and control</dc:title>
  <dc:creator>ormerodl1</dc:creator>
  <cp:lastModifiedBy>Nadia Kontogianni</cp:lastModifiedBy>
  <cp:revision>25</cp:revision>
  <dcterms:created xsi:type="dcterms:W3CDTF">2017-04-11T10:16:14Z</dcterms:created>
  <dcterms:modified xsi:type="dcterms:W3CDTF">2017-04-12T15:57:26Z</dcterms:modified>
</cp:coreProperties>
</file>