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150D65-C64D-44FB-9152-4CC2DE0C9198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3/6/18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sldNum="0" hdr="0" ftr="0" dt="0"/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10370"/>
            <a:ext cx="9387901" cy="914656"/>
          </a:xfrm>
        </p:spPr>
        <p:txBody>
          <a:bodyPr/>
          <a:lstStyle/>
          <a:p>
            <a:r>
              <a:rPr lang="en-GB" sz="3200" dirty="0">
                <a:latin typeface="Avenir Black"/>
                <a:cs typeface="Avenir Black"/>
              </a:rPr>
              <a:t>Critical issues in feeding LBW infants in Nigeria </a:t>
            </a:r>
            <a:endParaRPr lang="en-US" sz="3200" dirty="0">
              <a:latin typeface="Avenir Black"/>
              <a:cs typeface="Avenir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3721" y="4417095"/>
            <a:ext cx="6858000" cy="1500355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>
                <a:latin typeface="Avenir Black"/>
                <a:cs typeface="Avenir Black"/>
              </a:rPr>
              <a:t>OLUKEMI TONGO </a:t>
            </a:r>
            <a:r>
              <a:rPr lang="en-US" sz="1800" dirty="0" err="1" smtClean="0">
                <a:latin typeface="Avenir Black"/>
                <a:cs typeface="Avenir Black"/>
              </a:rPr>
              <a:t>MB.ChB</a:t>
            </a:r>
            <a:r>
              <a:rPr lang="en-US" sz="1800" dirty="0" smtClean="0">
                <a:latin typeface="Avenir Black"/>
                <a:cs typeface="Avenir Black"/>
              </a:rPr>
              <a:t>, FWACP</a:t>
            </a:r>
          </a:p>
          <a:p>
            <a:pPr algn="r"/>
            <a:r>
              <a:rPr lang="en-US" sz="1800" dirty="0" smtClean="0">
                <a:latin typeface="Avenir Black"/>
                <a:cs typeface="Avenir Black"/>
              </a:rPr>
              <a:t>COLLEGE OF MEDICINE </a:t>
            </a:r>
          </a:p>
          <a:p>
            <a:pPr algn="r"/>
            <a:r>
              <a:rPr lang="en-US" sz="1800" dirty="0" smtClean="0">
                <a:latin typeface="Avenir Black"/>
                <a:cs typeface="Avenir Black"/>
              </a:rPr>
              <a:t>UNIVERSITY OF IBADAN</a:t>
            </a:r>
            <a:endParaRPr lang="en-US" sz="1800" dirty="0"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204877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5" y="1601197"/>
            <a:ext cx="8817265" cy="525680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en-US" sz="3800" dirty="0" smtClean="0"/>
              <a:t>Promote gut maturity and feed tolerance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Trophic feeds to very preterm/very low birth weight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Gradually advance to reach full enteral feeds by end of week 1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Human </a:t>
            </a:r>
            <a:r>
              <a:rPr lang="en-US" sz="3200" dirty="0" err="1" smtClean="0"/>
              <a:t>breastmilk</a:t>
            </a:r>
            <a:r>
              <a:rPr lang="en-US" sz="3200" dirty="0" smtClean="0"/>
              <a:t> is preferred – mothers own milk, donor </a:t>
            </a:r>
            <a:r>
              <a:rPr lang="en-US" sz="3200" dirty="0" err="1" smtClean="0"/>
              <a:t>breastmilk</a:t>
            </a:r>
            <a:r>
              <a:rPr lang="en-US" sz="3200" dirty="0" smtClean="0"/>
              <a:t>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Any milk preferred to no milk (preterm formula)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Recently </a:t>
            </a:r>
            <a:r>
              <a:rPr lang="en-US" sz="3200" dirty="0" err="1" smtClean="0"/>
              <a:t>buccal</a:t>
            </a:r>
            <a:r>
              <a:rPr lang="en-US" sz="3200" dirty="0" smtClean="0"/>
              <a:t> (</a:t>
            </a:r>
            <a:r>
              <a:rPr lang="en-US" sz="3200" dirty="0" err="1" smtClean="0"/>
              <a:t>oropharyngeal</a:t>
            </a:r>
            <a:r>
              <a:rPr lang="en-US" sz="3200" dirty="0" smtClean="0"/>
              <a:t>) colostrum till baby is able to feed by mouth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Probiotics to modify gut </a:t>
            </a:r>
            <a:r>
              <a:rPr lang="en-US" sz="3200" dirty="0" err="1" smtClean="0"/>
              <a:t>microbiome</a:t>
            </a:r>
            <a:r>
              <a:rPr lang="en-US" sz="3200" dirty="0" smtClean="0"/>
              <a:t> (? </a:t>
            </a:r>
            <a:r>
              <a:rPr lang="en-US" sz="3200" dirty="0"/>
              <a:t>b</a:t>
            </a:r>
            <a:r>
              <a:rPr lang="en-US" sz="3200" dirty="0" smtClean="0"/>
              <a:t>est )</a:t>
            </a: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076" y="40342"/>
            <a:ext cx="8178873" cy="1247978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Evidence based feeding practices in LBW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364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5" y="1601197"/>
            <a:ext cx="8817265" cy="4674759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WHO feeding guidelines along these lines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3200" dirty="0" smtClean="0"/>
              <a:t>Adapted for developing countries but evidence from high and middle income countries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000" dirty="0" smtClean="0"/>
              <a:t>Feeding guidelines for babies &gt; 1.5kg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n-US" sz="3000" dirty="0" smtClean="0"/>
              <a:t>Feeding guidelines for babies 1.okg – 1.5kg</a:t>
            </a:r>
            <a:endParaRPr lang="en-US" sz="3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076" y="40342"/>
            <a:ext cx="8178873" cy="1247978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Evidence based feeding practices in LBW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364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076" y="40341"/>
            <a:ext cx="8959924" cy="1411941"/>
          </a:xfrm>
        </p:spPr>
        <p:txBody>
          <a:bodyPr/>
          <a:lstStyle/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US" sz="3200" dirty="0" smtClean="0"/>
              <a:t>Critical issues concerning feeding practices for LBW babies in the Nigerian setting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6" y="1761565"/>
            <a:ext cx="8670004" cy="4289611"/>
          </a:xfrm>
        </p:spPr>
        <p:txBody>
          <a:bodyPr/>
          <a:lstStyle/>
          <a:p>
            <a:r>
              <a:rPr lang="en-US" dirty="0" smtClean="0"/>
              <a:t>National guidelines?</a:t>
            </a:r>
          </a:p>
          <a:p>
            <a:r>
              <a:rPr lang="en-US" dirty="0" smtClean="0"/>
              <a:t>Yes for babies &gt;1.5kg</a:t>
            </a:r>
          </a:p>
          <a:p>
            <a:r>
              <a:rPr lang="en-US" dirty="0" smtClean="0"/>
              <a:t>No for smaller babies</a:t>
            </a:r>
          </a:p>
          <a:p>
            <a:r>
              <a:rPr lang="en-US" dirty="0" smtClean="0"/>
              <a:t>Data scarce</a:t>
            </a:r>
          </a:p>
          <a:p>
            <a:r>
              <a:rPr lang="en-US" dirty="0" smtClean="0"/>
              <a:t>Practices vary across units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0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1565"/>
            <a:ext cx="9144000" cy="47904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Poor referral system</a:t>
            </a:r>
          </a:p>
          <a:p>
            <a:pPr lvl="1"/>
            <a:r>
              <a:rPr lang="en-US" dirty="0" smtClean="0"/>
              <a:t>Impediment </a:t>
            </a:r>
            <a:r>
              <a:rPr lang="en-US" dirty="0"/>
              <a:t>to early commencement of enteral </a:t>
            </a:r>
            <a:r>
              <a:rPr lang="en-US" dirty="0" smtClean="0"/>
              <a:t>feeds</a:t>
            </a:r>
          </a:p>
          <a:p>
            <a:pPr lvl="1"/>
            <a:r>
              <a:rPr lang="en-US" dirty="0" smtClean="0"/>
              <a:t>Need to encourage in utero transfer of preterm and very preterm babies</a:t>
            </a:r>
          </a:p>
          <a:p>
            <a:r>
              <a:rPr lang="en-US" dirty="0" smtClean="0"/>
              <a:t>Inadequate support for expression of </a:t>
            </a:r>
            <a:r>
              <a:rPr lang="en-US" dirty="0" err="1" smtClean="0"/>
              <a:t>breastmilk</a:t>
            </a:r>
            <a:endParaRPr lang="en-US" dirty="0" smtClean="0"/>
          </a:p>
          <a:p>
            <a:r>
              <a:rPr lang="en-US" dirty="0"/>
              <a:t>Limited facilities for safe storage of EBM when available – issues with power </a:t>
            </a:r>
            <a:r>
              <a:rPr lang="en-US" dirty="0" smtClean="0"/>
              <a:t>supply</a:t>
            </a:r>
          </a:p>
          <a:p>
            <a:r>
              <a:rPr lang="en-US" dirty="0" smtClean="0"/>
              <a:t>Getting </a:t>
            </a:r>
            <a:r>
              <a:rPr lang="en-US" dirty="0" err="1" smtClean="0"/>
              <a:t>breastmilk</a:t>
            </a:r>
            <a:r>
              <a:rPr lang="en-US" dirty="0" smtClean="0"/>
              <a:t> as at when needed</a:t>
            </a:r>
            <a:endParaRPr lang="en-US" dirty="0"/>
          </a:p>
          <a:p>
            <a:r>
              <a:rPr lang="en-US" dirty="0" smtClean="0"/>
              <a:t>Addressing myths and misconceptions about </a:t>
            </a:r>
            <a:r>
              <a:rPr lang="en-US" dirty="0" err="1" smtClean="0"/>
              <a:t>breastmilk</a:t>
            </a:r>
            <a:r>
              <a:rPr lang="en-US" dirty="0" smtClean="0"/>
              <a:t> flow and contents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076" y="40341"/>
            <a:ext cx="8959924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US" sz="3200" smtClean="0"/>
              <a:t>Critical issues concerning feeding practices for LBW babies in the Nigerian setting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4482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6" y="1761565"/>
            <a:ext cx="8959924" cy="479045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Non availability/affordability of fortifiers</a:t>
            </a:r>
          </a:p>
          <a:p>
            <a:r>
              <a:rPr lang="en-US" dirty="0" smtClean="0"/>
              <a:t>Is appropriate information available to all health care workers caring for </a:t>
            </a:r>
            <a:r>
              <a:rPr lang="en-US" dirty="0" err="1" smtClean="0"/>
              <a:t>preterms</a:t>
            </a:r>
            <a:r>
              <a:rPr lang="en-US" dirty="0" smtClean="0"/>
              <a:t>?</a:t>
            </a:r>
          </a:p>
          <a:p>
            <a:r>
              <a:rPr lang="en-US" dirty="0" smtClean="0"/>
              <a:t>Need to have formally trained lactation consultants</a:t>
            </a:r>
          </a:p>
          <a:p>
            <a:r>
              <a:rPr lang="en-US" dirty="0" smtClean="0"/>
              <a:t>Promotion and improvement in methods of some traditional practices – surrogate mothers </a:t>
            </a:r>
          </a:p>
          <a:p>
            <a:r>
              <a:rPr lang="en-US" dirty="0" smtClean="0"/>
              <a:t>TPN not available or safe – early introduction and rapid advancement of feeds to facilitate tolerance and achievement of full enteral feeds within the 2 week window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076" y="40341"/>
            <a:ext cx="8959924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endParaRPr lang="en-US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2738" y="39688"/>
            <a:ext cx="8596312" cy="1412875"/>
          </a:xfrm>
        </p:spPr>
        <p:txBody>
          <a:bodyPr/>
          <a:lstStyle/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US" sz="3200" dirty="0" smtClean="0"/>
              <a:t>Critical issues concerning feeding practices for LBW babies in the Nigerian setting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4482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6" y="1761565"/>
            <a:ext cx="8959924" cy="479045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But there is a need to establish/document safety in this setting</a:t>
            </a:r>
          </a:p>
          <a:p>
            <a:r>
              <a:rPr lang="en-US" dirty="0" smtClean="0"/>
              <a:t>Use of fortifiers to promote growth …..is this what we need?, is big necessarily best for future outcomes?  </a:t>
            </a:r>
            <a:endParaRPr lang="en-US" dirty="0"/>
          </a:p>
          <a:p>
            <a:r>
              <a:rPr lang="en-US" dirty="0" smtClean="0"/>
              <a:t>It is not readily available or affordable anyway!</a:t>
            </a:r>
          </a:p>
          <a:p>
            <a:r>
              <a:rPr lang="en-US" dirty="0" smtClean="0"/>
              <a:t>Use of probiotics to facilitate healthy gut flora and prevent infections……. Are we there yet? How do we establish efficacy and safety? Which is the best specie for us?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076" y="40341"/>
            <a:ext cx="8959924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endParaRPr lang="en-US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2738" y="39688"/>
            <a:ext cx="8596312" cy="1412875"/>
          </a:xfrm>
        </p:spPr>
        <p:txBody>
          <a:bodyPr/>
          <a:lstStyle/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US" sz="3200" dirty="0" smtClean="0"/>
              <a:t>Critical issues concerning feeding practices for LBW babies in the Nigerian setting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448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2F1F58"/>
                </a:solidFill>
              </a:rPr>
              <a:t>Critical issues concerning feeding practices for LBW babies in the Nigerian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69" y="1761565"/>
            <a:ext cx="8798855" cy="4289611"/>
          </a:xfrm>
        </p:spPr>
        <p:txBody>
          <a:bodyPr/>
          <a:lstStyle/>
          <a:p>
            <a:r>
              <a:rPr lang="en-US" dirty="0" smtClean="0"/>
              <a:t>Research </a:t>
            </a:r>
            <a:r>
              <a:rPr lang="en-US" dirty="0"/>
              <a:t>into nutrition interventions for </a:t>
            </a:r>
            <a:r>
              <a:rPr lang="en-US" dirty="0" err="1"/>
              <a:t>preterms</a:t>
            </a:r>
            <a:r>
              <a:rPr lang="en-US" dirty="0"/>
              <a:t> urgently required to determine what is </a:t>
            </a:r>
            <a:r>
              <a:rPr lang="en-US" dirty="0" smtClean="0"/>
              <a:t>feasible at every level, affordable, efficacious and safe for immediate and long term health outcomes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73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5400" i="1" dirty="0" smtClean="0"/>
              <a:t>Thank you</a:t>
            </a:r>
            <a:endParaRPr lang="en-US" sz="5400" i="1" dirty="0"/>
          </a:p>
        </p:txBody>
      </p:sp>
    </p:spTree>
    <p:extLst>
      <p:ext uri="{BB962C8B-B14F-4D97-AF65-F5344CB8AC3E}">
        <p14:creationId xmlns:p14="http://schemas.microsoft.com/office/powerpoint/2010/main" val="88243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337" y="1761565"/>
            <a:ext cx="8633187" cy="42896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BURDEN OF LOW BIRTH WEIGHT IN NIGERIA</a:t>
            </a:r>
          </a:p>
          <a:p>
            <a:r>
              <a:rPr lang="en-US" dirty="0" smtClean="0"/>
              <a:t>IMPORTANCE OF NUTRITION IN LBW BABIES</a:t>
            </a:r>
          </a:p>
          <a:p>
            <a:r>
              <a:rPr lang="en-US" dirty="0" smtClean="0"/>
              <a:t>EVIDENCE BASED FEEDING PRACTICES IN LBW</a:t>
            </a:r>
          </a:p>
          <a:p>
            <a:r>
              <a:rPr lang="en-US" dirty="0" smtClean="0"/>
              <a:t>FEEDING GUIDELINES FOR LOW BIRTH WEIGHT BABIES IN NIGERIA</a:t>
            </a:r>
          </a:p>
          <a:p>
            <a:r>
              <a:rPr lang="en-US" dirty="0" smtClean="0"/>
              <a:t>CRITICAL ISSUES REGARDING </a:t>
            </a:r>
            <a:r>
              <a:rPr lang="en-US" dirty="0" smtClean="0"/>
              <a:t>IMPLEMENTATION OF EVIDENCE BASED FEEDING GUIDELINES </a:t>
            </a:r>
            <a:r>
              <a:rPr lang="en-US" smtClean="0"/>
              <a:t>IN </a:t>
            </a:r>
            <a:r>
              <a:rPr lang="en-US" smtClean="0"/>
              <a:t>NIGERIA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751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338" y="165641"/>
            <a:ext cx="8577964" cy="1121000"/>
          </a:xfrm>
        </p:spPr>
        <p:txBody>
          <a:bodyPr/>
          <a:lstStyle/>
          <a:p>
            <a:r>
              <a:rPr lang="en-US" sz="3600" dirty="0" smtClean="0"/>
              <a:t>BURDEN OF LBW IN NIGERIA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84" y="1761565"/>
            <a:ext cx="8706818" cy="4956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Global LBW rate 15%</a:t>
            </a:r>
          </a:p>
          <a:p>
            <a:r>
              <a:rPr lang="en-US" dirty="0" smtClean="0"/>
              <a:t>&gt;20million LBW babies born annually</a:t>
            </a:r>
          </a:p>
          <a:p>
            <a:r>
              <a:rPr lang="en-US" dirty="0" smtClean="0"/>
              <a:t>96% in developing countries</a:t>
            </a:r>
          </a:p>
          <a:p>
            <a:r>
              <a:rPr lang="en-US" dirty="0" smtClean="0"/>
              <a:t>LBW rate in Nigeria </a:t>
            </a:r>
            <a:r>
              <a:rPr lang="en-US" dirty="0"/>
              <a:t>is 14</a:t>
            </a:r>
            <a:r>
              <a:rPr lang="en-US" dirty="0" smtClean="0"/>
              <a:t>% (7 – 15%)</a:t>
            </a:r>
            <a:endParaRPr lang="en-US" dirty="0"/>
          </a:p>
          <a:p>
            <a:r>
              <a:rPr lang="en-US" dirty="0" smtClean="0"/>
              <a:t>Preterm birth rate in Nigeria 12%</a:t>
            </a:r>
          </a:p>
          <a:p>
            <a:r>
              <a:rPr lang="en-US" dirty="0" smtClean="0"/>
              <a:t>NMR is 34/1000 live births</a:t>
            </a:r>
          </a:p>
          <a:p>
            <a:r>
              <a:rPr lang="en-US" dirty="0" smtClean="0"/>
              <a:t>31% of neonatal deaths due to prematurity</a:t>
            </a:r>
          </a:p>
          <a:p>
            <a:r>
              <a:rPr lang="en-US" dirty="0" smtClean="0"/>
              <a:t>80% of neonatal deaths occurred in LBW babies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1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076" y="40341"/>
            <a:ext cx="8706819" cy="1411941"/>
          </a:xfrm>
        </p:spPr>
        <p:txBody>
          <a:bodyPr/>
          <a:lstStyle/>
          <a:p>
            <a:r>
              <a:rPr lang="en-US" sz="4400" dirty="0" smtClean="0"/>
              <a:t>Importance of nutrition in LBW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Emphasis on nutrition in Preterm/LBW not misplaced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Nutrition is </a:t>
            </a:r>
            <a:r>
              <a:rPr lang="en-US" sz="3200" dirty="0"/>
              <a:t>the single greatest environmental influence </a:t>
            </a:r>
            <a:r>
              <a:rPr lang="en-US" sz="3200" dirty="0" smtClean="0"/>
              <a:t>on growth and development of babies in the womb, </a:t>
            </a:r>
            <a:r>
              <a:rPr lang="en-US" sz="3200" dirty="0"/>
              <a:t>during </a:t>
            </a:r>
            <a:r>
              <a:rPr lang="en-US" sz="3200" dirty="0" smtClean="0"/>
              <a:t>infancy and first 2 years of life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Nutrition is </a:t>
            </a:r>
            <a:r>
              <a:rPr lang="en-US" sz="3200" dirty="0" smtClean="0"/>
              <a:t>emerging as </a:t>
            </a:r>
            <a:r>
              <a:rPr lang="en-US" sz="3200" dirty="0"/>
              <a:t>a potential factor to </a:t>
            </a:r>
            <a:r>
              <a:rPr lang="en-US" sz="3200" dirty="0" smtClean="0"/>
              <a:t>improve growth </a:t>
            </a:r>
            <a:r>
              <a:rPr lang="en-US" sz="3200" dirty="0"/>
              <a:t>and </a:t>
            </a:r>
            <a:r>
              <a:rPr lang="en-US" sz="3200" dirty="0" smtClean="0"/>
              <a:t>overall outcomes of individuals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LBW babies are either preterm or IUGR</a:t>
            </a:r>
          </a:p>
        </p:txBody>
      </p:sp>
    </p:spTree>
    <p:extLst>
      <p:ext uri="{BB962C8B-B14F-4D97-AF65-F5344CB8AC3E}">
        <p14:creationId xmlns:p14="http://schemas.microsoft.com/office/powerpoint/2010/main" val="296625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076" y="40341"/>
            <a:ext cx="8706819" cy="1411941"/>
          </a:xfrm>
        </p:spPr>
        <p:txBody>
          <a:bodyPr/>
          <a:lstStyle/>
          <a:p>
            <a:r>
              <a:rPr lang="en-US" sz="4400" dirty="0" smtClean="0"/>
              <a:t>Importance of nutrition in LBW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6" y="1452282"/>
            <a:ext cx="8959924" cy="5118147"/>
          </a:xfrm>
        </p:spPr>
        <p:txBody>
          <a:bodyPr>
            <a:noAutofit/>
          </a:bodyPr>
          <a:lstStyle/>
          <a:p>
            <a:r>
              <a:rPr lang="en-US" sz="3200" dirty="0" smtClean="0"/>
              <a:t>IUGR babies already nutrient depleted!</a:t>
            </a:r>
          </a:p>
          <a:p>
            <a:r>
              <a:rPr lang="en-US" sz="3200" dirty="0" smtClean="0"/>
              <a:t>Prematurity is associated with a lot of critical illness with potentials for impaired long term outcomes or mortality</a:t>
            </a:r>
          </a:p>
          <a:p>
            <a:r>
              <a:rPr lang="en-US" sz="3200" dirty="0" err="1"/>
              <a:t>O</a:t>
            </a:r>
            <a:r>
              <a:rPr lang="en-US" sz="3200" dirty="0" err="1" smtClean="0"/>
              <a:t>ptimising</a:t>
            </a:r>
            <a:r>
              <a:rPr lang="en-US" sz="3200" dirty="0" smtClean="0"/>
              <a:t> nutrition early </a:t>
            </a:r>
            <a:r>
              <a:rPr lang="en-US" sz="3200" dirty="0"/>
              <a:t>in </a:t>
            </a:r>
            <a:r>
              <a:rPr lang="en-US" sz="3200" dirty="0" err="1" smtClean="0"/>
              <a:t>preterms</a:t>
            </a:r>
            <a:r>
              <a:rPr lang="en-US" sz="3200" dirty="0" smtClean="0"/>
              <a:t>;</a:t>
            </a:r>
          </a:p>
          <a:p>
            <a:pPr marL="993775" lvl="1" indent="-276225"/>
            <a:r>
              <a:rPr lang="en-US" sz="2800" dirty="0" smtClean="0"/>
              <a:t>Reduces post natal growth restriction </a:t>
            </a:r>
          </a:p>
          <a:p>
            <a:pPr marL="993775" lvl="1" indent="-276225"/>
            <a:r>
              <a:rPr lang="en-US" sz="2800" dirty="0" smtClean="0"/>
              <a:t>Potential avenue to </a:t>
            </a:r>
            <a:r>
              <a:rPr lang="en-US" sz="2800" dirty="0"/>
              <a:t>mitigate the adverse </a:t>
            </a:r>
            <a:r>
              <a:rPr lang="en-US" sz="2800" dirty="0" smtClean="0"/>
              <a:t>consequences </a:t>
            </a:r>
            <a:r>
              <a:rPr lang="en-US" sz="2800" dirty="0"/>
              <a:t>of critical </a:t>
            </a:r>
            <a:r>
              <a:rPr lang="en-US" sz="2800" dirty="0" smtClean="0"/>
              <a:t>illness on brain health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625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24" y="1595920"/>
            <a:ext cx="9001341" cy="4900887"/>
          </a:xfrm>
        </p:spPr>
        <p:txBody>
          <a:bodyPr>
            <a:noAutofit/>
          </a:bodyPr>
          <a:lstStyle/>
          <a:p>
            <a:pPr marL="349250" indent="-349250"/>
            <a:r>
              <a:rPr lang="en-US" dirty="0" smtClean="0"/>
              <a:t>It has been shown that greater </a:t>
            </a:r>
            <a:r>
              <a:rPr lang="en-US" dirty="0"/>
              <a:t>energy and enteral feeding during the first </a:t>
            </a:r>
            <a:r>
              <a:rPr lang="en-US" dirty="0" smtClean="0"/>
              <a:t>2weeks </a:t>
            </a:r>
            <a:r>
              <a:rPr lang="en-US" dirty="0"/>
              <a:t>of life predicted more robust brain growth and accelerated </a:t>
            </a:r>
            <a:r>
              <a:rPr lang="en-US" dirty="0" smtClean="0"/>
              <a:t>white matter maturation</a:t>
            </a:r>
          </a:p>
          <a:p>
            <a:r>
              <a:rPr lang="en-US" dirty="0" smtClean="0"/>
              <a:t>This results ultimately in long lasting improvements in neurodevelopmental outcomes</a:t>
            </a:r>
          </a:p>
          <a:p>
            <a:r>
              <a:rPr lang="en-US" dirty="0" smtClean="0"/>
              <a:t>Evidence keeps emerging on </a:t>
            </a:r>
            <a:r>
              <a:rPr lang="en-US" dirty="0"/>
              <a:t>the epigenetic effects of early nutrition on </a:t>
            </a:r>
            <a:r>
              <a:rPr lang="en-US" dirty="0" smtClean="0"/>
              <a:t>programming for later </a:t>
            </a:r>
            <a:r>
              <a:rPr lang="en-US" dirty="0"/>
              <a:t>development of cardiovascular diseases, overweight, obesity, </a:t>
            </a:r>
            <a:r>
              <a:rPr lang="en-US" dirty="0" smtClean="0"/>
              <a:t>diabetes </a:t>
            </a:r>
            <a:r>
              <a:rPr lang="en-US" dirty="0"/>
              <a:t>and other chronic </a:t>
            </a:r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Importance of nutrition in LBW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544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860" y="1452282"/>
            <a:ext cx="8246627" cy="50813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 smtClean="0"/>
              <a:t>Early enteral feeds in very </a:t>
            </a:r>
            <a:r>
              <a:rPr lang="en-US" sz="3200" dirty="0" err="1" smtClean="0"/>
              <a:t>preterms</a:t>
            </a:r>
            <a:r>
              <a:rPr lang="en-US" sz="3200" dirty="0" smtClean="0"/>
              <a:t> have been shown to;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Reduce late onset/HAI infections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Reduce all cause mortality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Reduce length of hospital stay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Importance of nutrition in LBW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5280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54" y="40341"/>
            <a:ext cx="8854079" cy="1411941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Evidence based feeding practices in LBW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54" y="1601196"/>
            <a:ext cx="9203823" cy="5256803"/>
          </a:xfrm>
        </p:spPr>
        <p:txBody>
          <a:bodyPr>
            <a:normAutofit/>
          </a:bodyPr>
          <a:lstStyle/>
          <a:p>
            <a:pPr marL="92075" indent="-92075">
              <a:spcBef>
                <a:spcPts val="600"/>
              </a:spcBef>
              <a:spcAft>
                <a:spcPts val="600"/>
              </a:spcAft>
            </a:pPr>
            <a:r>
              <a:rPr lang="en-US" sz="3100" dirty="0" smtClean="0"/>
              <a:t>Aim of various Preterm/LBW feeding guidelines is to: </a:t>
            </a:r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Start early</a:t>
            </a:r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Advance safely</a:t>
            </a:r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Use the best nutrient possible – Human </a:t>
            </a:r>
            <a:r>
              <a:rPr lang="en-US" sz="2800" dirty="0" err="1" smtClean="0"/>
              <a:t>breastmilk</a:t>
            </a:r>
            <a:endParaRPr lang="en-US" sz="2800" dirty="0" smtClean="0"/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Fortify for optimal nutrient intake, </a:t>
            </a:r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Measures to improve feed tolerance and reduce NEC and LOS</a:t>
            </a:r>
          </a:p>
          <a:p>
            <a:pPr marL="998538" lvl="1">
              <a:spcAft>
                <a:spcPts val="600"/>
              </a:spcAft>
            </a:pPr>
            <a:r>
              <a:rPr lang="en-US" sz="2800" dirty="0" smtClean="0"/>
              <a:t>Reduce length of hospital stay</a:t>
            </a:r>
          </a:p>
        </p:txBody>
      </p:sp>
    </p:spTree>
    <p:extLst>
      <p:ext uri="{BB962C8B-B14F-4D97-AF65-F5344CB8AC3E}">
        <p14:creationId xmlns:p14="http://schemas.microsoft.com/office/powerpoint/2010/main" val="294513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76" y="1489094"/>
            <a:ext cx="8817265" cy="536890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/>
              <a:t>Total </a:t>
            </a:r>
            <a:r>
              <a:rPr lang="en-US" sz="2700" dirty="0" err="1" smtClean="0"/>
              <a:t>perenteral</a:t>
            </a:r>
            <a:r>
              <a:rPr lang="en-US" sz="2700" dirty="0" smtClean="0"/>
              <a:t> nutrition prior to establishment of full enteral feeds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/>
              <a:t>To prevent catabolism and negative nitrogen balance</a:t>
            </a:r>
          </a:p>
          <a:p>
            <a:pPr lvl="1">
              <a:spcAft>
                <a:spcPts val="600"/>
              </a:spcAft>
            </a:pPr>
            <a:r>
              <a:rPr lang="en-US" sz="2700" dirty="0" smtClean="0"/>
              <a:t>Amino acid infusion from day 1DOL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/>
              <a:t>Lipids for brain growth </a:t>
            </a:r>
          </a:p>
          <a:p>
            <a:pPr lvl="1">
              <a:spcAft>
                <a:spcPts val="600"/>
              </a:spcAft>
            </a:pPr>
            <a:r>
              <a:rPr lang="en-US" sz="2700" dirty="0" smtClean="0"/>
              <a:t>Parenteral lipids from day 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/>
              <a:t>Micronutrient supplements</a:t>
            </a:r>
          </a:p>
          <a:p>
            <a:pPr lvl="1">
              <a:spcAft>
                <a:spcPts val="600"/>
              </a:spcAft>
            </a:pPr>
            <a:r>
              <a:rPr lang="en-US" sz="2700" dirty="0"/>
              <a:t>Water and fat soluble vitamins</a:t>
            </a:r>
          </a:p>
          <a:p>
            <a:pPr lvl="1">
              <a:spcAft>
                <a:spcPts val="600"/>
              </a:spcAft>
            </a:pPr>
            <a:r>
              <a:rPr lang="en-US" sz="2700" dirty="0" smtClean="0"/>
              <a:t>Calcium,  phosphorus and trace elements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/>
              <a:t>Electrolytes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076" y="40342"/>
            <a:ext cx="8178873" cy="1247978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Evidence based feeding practices in LBW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3644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</a:majorFont>
      <a:minorFont>
        <a:latin typeface="Candara"/>
        <a:ea typeface=""/>
        <a:cs typeface=""/>
        <a:font script="Jpan" typeface="メイリオ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1407</TotalTime>
  <Words>847</Words>
  <Application>Microsoft Macintosh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Infusion</vt:lpstr>
      <vt:lpstr>Critical issues in feeding LBW infants in Nigeria </vt:lpstr>
      <vt:lpstr>OBJECTIVES</vt:lpstr>
      <vt:lpstr>BURDEN OF LBW IN NIGERIA</vt:lpstr>
      <vt:lpstr>Importance of nutrition in LBW</vt:lpstr>
      <vt:lpstr>Importance of nutrition in LBW</vt:lpstr>
      <vt:lpstr>Importance of nutrition in LBW</vt:lpstr>
      <vt:lpstr>Importance of nutrition in LBW</vt:lpstr>
      <vt:lpstr> Evidence based feeding practices in LBW </vt:lpstr>
      <vt:lpstr> Evidence based feeding practices in LBW </vt:lpstr>
      <vt:lpstr> Evidence based feeding practices in LBW </vt:lpstr>
      <vt:lpstr> Evidence based feeding practices in LBW </vt:lpstr>
      <vt:lpstr>Critical issues concerning feeding practices for LBW babies in the Nigerian setting</vt:lpstr>
      <vt:lpstr>PowerPoint Presentation</vt:lpstr>
      <vt:lpstr>Critical issues concerning feeding practices for LBW babies in the Nigerian setting</vt:lpstr>
      <vt:lpstr>Critical issues concerning feeding practices for LBW babies in the Nigerian setting</vt:lpstr>
      <vt:lpstr>Critical issues concerning feeding practices for LBW babies in the Nigerian setting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issues in feeding LBW infants in Nigeria </dc:title>
  <dc:creator>Sam Tongo</dc:creator>
  <cp:lastModifiedBy>Sam Tongo</cp:lastModifiedBy>
  <cp:revision>27</cp:revision>
  <dcterms:created xsi:type="dcterms:W3CDTF">2018-03-02T23:52:08Z</dcterms:created>
  <dcterms:modified xsi:type="dcterms:W3CDTF">2018-03-06T07:26:39Z</dcterms:modified>
</cp:coreProperties>
</file>