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997263-2CB7-4D40-9EBF-90B8B9DF4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C6A3E06-C967-CA48-A8AA-A2F1AA8FA8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561" y="2130425"/>
            <a:ext cx="8071639" cy="1470025"/>
          </a:xfrm>
        </p:spPr>
        <p:txBody>
          <a:bodyPr/>
          <a:lstStyle/>
          <a:p>
            <a:r>
              <a:rPr lang="en-US" dirty="0" smtClean="0"/>
              <a:t>Criteria for diagnosis of perinatal asphyxia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6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Sarnat</a:t>
            </a:r>
            <a:r>
              <a:rPr lang="en-US" dirty="0" smtClean="0"/>
              <a:t> and </a:t>
            </a:r>
            <a:r>
              <a:rPr lang="en-US" dirty="0" err="1" smtClean="0"/>
              <a:t>Sarnat</a:t>
            </a:r>
            <a:r>
              <a:rPr lang="en-US" dirty="0" smtClean="0"/>
              <a:t> Staging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678500"/>
              </p:ext>
            </p:extLst>
          </p:nvPr>
        </p:nvGraphicFramePr>
        <p:xfrm>
          <a:off x="457199" y="1932475"/>
          <a:ext cx="8229600" cy="4783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15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Stage I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Stage II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Stage III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</a:tr>
              <a:tr h="615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Alertness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Hyperalert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Lethargy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Coma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</a:tr>
              <a:tr h="615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Muscle tone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Normal or increased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Hypotonic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Flaccid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</a:tr>
              <a:tr h="615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Seizures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None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Frequent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Uncommon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</a:tr>
              <a:tr h="615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Pupils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Dilated, reactive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Small, reactive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Variable, fixed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</a:tr>
              <a:tr h="615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Respiration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Regular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Periodic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Apnoea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</a:tr>
              <a:tr h="615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Duration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&lt; 24 Hours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2 - 14 Days</a:t>
                      </a:r>
                      <a:endParaRPr lang="en-GB" sz="28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1A1A1A"/>
                          </a:solidFill>
                          <a:effectLst/>
                          <a:latin typeface="Times New Roman"/>
                          <a:ea typeface="ＭＳ 明朝"/>
                        </a:rPr>
                        <a:t>Weeks</a:t>
                      </a:r>
                      <a:endParaRPr lang="en-GB" sz="28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237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6525"/>
            <a:ext cx="8396880" cy="458273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WHO</a:t>
            </a:r>
          </a:p>
          <a:p>
            <a:pPr lvl="1"/>
            <a:r>
              <a:rPr lang="en-US" sz="2800" b="1" dirty="0" smtClean="0"/>
              <a:t>If a baby required bag and mask ventilation at birth</a:t>
            </a:r>
          </a:p>
          <a:p>
            <a:pPr lvl="1"/>
            <a:endParaRPr lang="en-US" sz="2800" b="1" dirty="0"/>
          </a:p>
          <a:p>
            <a:pPr lvl="0">
              <a:buClr>
                <a:srgbClr val="80B606"/>
              </a:buClr>
            </a:pPr>
            <a:r>
              <a:rPr lang="en-US" sz="28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AAP/ACOG</a:t>
            </a:r>
          </a:p>
          <a:p>
            <a:pPr lvl="1">
              <a:buClr>
                <a:srgbClr val="80B606"/>
              </a:buClr>
            </a:pPr>
            <a:r>
              <a:rPr lang="en-US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No facilities for most criterion 1 of 4 essential</a:t>
            </a:r>
          </a:p>
          <a:p>
            <a:pPr lvl="1">
              <a:buClr>
                <a:srgbClr val="80B606"/>
              </a:buClr>
            </a:pPr>
            <a:r>
              <a:rPr lang="en-US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Most referral </a:t>
            </a:r>
            <a:r>
              <a:rPr lang="en-US" sz="26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centres</a:t>
            </a:r>
            <a:r>
              <a:rPr lang="en-US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don</a:t>
            </a:r>
            <a:r>
              <a:rPr lang="fr-FR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’</a:t>
            </a:r>
            <a:r>
              <a:rPr lang="en-US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 do APGAR scoring</a:t>
            </a:r>
          </a:p>
          <a:p>
            <a:pPr lvl="1">
              <a:buClr>
                <a:srgbClr val="80B606"/>
              </a:buClr>
            </a:pPr>
            <a:r>
              <a:rPr lang="en-US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Neuroimaging not widely available</a:t>
            </a:r>
          </a:p>
          <a:p>
            <a:pPr lvl="0">
              <a:buClr>
                <a:srgbClr val="80B606"/>
              </a:buClr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14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i="1" dirty="0" smtClean="0"/>
          </a:p>
          <a:p>
            <a:pPr marL="0" indent="0" algn="ctr">
              <a:buNone/>
            </a:pPr>
            <a:r>
              <a:rPr lang="en-US" sz="4800" b="1" i="1" dirty="0" smtClean="0"/>
              <a:t>Thank you</a:t>
            </a:r>
            <a:endParaRPr lang="en-US" sz="4800" b="1" i="1" dirty="0"/>
          </a:p>
        </p:txBody>
      </p:sp>
    </p:spTree>
    <p:extLst>
      <p:ext uri="{BB962C8B-B14F-4D97-AF65-F5344CB8AC3E}">
        <p14:creationId xmlns:p14="http://schemas.microsoft.com/office/powerpoint/2010/main" val="1031322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Perinatal Asphyxia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299" y="2410998"/>
            <a:ext cx="8743633" cy="3715165"/>
          </a:xfrm>
        </p:spPr>
        <p:txBody>
          <a:bodyPr/>
          <a:lstStyle/>
          <a:p>
            <a:r>
              <a:rPr lang="en-GB" sz="2800" dirty="0"/>
              <a:t>I</a:t>
            </a:r>
            <a:r>
              <a:rPr lang="en-GB" sz="2800" dirty="0" smtClean="0"/>
              <a:t>nterruption </a:t>
            </a:r>
            <a:r>
              <a:rPr lang="en-GB" sz="2800" dirty="0"/>
              <a:t>in oxygen supply to tissues </a:t>
            </a:r>
            <a:r>
              <a:rPr lang="en-GB" sz="2800" dirty="0" smtClean="0"/>
              <a:t>in the foetus or </a:t>
            </a:r>
            <a:r>
              <a:rPr lang="en-GB" sz="2800" dirty="0" err="1" smtClean="0"/>
              <a:t>newborn</a:t>
            </a:r>
            <a:r>
              <a:rPr lang="en-GB" sz="2800" dirty="0" smtClean="0"/>
              <a:t> with </a:t>
            </a:r>
            <a:r>
              <a:rPr lang="en-GB" sz="2800" dirty="0"/>
              <a:t>attendant metabolic consequences which may result in </a:t>
            </a:r>
            <a:r>
              <a:rPr lang="en-GB" sz="2800" dirty="0" err="1"/>
              <a:t>multiorgan</a:t>
            </a:r>
            <a:r>
              <a:rPr lang="en-GB" sz="2800" dirty="0"/>
              <a:t> dysfunction in the immediate </a:t>
            </a:r>
            <a:r>
              <a:rPr lang="en-GB" sz="2800" dirty="0" err="1"/>
              <a:t>newborn</a:t>
            </a:r>
            <a:r>
              <a:rPr lang="en-GB" sz="2800" dirty="0"/>
              <a:t> period as well as long term neurologic </a:t>
            </a:r>
            <a:r>
              <a:rPr lang="en-GB" sz="2800" dirty="0" err="1"/>
              <a:t>sequelae</a:t>
            </a:r>
            <a:r>
              <a:rPr lang="en-GB" sz="28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346447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/>
              <a:t>American Academy of Paediatrics (AAP) and the American College of Obstetrics and Gynaecology (ACOG</a:t>
            </a:r>
            <a:r>
              <a:rPr lang="en-GB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54" y="2770094"/>
            <a:ext cx="8725226" cy="3267169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4 essential criteria and 5 additional criteria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7452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/>
              <a:t>E</a:t>
            </a:r>
            <a:r>
              <a:rPr lang="en-US" dirty="0" smtClean="0"/>
              <a:t>ssential  criteria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5669" y="2190143"/>
            <a:ext cx="8780449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Metabolic </a:t>
            </a:r>
            <a:r>
              <a:rPr lang="en-GB" sz="2800" dirty="0"/>
              <a:t>acidosis (pH &lt; 7.0 and base deficit ≥ 12 </a:t>
            </a:r>
            <a:r>
              <a:rPr lang="en-GB" sz="2800" dirty="0" err="1"/>
              <a:t>mmol</a:t>
            </a:r>
            <a:r>
              <a:rPr lang="en-GB" sz="2800" dirty="0"/>
              <a:t>/L) in umbilical artery sample</a:t>
            </a:r>
          </a:p>
          <a:p>
            <a:r>
              <a:rPr lang="en-GB" sz="2800" dirty="0" smtClean="0"/>
              <a:t>Moderate </a:t>
            </a:r>
            <a:r>
              <a:rPr lang="en-GB" sz="2800" dirty="0"/>
              <a:t>or Severe encephalopathy (Thompson score (appendix 1) or </a:t>
            </a:r>
            <a:r>
              <a:rPr lang="en-GB" sz="2800" dirty="0" err="1"/>
              <a:t>Sanart</a:t>
            </a:r>
            <a:r>
              <a:rPr lang="en-GB" sz="2800" dirty="0"/>
              <a:t> and </a:t>
            </a:r>
            <a:r>
              <a:rPr lang="en-GB" sz="2800" dirty="0" err="1"/>
              <a:t>Sanart</a:t>
            </a:r>
            <a:r>
              <a:rPr lang="en-GB" sz="2800" dirty="0"/>
              <a:t> staging (appendix 2</a:t>
            </a:r>
            <a:r>
              <a:rPr lang="en-GB" sz="2800" dirty="0" smtClean="0"/>
              <a:t>)</a:t>
            </a:r>
            <a:endParaRPr lang="en-GB" sz="2800" dirty="0"/>
          </a:p>
          <a:p>
            <a:r>
              <a:rPr lang="en-GB" sz="2800" dirty="0" smtClean="0"/>
              <a:t> </a:t>
            </a:r>
            <a:r>
              <a:rPr lang="en-GB" sz="2800" dirty="0"/>
              <a:t>Cerebral palsy of spastic quadriplegia or </a:t>
            </a:r>
            <a:r>
              <a:rPr lang="en-GB" sz="2800" dirty="0" err="1"/>
              <a:t>dyskinetic</a:t>
            </a:r>
            <a:r>
              <a:rPr lang="en-GB" sz="2800" dirty="0"/>
              <a:t> type </a:t>
            </a:r>
          </a:p>
          <a:p>
            <a:r>
              <a:rPr lang="en-GB" sz="2800" dirty="0" smtClean="0"/>
              <a:t>Exclusion </a:t>
            </a:r>
            <a:r>
              <a:rPr lang="en-GB" sz="2800" dirty="0"/>
              <a:t>of other </a:t>
            </a:r>
            <a:r>
              <a:rPr lang="en-GB" sz="2800" dirty="0" err="1"/>
              <a:t>etiologies</a:t>
            </a:r>
            <a:r>
              <a:rPr lang="en-GB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178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additional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0998"/>
            <a:ext cx="8525733" cy="4196240"/>
          </a:xfrm>
        </p:spPr>
        <p:txBody>
          <a:bodyPr/>
          <a:lstStyle/>
          <a:p>
            <a:pPr lvl="0"/>
            <a:r>
              <a:rPr lang="en-GB" sz="2800" b="1" dirty="0"/>
              <a:t>Sentinel event </a:t>
            </a:r>
            <a:r>
              <a:rPr lang="en-GB" sz="2800" b="1" dirty="0" err="1"/>
              <a:t>intrapartum</a:t>
            </a:r>
            <a:endParaRPr lang="en-GB" sz="2800" b="1" dirty="0"/>
          </a:p>
          <a:p>
            <a:pPr lvl="0"/>
            <a:r>
              <a:rPr lang="en-GB" sz="2800" b="1" dirty="0"/>
              <a:t>Abrupt changes in foetal heart rate</a:t>
            </a:r>
          </a:p>
          <a:p>
            <a:pPr lvl="0"/>
            <a:r>
              <a:rPr lang="en-GB" sz="2800" b="1" dirty="0"/>
              <a:t>Apgar score ≤ 3 beyond 5 min; </a:t>
            </a:r>
          </a:p>
          <a:p>
            <a:pPr lvl="0"/>
            <a:r>
              <a:rPr lang="en-GB" sz="2800" b="1" dirty="0"/>
              <a:t>Multi-system failure within 72 h of life</a:t>
            </a:r>
          </a:p>
          <a:p>
            <a:pPr lvl="0"/>
            <a:r>
              <a:rPr lang="en-GB" sz="2800" b="1" dirty="0"/>
              <a:t>Early imaging evidence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340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Cornerstone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707" y="2770094"/>
            <a:ext cx="8614780" cy="3267169"/>
          </a:xfrm>
        </p:spPr>
        <p:txBody>
          <a:bodyPr/>
          <a:lstStyle/>
          <a:p>
            <a:r>
              <a:rPr lang="en-GB" sz="2800" dirty="0"/>
              <a:t>S</a:t>
            </a:r>
            <a:r>
              <a:rPr lang="en-GB" sz="2800" dirty="0" smtClean="0"/>
              <a:t>evere </a:t>
            </a:r>
            <a:r>
              <a:rPr lang="en-GB" sz="2800" dirty="0"/>
              <a:t>metabolic acidosis (pH &lt; 7.0 and base deficit ≥ 12 </a:t>
            </a:r>
            <a:r>
              <a:rPr lang="en-GB" sz="2800" dirty="0" err="1"/>
              <a:t>mmol</a:t>
            </a:r>
            <a:r>
              <a:rPr lang="en-GB" sz="2800" dirty="0"/>
              <a:t>/L) at birth in a </a:t>
            </a:r>
            <a:r>
              <a:rPr lang="en-GB" sz="2800" dirty="0" err="1"/>
              <a:t>newborn</a:t>
            </a:r>
            <a:r>
              <a:rPr lang="en-GB" sz="2800" dirty="0"/>
              <a:t> exhibiting early signs of moderate or severe encephalopathy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63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70094"/>
            <a:ext cx="8415287" cy="3267169"/>
          </a:xfrm>
        </p:spPr>
        <p:txBody>
          <a:bodyPr/>
          <a:lstStyle/>
          <a:p>
            <a:pPr lvl="0"/>
            <a:r>
              <a:rPr lang="en-GB" sz="2800" b="1" dirty="0" smtClean="0"/>
              <a:t>Failure to </a:t>
            </a:r>
            <a:r>
              <a:rPr lang="en-GB" sz="2800" b="1" dirty="0" err="1"/>
              <a:t>intiate</a:t>
            </a:r>
            <a:r>
              <a:rPr lang="en-GB" sz="2800" b="1" dirty="0"/>
              <a:t> breathing at birth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79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Thompson score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558066"/>
              </p:ext>
            </p:extLst>
          </p:nvPr>
        </p:nvGraphicFramePr>
        <p:xfrm>
          <a:off x="220698" y="1754212"/>
          <a:ext cx="8688385" cy="478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173"/>
                <a:gridCol w="1601466"/>
                <a:gridCol w="2212392"/>
                <a:gridCol w="1737677"/>
                <a:gridCol w="1737677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ＭＳ 明朝"/>
                        </a:rPr>
                        <a:t>Score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ＭＳ 明朝"/>
                        </a:rPr>
                        <a:t>Sign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ＭＳ 明朝"/>
                        </a:rPr>
                        <a:t>0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ＭＳ 明朝"/>
                        </a:rPr>
                        <a:t>1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ＭＳ 明朝"/>
                        </a:rPr>
                        <a:t>2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ＭＳ 明朝"/>
                        </a:rPr>
                        <a:t>3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Flaccid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Tone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Normal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Hyper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Hypo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LOC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Normal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Hyperalert, stare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Lethargic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Comatose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Fits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None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&lt; 3/day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&gt;2/day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Posture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Normal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Fisting, cycling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Strong distal flexion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Decerebrate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Moro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Normal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Partial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Absent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Grasp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Normal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Poor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Absent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Suck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Normal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Poor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Absent ± bites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Respiration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Normal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Hyperventilation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</a:rPr>
                        <a:t>Brief apnea</a:t>
                      </a:r>
                      <a:endParaRPr lang="en-GB" sz="240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</a:rPr>
                        <a:t>IPPV (apnea)</a:t>
                      </a:r>
                      <a:endParaRPr lang="en-GB" sz="2400" dirty="0">
                        <a:effectLst/>
                        <a:latin typeface="Times New Roman"/>
                        <a:ea typeface="Cambri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484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Thompson </a:t>
            </a:r>
            <a:r>
              <a:rPr lang="en-US" dirty="0" smtClean="0"/>
              <a:t>score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Mild 1 – 10</a:t>
            </a:r>
          </a:p>
          <a:p>
            <a:r>
              <a:rPr lang="en-GB" sz="2800" b="1" dirty="0"/>
              <a:t>Moderate 11- 14 </a:t>
            </a:r>
          </a:p>
          <a:p>
            <a:r>
              <a:rPr lang="en-GB" sz="2800" b="1" dirty="0"/>
              <a:t>Severe &gt; </a:t>
            </a:r>
            <a:r>
              <a:rPr lang="en-GB" sz="2800" b="1" u="sng" dirty="0"/>
              <a:t>15</a:t>
            </a:r>
            <a:endParaRPr lang="en-GB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21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33</TotalTime>
  <Words>352</Words>
  <Application>Microsoft Macintosh PowerPoint</Application>
  <PresentationFormat>On-screen Show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Genesis</vt:lpstr>
      <vt:lpstr>Criteria for diagnosis of perinatal asphyxia</vt:lpstr>
      <vt:lpstr>Perinatal Asphyxia</vt:lpstr>
      <vt:lpstr>American Academy of Paediatrics (AAP) and the American College of Obstetrics and Gynaecology (ACOG)</vt:lpstr>
      <vt:lpstr>4 Essential  criteria</vt:lpstr>
      <vt:lpstr>5 additional </vt:lpstr>
      <vt:lpstr>Cornerstone </vt:lpstr>
      <vt:lpstr>WHO DEFINITION</vt:lpstr>
      <vt:lpstr>Thompson score</vt:lpstr>
      <vt:lpstr>Thompson score interpretation</vt:lpstr>
      <vt:lpstr>Sarnat and Sarnat Staging</vt:lpstr>
      <vt:lpstr>Adaptation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Criteria for diagnosis of perinatal asphyxia</dc:title>
  <dc:creator>Sam Tongo</dc:creator>
  <cp:lastModifiedBy>Sam Tongo</cp:lastModifiedBy>
  <cp:revision>4</cp:revision>
  <dcterms:created xsi:type="dcterms:W3CDTF">2018-03-06T01:35:56Z</dcterms:created>
  <dcterms:modified xsi:type="dcterms:W3CDTF">2018-03-06T07:25:03Z</dcterms:modified>
</cp:coreProperties>
</file>