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70" r:id="rId4"/>
    <p:sldId id="275" r:id="rId5"/>
    <p:sldId id="257" r:id="rId6"/>
    <p:sldId id="258" r:id="rId7"/>
    <p:sldId id="261" r:id="rId8"/>
    <p:sldId id="260" r:id="rId9"/>
    <p:sldId id="264" r:id="rId10"/>
    <p:sldId id="271" r:id="rId11"/>
    <p:sldId id="267" r:id="rId12"/>
    <p:sldId id="268" r:id="rId13"/>
    <p:sldId id="265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Health facility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2"/>
                <c:pt idx="0">
                  <c:v>2013</c:v>
                </c:pt>
                <c:pt idx="1">
                  <c:v>2016</c:v>
                </c:pt>
              </c:strCache>
            </c:strRef>
          </c:cat>
          <c:val>
            <c:numRef>
              <c:f>Sheet1!$A$2:$C$2</c:f>
              <c:numCache>
                <c:formatCode>#,##0</c:formatCode>
                <c:ptCount val="2"/>
                <c:pt idx="0">
                  <c:v>711105</c:v>
                </c:pt>
                <c:pt idx="1">
                  <c:v>875101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4-40D6-9008-0982CB53A45B}"/>
            </c:ext>
          </c:extLst>
        </c:ser>
        <c:ser>
          <c:idx val="1"/>
          <c:order val="1"/>
          <c:tx>
            <c:v>Home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2"/>
                <c:pt idx="0">
                  <c:v>2013</c:v>
                </c:pt>
                <c:pt idx="1">
                  <c:v>2016</c:v>
                </c:pt>
              </c:strCache>
            </c:strRef>
          </c:cat>
          <c:val>
            <c:numRef>
              <c:f>Sheet1!$A$3:$C$3</c:f>
              <c:numCache>
                <c:formatCode>#,##0</c:formatCode>
                <c:ptCount val="2"/>
                <c:pt idx="0">
                  <c:v>159494</c:v>
                </c:pt>
                <c:pt idx="1">
                  <c:v>73223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4-40D6-9008-0982CB53A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260408"/>
        <c:axId val="488261720"/>
      </c:barChart>
      <c:catAx>
        <c:axId val="48826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61720"/>
        <c:crosses val="autoZero"/>
        <c:auto val="1"/>
        <c:lblAlgn val="ctr"/>
        <c:lblOffset val="100"/>
        <c:noMultiLvlLbl val="0"/>
      </c:catAx>
      <c:valAx>
        <c:axId val="4882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6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1777-716D-4970-8F39-A7E28E04D0FD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B25E-071F-464A-BE2C-6F7B8C03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F2A1-1C2B-414C-8C40-DBB43102A2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B271-46F2-47DF-8811-9EEC0A01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E1798-DE76-49FC-B74E-59B4BF40D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2F5A-24A7-468D-9BF0-6F4A4559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01A1-B53A-422F-8A98-2EA4B955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CAA5-F454-4DCC-9DA0-670E3A53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A792-B110-4E9E-9DF2-2CFF5EB7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EE8D-BAF3-4610-9D46-9A744D6F8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583E-1BD0-46B5-9294-FDFC55DE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FABB2-3A53-4AF0-9DA5-77749200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21F2-C9CF-40FA-BD35-F1BDE2A1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F300C-A61F-444B-A592-2BF98384C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06C04-5F51-4913-AB24-1FDC5922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CAC4-70FC-4820-90E6-304B2BC0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5941-BBD1-49A4-8BBC-F0D93F70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AECF-7F5A-4D2D-9431-93DD0BEC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CB3D-E653-4103-A730-01ED6074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728A-0DF0-4F94-9EAD-0FB0DEF1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06E4-86EF-404A-9767-436E0396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89A25-F329-4D16-BBAC-2197F5AF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7A59B-517D-4678-8930-29B94CDD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B07-4C59-4E88-9022-F1094A96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71E1-2500-4918-80F1-B82608AA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7A8D-40EC-4A30-ABFB-D7A07488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FD37-311B-4018-9D18-D7DC7559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1824-A234-47C6-8A3E-AD240777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A92-5306-4725-BC75-196EF3A4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D3C6-73F0-4518-9EA4-386490DA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BAB51-1F4B-413E-BE96-CEBAB627A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1E102-5A46-4368-A2CD-563B693E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0B883-BD75-47C8-AE5F-D2541D6F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72D7D-CE7F-43D0-A292-47E29B14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F7F0-2978-45EA-AFEF-8BD1018A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4BAC-4361-4C3C-A621-1EB5999B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D6C02-E990-4F18-8916-FC5FF0F02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86F68-5E90-405D-AA84-B6BBF90CF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D1F1-C965-408D-91DE-8F0B64568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5FE0-14F2-4305-8429-B6682158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76C1C-E9D0-477C-8065-E1D0A4A1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39EB6-D269-4A39-B648-5197978C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4E3F-5132-4521-90C9-810F3FEF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A6FF7-FB4F-4077-92D1-9235B628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59D98-7E29-4CE9-AD67-17E7857A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BB050-FFDD-436A-8FDB-D56EAEC9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90084-18D4-4D5E-AE2A-8BFD73F6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BCD2C-67CA-48AA-A3C3-7C4D8631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F503-4757-4551-A4C6-B3803D5D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695B-4763-4C17-96A8-B4F3FA44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43D7-45E5-4C14-83FF-ED56367F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EA9E-A749-4EA5-99B1-2099CD790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D43A0-60D7-4977-B336-8875582C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B1D03-D29D-4885-9B1F-9FE8F288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1A91-ADB4-427E-B3E7-6FB5D9DF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59F8-EA23-4F00-BA54-738085E2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AD3A-753F-4654-A70F-72AE33C7E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0576B-570C-457F-8B53-00A71190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C6FE-0E04-4E3C-8E4A-5008DB7B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C92B-6F32-42DC-A78B-CF2F81C2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619F-C373-421B-822D-0E10291F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F0F14-9F4A-484E-9D28-98C8B90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9D7AC-E788-421C-BB17-93105652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EBE8C-FBC3-4933-9CC1-EC60DD6D7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C1E0-0886-41F4-B908-98C3A94253B3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734D-28B1-4FC0-9298-6E41440D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356E-B96D-4AEE-A6F0-DAF2E546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ypreemi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2276811"/>
            <a:ext cx="10493828" cy="1607038"/>
          </a:xfrm>
        </p:spPr>
        <p:txBody>
          <a:bodyPr>
            <a:normAutofit/>
          </a:bodyPr>
          <a:lstStyle/>
          <a:p>
            <a:r>
              <a:rPr lang="en-US" sz="4800" dirty="0"/>
              <a:t>Critical issues in feeding LBW babies in Kenya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166" y="3381000"/>
            <a:ext cx="7557233" cy="254020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Alison Talbert</a:t>
            </a:r>
          </a:p>
          <a:p>
            <a:r>
              <a:rPr lang="en-US" dirty="0"/>
              <a:t>Kisumu, June 5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r>
              <a:rPr lang="en-US" sz="2200" dirty="0"/>
              <a:t>MRC Confidence in Global Nutrition and Health Research</a:t>
            </a:r>
          </a:p>
          <a:p>
            <a:r>
              <a:rPr lang="en-US" sz="2200" b="1" dirty="0"/>
              <a:t>Improving the survival, growth and development of low birth weight newborns through better nutrition: the Neonatal Nutrition Network project</a:t>
            </a:r>
            <a:r>
              <a:rPr lang="en-GB" sz="2200" dirty="0"/>
              <a:t> 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62" y="564025"/>
            <a:ext cx="1033024" cy="1032181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6" y="534198"/>
            <a:ext cx="96884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99" y="564024"/>
            <a:ext cx="1423157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81" y="1334722"/>
            <a:ext cx="1962526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78" y="1677465"/>
            <a:ext cx="2456885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3" y="411494"/>
            <a:ext cx="126597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96" y="564024"/>
            <a:ext cx="866983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B816-45BA-48D1-B6D1-FC05D281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Criteria for discharge from hospital (</a:t>
            </a:r>
            <a:r>
              <a:rPr lang="en-US" dirty="0" err="1"/>
              <a:t>Kilifi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CCD-04FC-4079-9F8A-22E0F8ABF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When baby is gaining weight on breastfeeding alone.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Maintaining temperature in open cot.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Mother is confident with feeding.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33A0-E955-4E60-98B6-1D321381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3600" dirty="0"/>
              <a:t>Hospital discharge is delayed by  failure to  breastfeed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5034-6A50-4A33-BDF3-C021E206C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Prolonged stay increases risk of hospital acquired infections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Home hygiene conditions not optimal for supplementation with breastmilk substitutes – constraints in water  and fuel supply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Poverty –high cost of formula milk relative to incomes</a:t>
            </a:r>
          </a:p>
        </p:txBody>
      </p:sp>
    </p:spTree>
    <p:extLst>
      <p:ext uri="{BB962C8B-B14F-4D97-AF65-F5344CB8AC3E}">
        <p14:creationId xmlns:p14="http://schemas.microsoft.com/office/powerpoint/2010/main" val="11246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49B3-3EA2-40CF-8A36-A38A66FC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Vitamin &amp; mineral supplementation post-discharge for VLBW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05ED-43A5-4B54-B513-914B0B9B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  2011 guidelines on “Optimal feeding of low birth weight infants in low and middle income countries” recommends supplementation for VLBW infants of: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Iron  and vitamin D to 6 months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Calcium and phosphorus  during first few months of life – but  not available in Kenyan  multivitamin syrup formulations </a:t>
            </a:r>
          </a:p>
        </p:txBody>
      </p:sp>
    </p:spTree>
    <p:extLst>
      <p:ext uri="{BB962C8B-B14F-4D97-AF65-F5344CB8AC3E}">
        <p14:creationId xmlns:p14="http://schemas.microsoft.com/office/powerpoint/2010/main" val="180030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C2A-B8F6-4555-90EA-E3238E2D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Feeding problems of LBW babies  born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2ABA-7A98-42DC-86B6-6BE54EE0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Timing of first feed - attitudes towards giving colostrum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Prelacteal</a:t>
            </a:r>
            <a:r>
              <a:rPr lang="en-US" dirty="0"/>
              <a:t> feeds – cultural practices –sugar water, coconut water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“Plan B” if   perceived insufficient breastmilk – cows’ milk, maize porridge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Postnatal visits – babies brought for BCG  immunization by grandmothers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Missed opportunities  at clinics for counselling on infant feeding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6A3E-C44E-417D-B3CC-7846E5E4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Post-discharge follow up of LBW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B29E-C25F-4FCD-80BA-7A46BEEE8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 birth weight is a risk factor for  acute malnutrition in infants under 6 months (MAMI)</a:t>
            </a:r>
          </a:p>
          <a:p>
            <a:r>
              <a:rPr lang="en-US" dirty="0"/>
              <a:t>Tools are being developed for screening for nutritional vulnerability in infants under </a:t>
            </a:r>
            <a:r>
              <a:rPr lang="en-US"/>
              <a:t>6 months (includes </a:t>
            </a:r>
            <a:r>
              <a:rPr lang="en-US" dirty="0"/>
              <a:t>LBW) </a:t>
            </a:r>
          </a:p>
          <a:p>
            <a:r>
              <a:rPr lang="en-US" dirty="0"/>
              <a:t>Need to be simplified and integrated into existing clinics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71CE4-93C4-4675-90EB-39E8172FC1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47333"/>
            <a:ext cx="6042838" cy="35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4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0C53-9576-4002-8365-93876DA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86D4-BF8E-4ABA-9ADF-97D4456C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2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8BB7-02AF-46A0-8171-8EB7D864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LBW babies are there in Kenya?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7A3F-CB47-44DE-B76F-648BB5E4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Country profile for Kenya* reported  that birth weight  was measured in  only 47% of births</a:t>
            </a:r>
          </a:p>
          <a:p>
            <a:pPr marL="0" indent="0">
              <a:buNone/>
            </a:pPr>
            <a:r>
              <a:rPr lang="en-US" dirty="0"/>
              <a:t>Estimated 12% of births are preterm: 193,000 births per year</a:t>
            </a:r>
          </a:p>
          <a:p>
            <a:pPr marL="0" indent="0">
              <a:buNone/>
            </a:pPr>
            <a:r>
              <a:rPr lang="en-US" dirty="0"/>
              <a:t>Low birth weight estimated at 8% of births (World Bank 2009)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>
                <a:hlinkClick r:id="rId2"/>
              </a:rPr>
              <a:t>www.EveryPreemie.org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1E3E-13CA-4207-9E64-33C0AA6E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Place of birth</a:t>
            </a:r>
            <a:br>
              <a:rPr lang="en-US" dirty="0"/>
            </a:br>
            <a:r>
              <a:rPr lang="en-US" sz="3200" dirty="0"/>
              <a:t> (Kenya statistical abstract 2017)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69975A-1561-4C49-A59C-C8EABDE11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29426"/>
              </p:ext>
            </p:extLst>
          </p:nvPr>
        </p:nvGraphicFramePr>
        <p:xfrm>
          <a:off x="682906" y="1825625"/>
          <a:ext cx="106708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56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9157-9CEC-47DC-93FA-D8054F48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What/how to feed low birth weight babies?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8FCA-E68E-4B10-8B36-4AEC4A8F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published trials from Kenya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Cochrane review (Quigley and McGuire 2014) formula milk increases risk of necrotizing enterocolitis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Kenya guidelines </a:t>
            </a:r>
            <a:r>
              <a:rPr lang="en-US"/>
              <a:t>advise giving </a:t>
            </a:r>
            <a:r>
              <a:rPr lang="en-US" dirty="0"/>
              <a:t>expressed breastmilk (EBM)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Donor milk not available yet –acceptability studies conducted  in Nairobi</a:t>
            </a:r>
          </a:p>
        </p:txBody>
      </p:sp>
    </p:spTree>
    <p:extLst>
      <p:ext uri="{BB962C8B-B14F-4D97-AF65-F5344CB8AC3E}">
        <p14:creationId xmlns:p14="http://schemas.microsoft.com/office/powerpoint/2010/main" val="17574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D269-3ECC-4930-8AAD-1B85C2AC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 basic </a:t>
            </a:r>
            <a:r>
              <a:rPr lang="en-US" dirty="0" err="1"/>
              <a:t>paediatric</a:t>
            </a:r>
            <a:r>
              <a:rPr lang="en-US" dirty="0"/>
              <a:t> protocols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AADBD-85C6-4F86-BE0E-5D2E2726F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624" y="2173260"/>
            <a:ext cx="4866751" cy="36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982D-5064-43F4-874F-34F1EFCC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96073-2AF7-4A0A-8609-FE4CE3F9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906"/>
            <a:ext cx="12063529" cy="43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06D7-B65A-4A35-BBCA-E6AB943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D381AF-82F6-44F7-8899-FECC0F680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87" y="1690688"/>
            <a:ext cx="11222225" cy="3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DB3E-30ED-42F3-9DDF-31F2C135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D4DEA-E169-49D4-A431-9F8BF3679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93" y="1209606"/>
            <a:ext cx="12215693" cy="3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928A-4349-4A7A-943F-CAD3529F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Supporting mothers to express EBM for LBW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6BC7-7401-45FD-B5E3-551FC7AE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 patient to nurse ratio: 7-15 patients per nurse in Nairobi neonatal units (Murphy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Few nurses trained </a:t>
            </a:r>
            <a:r>
              <a:rPr lang="en-US"/>
              <a:t>in breastfeeding </a:t>
            </a:r>
            <a:r>
              <a:rPr lang="en-US" dirty="0"/>
              <a:t>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Hospital nutritionists  – management of malnutrition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Breastfeeding peer supporters  in hospital  are accepted by mothers and nurses –where do they fit into health systems? (</a:t>
            </a:r>
            <a:r>
              <a:rPr lang="en-US" dirty="0" err="1"/>
              <a:t>Mwangome</a:t>
            </a:r>
            <a:r>
              <a:rPr lang="en-US" dirty="0"/>
              <a:t> IBAMI and  SIBs studies)</a:t>
            </a:r>
          </a:p>
        </p:txBody>
      </p:sp>
    </p:spTree>
    <p:extLst>
      <p:ext uri="{BB962C8B-B14F-4D97-AF65-F5344CB8AC3E}">
        <p14:creationId xmlns:p14="http://schemas.microsoft.com/office/powerpoint/2010/main" val="110525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472</Words>
  <Application>Microsoft Office PowerPoint</Application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Critical issues in feeding LBW babies in Kenya</vt:lpstr>
      <vt:lpstr>How many LBW babies are there in Kenya?</vt:lpstr>
      <vt:lpstr>Place of birth  (Kenya statistical abstract 2017)</vt:lpstr>
      <vt:lpstr>What/how to feed low birth weight babies?</vt:lpstr>
      <vt:lpstr>Kenya basic paediatric protocols 4th ed 2016</vt:lpstr>
      <vt:lpstr>PowerPoint Presentation</vt:lpstr>
      <vt:lpstr>PowerPoint Presentation</vt:lpstr>
      <vt:lpstr>PowerPoint Presentation</vt:lpstr>
      <vt:lpstr>Supporting mothers to express EBM for LBW</vt:lpstr>
      <vt:lpstr>Criteria for discharge from hospital (Kilifi)</vt:lpstr>
      <vt:lpstr> Hospital discharge is delayed by  failure to  breastfeed</vt:lpstr>
      <vt:lpstr>Vitamin &amp; mineral supplementation post-discharge for VLBW infants</vt:lpstr>
      <vt:lpstr>Feeding problems of LBW babies  born at home</vt:lpstr>
      <vt:lpstr>Post-discharge follow up of LBW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issues in feeding LBW in Kilifi</dc:title>
  <dc:creator>Alison Talbert</dc:creator>
  <cp:lastModifiedBy>Alison Talbert</cp:lastModifiedBy>
  <cp:revision>37</cp:revision>
  <dcterms:created xsi:type="dcterms:W3CDTF">2018-05-22T07:08:36Z</dcterms:created>
  <dcterms:modified xsi:type="dcterms:W3CDTF">2018-05-31T12:25:07Z</dcterms:modified>
</cp:coreProperties>
</file>