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5"/>
  </p:notesMasterIdLst>
  <p:handoutMasterIdLst>
    <p:handoutMasterId r:id="rId66"/>
  </p:handoutMasterIdLst>
  <p:sldIdLst>
    <p:sldId id="495" r:id="rId2"/>
    <p:sldId id="550" r:id="rId3"/>
    <p:sldId id="496" r:id="rId4"/>
    <p:sldId id="497" r:id="rId5"/>
    <p:sldId id="540" r:id="rId6"/>
    <p:sldId id="543" r:id="rId7"/>
    <p:sldId id="498" r:id="rId8"/>
    <p:sldId id="500" r:id="rId9"/>
    <p:sldId id="501" r:id="rId10"/>
    <p:sldId id="544" r:id="rId11"/>
    <p:sldId id="502" r:id="rId12"/>
    <p:sldId id="545" r:id="rId13"/>
    <p:sldId id="503" r:id="rId14"/>
    <p:sldId id="504" r:id="rId15"/>
    <p:sldId id="505" r:id="rId16"/>
    <p:sldId id="546" r:id="rId17"/>
    <p:sldId id="506" r:id="rId18"/>
    <p:sldId id="507" r:id="rId19"/>
    <p:sldId id="508" r:id="rId20"/>
    <p:sldId id="509" r:id="rId21"/>
    <p:sldId id="510" r:id="rId22"/>
    <p:sldId id="511" r:id="rId23"/>
    <p:sldId id="512" r:id="rId24"/>
    <p:sldId id="513" r:id="rId25"/>
    <p:sldId id="514" r:id="rId26"/>
    <p:sldId id="516" r:id="rId27"/>
    <p:sldId id="517" r:id="rId28"/>
    <p:sldId id="518" r:id="rId29"/>
    <p:sldId id="519" r:id="rId30"/>
    <p:sldId id="520" r:id="rId31"/>
    <p:sldId id="521" r:id="rId32"/>
    <p:sldId id="522" r:id="rId33"/>
    <p:sldId id="523" r:id="rId34"/>
    <p:sldId id="524" r:id="rId35"/>
    <p:sldId id="548" r:id="rId36"/>
    <p:sldId id="525" r:id="rId37"/>
    <p:sldId id="529" r:id="rId38"/>
    <p:sldId id="526" r:id="rId39"/>
    <p:sldId id="527" r:id="rId40"/>
    <p:sldId id="528" r:id="rId41"/>
    <p:sldId id="549" r:id="rId42"/>
    <p:sldId id="542" r:id="rId43"/>
    <p:sldId id="560" r:id="rId44"/>
    <p:sldId id="461" r:id="rId45"/>
    <p:sldId id="462" r:id="rId46"/>
    <p:sldId id="471" r:id="rId47"/>
    <p:sldId id="463" r:id="rId48"/>
    <p:sldId id="532" r:id="rId49"/>
    <p:sldId id="534" r:id="rId50"/>
    <p:sldId id="535" r:id="rId51"/>
    <p:sldId id="536" r:id="rId52"/>
    <p:sldId id="552" r:id="rId53"/>
    <p:sldId id="553" r:id="rId54"/>
    <p:sldId id="554" r:id="rId55"/>
    <p:sldId id="555" r:id="rId56"/>
    <p:sldId id="556" r:id="rId57"/>
    <p:sldId id="557" r:id="rId58"/>
    <p:sldId id="558" r:id="rId59"/>
    <p:sldId id="559" r:id="rId60"/>
    <p:sldId id="470" r:id="rId61"/>
    <p:sldId id="397" r:id="rId62"/>
    <p:sldId id="538" r:id="rId63"/>
    <p:sldId id="551" r:id="rId64"/>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6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9" autoAdjust="0"/>
    <p:restoredTop sz="83333" autoAdjust="0"/>
  </p:normalViewPr>
  <p:slideViewPr>
    <p:cSldViewPr>
      <p:cViewPr varScale="1">
        <p:scale>
          <a:sx n="58" d="100"/>
          <a:sy n="58" d="100"/>
        </p:scale>
        <p:origin x="10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5" d="100"/>
        <a:sy n="45" d="100"/>
      </p:scale>
      <p:origin x="0" y="0"/>
    </p:cViewPr>
  </p:sorterViewPr>
  <p:notesViewPr>
    <p:cSldViewPr>
      <p:cViewPr varScale="1">
        <p:scale>
          <a:sx n="55" d="100"/>
          <a:sy n="55" d="100"/>
        </p:scale>
        <p:origin x="-2904"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1FA32-4EA5-488E-AE66-6CD05B2CD1A8}" type="doc">
      <dgm:prSet loTypeId="urn:microsoft.com/office/officeart/2005/8/layout/venn1" loCatId="relationship" qsTypeId="urn:microsoft.com/office/officeart/2005/8/quickstyle/simple1" qsCatId="simple" csTypeId="urn:microsoft.com/office/officeart/2005/8/colors/accent1_2" csCatId="accent1" phldr="1"/>
      <dgm:spPr/>
    </dgm:pt>
    <dgm:pt modelId="{3BC6F25D-E116-4572-BBC7-DB8EE270E289}">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Verdana" pitchFamily="34" charset="0"/>
              <a:ea typeface="ＭＳ Ｐゴシック" charset="-128"/>
            </a:rPr>
            <a:t>Constitutionally small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Verdana" pitchFamily="34" charset="0"/>
              <a:ea typeface="ＭＳ Ｐゴシック" charset="-128"/>
            </a:rPr>
            <a:t>symmetric  - Sex, genetics, parity, race, </a:t>
          </a:r>
          <a:r>
            <a:rPr kumimoji="0" lang="en-US" sz="1100" b="0" i="0" u="none" strike="noStrike" cap="none" normalizeH="0" baseline="0" dirty="0" err="1">
              <a:ln>
                <a:noFill/>
              </a:ln>
              <a:solidFill>
                <a:schemeClr val="tx1"/>
              </a:solidFill>
              <a:effectLst/>
              <a:latin typeface="Verdana" pitchFamily="34" charset="0"/>
              <a:ea typeface="ＭＳ Ｐゴシック" charset="-128"/>
            </a:rPr>
            <a:t>ethinicity</a:t>
          </a:r>
          <a:r>
            <a:rPr kumimoji="0" lang="en-US" sz="1100" b="0" i="0" u="none" strike="noStrike" cap="none" normalizeH="0" baseline="0" dirty="0">
              <a:ln>
                <a:noFill/>
              </a:ln>
              <a:solidFill>
                <a:schemeClr val="tx1"/>
              </a:solidFill>
              <a:effectLst/>
              <a:latin typeface="Verdana" pitchFamily="34" charset="0"/>
              <a:ea typeface="ＭＳ Ｐゴシック" charset="-128"/>
            </a:rPr>
            <a:t>, nationality, altitude</a:t>
          </a:r>
        </a:p>
      </dgm:t>
    </dgm:pt>
    <dgm:pt modelId="{3399F4AA-CA70-4ECA-B703-8E50EAC584AA}" type="parTrans" cxnId="{9B8C16D6-FFB0-40E3-BCAA-3334FC61F3BD}">
      <dgm:prSet/>
      <dgm:spPr/>
      <dgm:t>
        <a:bodyPr/>
        <a:lstStyle/>
        <a:p>
          <a:endParaRPr lang="en-GB"/>
        </a:p>
      </dgm:t>
    </dgm:pt>
    <dgm:pt modelId="{B91A347B-A73C-41F3-8178-9B23266B8526}" type="sibTrans" cxnId="{9B8C16D6-FFB0-40E3-BCAA-3334FC61F3BD}">
      <dgm:prSet/>
      <dgm:spPr/>
      <dgm:t>
        <a:bodyPr/>
        <a:lstStyle/>
        <a:p>
          <a:endParaRPr lang="en-GB"/>
        </a:p>
      </dgm:t>
    </dgm:pt>
    <dgm:pt modelId="{AE5D29B6-899B-44C5-8873-B73B5F2BB698}">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ea typeface="ＭＳ Ｐゴシック" charset="-128"/>
            </a:rPr>
            <a:t>Chromosomal/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ea typeface="ＭＳ Ｐゴシック" charset="-128"/>
            </a:rPr>
            <a:t>Structural/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ea typeface="ＭＳ Ｐゴシック" charset="-128"/>
            </a:rPr>
            <a:t>early infection </a:t>
          </a:r>
          <a:r>
            <a:rPr kumimoji="0" lang="en-US" sz="1100" b="0" i="0" u="none" strike="noStrike" cap="none" normalizeH="0" baseline="0" dirty="0">
              <a:ln>
                <a:noFill/>
              </a:ln>
              <a:solidFill>
                <a:schemeClr val="tx1"/>
              </a:solidFill>
              <a:effectLst/>
              <a:latin typeface="Verdana" pitchFamily="34" charset="0"/>
              <a:ea typeface="ＭＳ Ｐゴシック" charset="-128"/>
            </a:rPr>
            <a:t>- Symmetric  - Endocrine, TORCH infections, syndromes, </a:t>
          </a:r>
        </a:p>
      </dgm:t>
    </dgm:pt>
    <dgm:pt modelId="{20CA68A0-17FE-4AFE-9C51-6CA79CA9204F}" type="parTrans" cxnId="{1A58749F-4246-4BDA-8A58-A8CE80377AFD}">
      <dgm:prSet/>
      <dgm:spPr/>
      <dgm:t>
        <a:bodyPr/>
        <a:lstStyle/>
        <a:p>
          <a:endParaRPr lang="en-GB"/>
        </a:p>
      </dgm:t>
    </dgm:pt>
    <dgm:pt modelId="{1733069C-5C58-41A5-BA3F-B7BB3B386BE8}" type="sibTrans" cxnId="{1A58749F-4246-4BDA-8A58-A8CE80377AFD}">
      <dgm:prSet/>
      <dgm:spPr/>
      <dgm:t>
        <a:bodyPr/>
        <a:lstStyle/>
        <a:p>
          <a:endParaRPr lang="en-GB"/>
        </a:p>
      </dgm:t>
    </dgm:pt>
    <dgm:pt modelId="{C06782F4-4DE1-40CC-BCB5-213D803824D1}">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Verdana" pitchFamily="34" charset="0"/>
              <a:ea typeface="ＭＳ Ｐゴシック" charset="-128"/>
            </a:rPr>
            <a:t>Utero</a:t>
          </a:r>
          <a:r>
            <a:rPr kumimoji="0" lang="en-US" sz="1600" b="0" i="0" u="none" strike="noStrike" cap="none" normalizeH="0" baseline="0" dirty="0">
              <a:ln>
                <a:noFill/>
              </a:ln>
              <a:solidFill>
                <a:schemeClr val="tx1"/>
              </a:solidFill>
              <a:effectLst/>
              <a:latin typeface="Verdana" pitchFamily="34" charset="0"/>
              <a:ea typeface="ＭＳ Ｐゴシック" charset="-128"/>
            </a:rPr>
            <a:t>-placental insufficiency</a:t>
          </a:r>
          <a:endParaRPr kumimoji="0" lang="en-US" sz="1100" b="0" i="0" u="none" strike="noStrike" cap="none" normalizeH="0" baseline="0" dirty="0">
            <a:ln>
              <a:noFill/>
            </a:ln>
            <a:solidFill>
              <a:schemeClr val="tx1"/>
            </a:solidFill>
            <a:effectLst/>
            <a:latin typeface="Verdana" pitchFamily="34"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Verdana" pitchFamily="34" charset="0"/>
              <a:ea typeface="ＭＳ Ｐゴシック" charset="-128"/>
            </a:rPr>
            <a:t>asymmetric  -  micronutrient insufficiency, protein energy malnutrition, malaria</a:t>
          </a:r>
        </a:p>
      </dgm:t>
    </dgm:pt>
    <dgm:pt modelId="{90772A6A-2751-42DC-9635-BE9882AD7A59}" type="parTrans" cxnId="{B162840C-1A91-4F5E-8192-35C00C2B713F}">
      <dgm:prSet/>
      <dgm:spPr/>
      <dgm:t>
        <a:bodyPr/>
        <a:lstStyle/>
        <a:p>
          <a:endParaRPr lang="en-GB"/>
        </a:p>
      </dgm:t>
    </dgm:pt>
    <dgm:pt modelId="{1BCA1CA1-A377-47D5-8432-B5FCA65BF4CD}" type="sibTrans" cxnId="{B162840C-1A91-4F5E-8192-35C00C2B713F}">
      <dgm:prSet/>
      <dgm:spPr/>
      <dgm:t>
        <a:bodyPr/>
        <a:lstStyle/>
        <a:p>
          <a:endParaRPr lang="en-GB"/>
        </a:p>
      </dgm:t>
    </dgm:pt>
    <dgm:pt modelId="{4B034F2F-FF28-46E3-AE54-EB7FA4422EA8}" type="pres">
      <dgm:prSet presAssocID="{F4F1FA32-4EA5-488E-AE66-6CD05B2CD1A8}" presName="compositeShape" presStyleCnt="0">
        <dgm:presLayoutVars>
          <dgm:chMax val="7"/>
          <dgm:dir/>
          <dgm:resizeHandles val="exact"/>
        </dgm:presLayoutVars>
      </dgm:prSet>
      <dgm:spPr/>
    </dgm:pt>
    <dgm:pt modelId="{E73B97FA-F17A-48B5-B828-85F62BB7F0E4}" type="pres">
      <dgm:prSet presAssocID="{3BC6F25D-E116-4572-BBC7-DB8EE270E289}" presName="circ1" presStyleLbl="vennNode1" presStyleIdx="0" presStyleCnt="3" custScaleX="97943" custScaleY="85760"/>
      <dgm:spPr/>
    </dgm:pt>
    <dgm:pt modelId="{103E7E9C-6397-4320-9371-C4F5BC5587EE}" type="pres">
      <dgm:prSet presAssocID="{3BC6F25D-E116-4572-BBC7-DB8EE270E289}" presName="circ1Tx" presStyleLbl="revTx" presStyleIdx="0" presStyleCnt="0">
        <dgm:presLayoutVars>
          <dgm:chMax val="0"/>
          <dgm:chPref val="0"/>
          <dgm:bulletEnabled val="1"/>
        </dgm:presLayoutVars>
      </dgm:prSet>
      <dgm:spPr/>
    </dgm:pt>
    <dgm:pt modelId="{1BFA998F-B082-4969-8B4E-BE9BF87139A1}" type="pres">
      <dgm:prSet presAssocID="{AE5D29B6-899B-44C5-8873-B73B5F2BB698}" presName="circ2" presStyleLbl="vennNode1" presStyleIdx="1" presStyleCnt="3" custScaleX="91410" custScaleY="90062"/>
      <dgm:spPr/>
    </dgm:pt>
    <dgm:pt modelId="{7E8365ED-2E51-4C7A-9256-C2EE2210E331}" type="pres">
      <dgm:prSet presAssocID="{AE5D29B6-899B-44C5-8873-B73B5F2BB698}" presName="circ2Tx" presStyleLbl="revTx" presStyleIdx="0" presStyleCnt="0">
        <dgm:presLayoutVars>
          <dgm:chMax val="0"/>
          <dgm:chPref val="0"/>
          <dgm:bulletEnabled val="1"/>
        </dgm:presLayoutVars>
      </dgm:prSet>
      <dgm:spPr/>
    </dgm:pt>
    <dgm:pt modelId="{EF049276-0A39-4D36-A4BE-B44311154159}" type="pres">
      <dgm:prSet presAssocID="{C06782F4-4DE1-40CC-BCB5-213D803824D1}" presName="circ3" presStyleLbl="vennNode1" presStyleIdx="2" presStyleCnt="3" custScaleX="90605" custScaleY="87245"/>
      <dgm:spPr/>
    </dgm:pt>
    <dgm:pt modelId="{CD6EE845-A9E5-45EF-876A-DE9DD3ACBB4E}" type="pres">
      <dgm:prSet presAssocID="{C06782F4-4DE1-40CC-BCB5-213D803824D1}" presName="circ3Tx" presStyleLbl="revTx" presStyleIdx="0" presStyleCnt="0">
        <dgm:presLayoutVars>
          <dgm:chMax val="0"/>
          <dgm:chPref val="0"/>
          <dgm:bulletEnabled val="1"/>
        </dgm:presLayoutVars>
      </dgm:prSet>
      <dgm:spPr/>
    </dgm:pt>
  </dgm:ptLst>
  <dgm:cxnLst>
    <dgm:cxn modelId="{D81CC40B-A19F-450F-BCCE-FB12FB453280}" type="presOf" srcId="{F4F1FA32-4EA5-488E-AE66-6CD05B2CD1A8}" destId="{4B034F2F-FF28-46E3-AE54-EB7FA4422EA8}" srcOrd="0" destOrd="0" presId="urn:microsoft.com/office/officeart/2005/8/layout/venn1"/>
    <dgm:cxn modelId="{B162840C-1A91-4F5E-8192-35C00C2B713F}" srcId="{F4F1FA32-4EA5-488E-AE66-6CD05B2CD1A8}" destId="{C06782F4-4DE1-40CC-BCB5-213D803824D1}" srcOrd="2" destOrd="0" parTransId="{90772A6A-2751-42DC-9635-BE9882AD7A59}" sibTransId="{1BCA1CA1-A377-47D5-8432-B5FCA65BF4CD}"/>
    <dgm:cxn modelId="{EC136A19-C423-48EF-BF7D-53EF989D28E0}" type="presOf" srcId="{C06782F4-4DE1-40CC-BCB5-213D803824D1}" destId="{EF049276-0A39-4D36-A4BE-B44311154159}" srcOrd="0" destOrd="0" presId="urn:microsoft.com/office/officeart/2005/8/layout/venn1"/>
    <dgm:cxn modelId="{90F5C75C-61F1-4699-8D50-D2793CA779E1}" type="presOf" srcId="{3BC6F25D-E116-4572-BBC7-DB8EE270E289}" destId="{E73B97FA-F17A-48B5-B828-85F62BB7F0E4}" srcOrd="0" destOrd="0" presId="urn:microsoft.com/office/officeart/2005/8/layout/venn1"/>
    <dgm:cxn modelId="{E31CFF4C-C753-46C1-A968-079C093B5FB3}" type="presOf" srcId="{AE5D29B6-899B-44C5-8873-B73B5F2BB698}" destId="{1BFA998F-B082-4969-8B4E-BE9BF87139A1}" srcOrd="0" destOrd="0" presId="urn:microsoft.com/office/officeart/2005/8/layout/venn1"/>
    <dgm:cxn modelId="{82CFEF6E-0409-48DB-B742-31533E192D49}" type="presOf" srcId="{AE5D29B6-899B-44C5-8873-B73B5F2BB698}" destId="{7E8365ED-2E51-4C7A-9256-C2EE2210E331}" srcOrd="1" destOrd="0" presId="urn:microsoft.com/office/officeart/2005/8/layout/venn1"/>
    <dgm:cxn modelId="{03100E50-9371-49FB-9294-0DBBD1CBCBA9}" type="presOf" srcId="{C06782F4-4DE1-40CC-BCB5-213D803824D1}" destId="{CD6EE845-A9E5-45EF-876A-DE9DD3ACBB4E}" srcOrd="1" destOrd="0" presId="urn:microsoft.com/office/officeart/2005/8/layout/venn1"/>
    <dgm:cxn modelId="{8AD1E182-7A06-4806-B5AB-4D302EE4E18F}" type="presOf" srcId="{3BC6F25D-E116-4572-BBC7-DB8EE270E289}" destId="{103E7E9C-6397-4320-9371-C4F5BC5587EE}" srcOrd="1" destOrd="0" presId="urn:microsoft.com/office/officeart/2005/8/layout/venn1"/>
    <dgm:cxn modelId="{1A58749F-4246-4BDA-8A58-A8CE80377AFD}" srcId="{F4F1FA32-4EA5-488E-AE66-6CD05B2CD1A8}" destId="{AE5D29B6-899B-44C5-8873-B73B5F2BB698}" srcOrd="1" destOrd="0" parTransId="{20CA68A0-17FE-4AFE-9C51-6CA79CA9204F}" sibTransId="{1733069C-5C58-41A5-BA3F-B7BB3B386BE8}"/>
    <dgm:cxn modelId="{9B8C16D6-FFB0-40E3-BCAA-3334FC61F3BD}" srcId="{F4F1FA32-4EA5-488E-AE66-6CD05B2CD1A8}" destId="{3BC6F25D-E116-4572-BBC7-DB8EE270E289}" srcOrd="0" destOrd="0" parTransId="{3399F4AA-CA70-4ECA-B703-8E50EAC584AA}" sibTransId="{B91A347B-A73C-41F3-8178-9B23266B8526}"/>
    <dgm:cxn modelId="{777021AD-8912-4B25-AB32-3666B33D3765}" type="presParOf" srcId="{4B034F2F-FF28-46E3-AE54-EB7FA4422EA8}" destId="{E73B97FA-F17A-48B5-B828-85F62BB7F0E4}" srcOrd="0" destOrd="0" presId="urn:microsoft.com/office/officeart/2005/8/layout/venn1"/>
    <dgm:cxn modelId="{E6E7CC7D-5895-41CA-A9F7-32C2712C3E51}" type="presParOf" srcId="{4B034F2F-FF28-46E3-AE54-EB7FA4422EA8}" destId="{103E7E9C-6397-4320-9371-C4F5BC5587EE}" srcOrd="1" destOrd="0" presId="urn:microsoft.com/office/officeart/2005/8/layout/venn1"/>
    <dgm:cxn modelId="{4203EDD4-FB37-488F-A9FC-4F71ED52DB9E}" type="presParOf" srcId="{4B034F2F-FF28-46E3-AE54-EB7FA4422EA8}" destId="{1BFA998F-B082-4969-8B4E-BE9BF87139A1}" srcOrd="2" destOrd="0" presId="urn:microsoft.com/office/officeart/2005/8/layout/venn1"/>
    <dgm:cxn modelId="{72A72FCD-912B-4896-9223-5424510A9B89}" type="presParOf" srcId="{4B034F2F-FF28-46E3-AE54-EB7FA4422EA8}" destId="{7E8365ED-2E51-4C7A-9256-C2EE2210E331}" srcOrd="3" destOrd="0" presId="urn:microsoft.com/office/officeart/2005/8/layout/venn1"/>
    <dgm:cxn modelId="{19B628FA-A1DB-428B-A76D-7DAFCB60B053}" type="presParOf" srcId="{4B034F2F-FF28-46E3-AE54-EB7FA4422EA8}" destId="{EF049276-0A39-4D36-A4BE-B44311154159}" srcOrd="4" destOrd="0" presId="urn:microsoft.com/office/officeart/2005/8/layout/venn1"/>
    <dgm:cxn modelId="{2EB7B531-FFFB-42A1-B4E0-24FAF75B8A32}" type="presParOf" srcId="{4B034F2F-FF28-46E3-AE54-EB7FA4422EA8}" destId="{CD6EE845-A9E5-45EF-876A-DE9DD3ACBB4E}"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B97FA-F17A-48B5-B828-85F62BB7F0E4}">
      <dsp:nvSpPr>
        <dsp:cNvPr id="0" name=""/>
        <dsp:cNvSpPr/>
      </dsp:nvSpPr>
      <dsp:spPr>
        <a:xfrm>
          <a:off x="1467330" y="294886"/>
          <a:ext cx="2655127" cy="232485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dirty="0">
              <a:ln>
                <a:noFill/>
              </a:ln>
              <a:solidFill>
                <a:schemeClr val="tx1"/>
              </a:solidFill>
              <a:effectLst/>
              <a:latin typeface="Verdana" pitchFamily="34" charset="0"/>
              <a:ea typeface="ＭＳ Ｐゴシック" charset="-128"/>
            </a:rPr>
            <a:t>Constitutionally small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Verdana" pitchFamily="34" charset="0"/>
              <a:ea typeface="ＭＳ Ｐゴシック" charset="-128"/>
            </a:rPr>
            <a:t>symmetric  - Sex, genetics, parity, race, </a:t>
          </a:r>
          <a:r>
            <a:rPr kumimoji="0" lang="en-US" sz="1100" b="0" i="0" u="none" strike="noStrike" kern="1200" cap="none" normalizeH="0" baseline="0" dirty="0" err="1">
              <a:ln>
                <a:noFill/>
              </a:ln>
              <a:solidFill>
                <a:schemeClr val="tx1"/>
              </a:solidFill>
              <a:effectLst/>
              <a:latin typeface="Verdana" pitchFamily="34" charset="0"/>
              <a:ea typeface="ＭＳ Ｐゴシック" charset="-128"/>
            </a:rPr>
            <a:t>ethinicity</a:t>
          </a:r>
          <a:r>
            <a:rPr kumimoji="0" lang="en-US" sz="1100" b="0" i="0" u="none" strike="noStrike" kern="1200" cap="none" normalizeH="0" baseline="0" dirty="0">
              <a:ln>
                <a:noFill/>
              </a:ln>
              <a:solidFill>
                <a:schemeClr val="tx1"/>
              </a:solidFill>
              <a:effectLst/>
              <a:latin typeface="Verdana" pitchFamily="34" charset="0"/>
              <a:ea typeface="ＭＳ Ｐゴシック" charset="-128"/>
            </a:rPr>
            <a:t>, nationality, altitude</a:t>
          </a:r>
        </a:p>
      </dsp:txBody>
      <dsp:txXfrm>
        <a:off x="1821347" y="701736"/>
        <a:ext cx="1947093" cy="1046186"/>
      </dsp:txXfrm>
    </dsp:sp>
    <dsp:sp modelId="{1BFA998F-B082-4969-8B4E-BE9BF87139A1}">
      <dsp:nvSpPr>
        <dsp:cNvPr id="0" name=""/>
        <dsp:cNvSpPr/>
      </dsp:nvSpPr>
      <dsp:spPr>
        <a:xfrm>
          <a:off x="2534061" y="1930881"/>
          <a:ext cx="2478025" cy="244148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kern="1200" cap="none" normalizeH="0" baseline="0" dirty="0">
              <a:ln>
                <a:noFill/>
              </a:ln>
              <a:solidFill>
                <a:schemeClr val="tx1"/>
              </a:solidFill>
              <a:effectLst/>
              <a:latin typeface="Verdana" pitchFamily="34" charset="0"/>
              <a:ea typeface="ＭＳ Ｐゴシック" charset="-128"/>
            </a:rPr>
            <a:t>Chromosomal/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kern="1200" cap="none" normalizeH="0" baseline="0" dirty="0">
              <a:ln>
                <a:noFill/>
              </a:ln>
              <a:solidFill>
                <a:schemeClr val="tx1"/>
              </a:solidFill>
              <a:effectLst/>
              <a:latin typeface="Verdana" pitchFamily="34" charset="0"/>
              <a:ea typeface="ＭＳ Ｐゴシック" charset="-128"/>
            </a:rPr>
            <a:t>Structural/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kern="1200" cap="none" normalizeH="0" baseline="0" dirty="0">
              <a:ln>
                <a:noFill/>
              </a:ln>
              <a:solidFill>
                <a:schemeClr val="tx1"/>
              </a:solidFill>
              <a:effectLst/>
              <a:latin typeface="Verdana" pitchFamily="34" charset="0"/>
              <a:ea typeface="ＭＳ Ｐゴシック" charset="-128"/>
            </a:rPr>
            <a:t>early infection </a:t>
          </a:r>
          <a:r>
            <a:rPr kumimoji="0" lang="en-US" sz="1100" b="0" i="0" u="none" strike="noStrike" kern="1200" cap="none" normalizeH="0" baseline="0" dirty="0">
              <a:ln>
                <a:noFill/>
              </a:ln>
              <a:solidFill>
                <a:schemeClr val="tx1"/>
              </a:solidFill>
              <a:effectLst/>
              <a:latin typeface="Verdana" pitchFamily="34" charset="0"/>
              <a:ea typeface="ＭＳ Ｐゴシック" charset="-128"/>
            </a:rPr>
            <a:t>- Symmetric  - Endocrine, TORCH infections, syndromes, </a:t>
          </a:r>
        </a:p>
      </dsp:txBody>
      <dsp:txXfrm>
        <a:off x="3291924" y="2561597"/>
        <a:ext cx="1486815" cy="1342815"/>
      </dsp:txXfrm>
    </dsp:sp>
    <dsp:sp modelId="{EF049276-0A39-4D36-A4BE-B44311154159}">
      <dsp:nvSpPr>
        <dsp:cNvPr id="0" name=""/>
        <dsp:cNvSpPr/>
      </dsp:nvSpPr>
      <dsp:spPr>
        <a:xfrm>
          <a:off x="588613" y="1969064"/>
          <a:ext cx="2456202" cy="236511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kern="1200" cap="none" normalizeH="0" baseline="0" dirty="0" err="1">
              <a:ln>
                <a:noFill/>
              </a:ln>
              <a:solidFill>
                <a:schemeClr val="tx1"/>
              </a:solidFill>
              <a:effectLst/>
              <a:latin typeface="Verdana" pitchFamily="34" charset="0"/>
              <a:ea typeface="ＭＳ Ｐゴシック" charset="-128"/>
            </a:rPr>
            <a:t>Utero</a:t>
          </a:r>
          <a:r>
            <a:rPr kumimoji="0" lang="en-US" sz="1600" b="0" i="0" u="none" strike="noStrike" kern="1200" cap="none" normalizeH="0" baseline="0" dirty="0">
              <a:ln>
                <a:noFill/>
              </a:ln>
              <a:solidFill>
                <a:schemeClr val="tx1"/>
              </a:solidFill>
              <a:effectLst/>
              <a:latin typeface="Verdana" pitchFamily="34" charset="0"/>
              <a:ea typeface="ＭＳ Ｐゴシック" charset="-128"/>
            </a:rPr>
            <a:t>-placental insufficiency</a:t>
          </a:r>
          <a:endParaRPr kumimoji="0" lang="en-US" sz="1100" b="0" i="0" u="none" strike="noStrike" kern="1200" cap="none" normalizeH="0" baseline="0" dirty="0">
            <a:ln>
              <a:noFill/>
            </a:ln>
            <a:solidFill>
              <a:schemeClr val="tx1"/>
            </a:solidFill>
            <a:effectLst/>
            <a:latin typeface="Verdana" pitchFamily="34"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Verdana" pitchFamily="34" charset="0"/>
              <a:ea typeface="ＭＳ Ｐゴシック" charset="-128"/>
            </a:rPr>
            <a:t>asymmetric  -  micronutrient insufficiency, protein energy malnutrition, malaria</a:t>
          </a:r>
        </a:p>
      </dsp:txBody>
      <dsp:txXfrm>
        <a:off x="819905" y="2580052"/>
        <a:ext cx="1473721" cy="130081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F80A8AEB-8F6C-4CC4-85B1-AE82D723F250}" type="datetimeFigureOut">
              <a:rPr lang="en-GB"/>
              <a:pPr>
                <a:defRPr/>
              </a:pPr>
              <a:t>04/03/2018</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8A35384-42B6-45F6-A179-8DE5A3ADD96E}" type="slidenum">
              <a:rPr lang="en-GB" altLang="en-US"/>
              <a:pPr>
                <a:defRPr/>
              </a:pPr>
              <a:t>‹#›</a:t>
            </a:fld>
            <a:endParaRPr lang="en-GB" altLang="en-US"/>
          </a:p>
        </p:txBody>
      </p:sp>
    </p:spTree>
    <p:extLst>
      <p:ext uri="{BB962C8B-B14F-4D97-AF65-F5344CB8AC3E}">
        <p14:creationId xmlns:p14="http://schemas.microsoft.com/office/powerpoint/2010/main" val="1506190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B3B64E21-8CA3-460F-8918-0BAD8D08E2C8}" type="datetimeFigureOut">
              <a:rPr lang="en-GB"/>
              <a:pPr>
                <a:defRPr/>
              </a:pPr>
              <a:t>04/03/2018</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7CE1F6E-6F4E-48FC-BBB3-33F1647FA8CD}" type="slidenum">
              <a:rPr lang="en-GB" altLang="en-US"/>
              <a:pPr>
                <a:defRPr/>
              </a:pPr>
              <a:t>‹#›</a:t>
            </a:fld>
            <a:endParaRPr lang="en-GB" altLang="en-US"/>
          </a:p>
        </p:txBody>
      </p:sp>
    </p:spTree>
    <p:extLst>
      <p:ext uri="{BB962C8B-B14F-4D97-AF65-F5344CB8AC3E}">
        <p14:creationId xmlns:p14="http://schemas.microsoft.com/office/powerpoint/2010/main" val="1245941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 am going to lead you through this presentation where I describe</a:t>
            </a:r>
            <a:r>
              <a:rPr lang="en-GB" baseline="0" dirty="0"/>
              <a:t> the early origins of impaired development and where we think through the risks to child development along the time course from the antenatal period through to the post natal period.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1</a:t>
            </a:fld>
            <a:endParaRPr lang="en-GB" altLang="en-US"/>
          </a:p>
        </p:txBody>
      </p:sp>
    </p:spTree>
    <p:extLst>
      <p:ext uri="{BB962C8B-B14F-4D97-AF65-F5344CB8AC3E}">
        <p14:creationId xmlns:p14="http://schemas.microsoft.com/office/powerpoint/2010/main" val="1942511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next few slides, I will demonstrate</a:t>
            </a:r>
            <a:r>
              <a:rPr lang="en-GB" baseline="0" dirty="0"/>
              <a:t> some of the risks of the more severe </a:t>
            </a:r>
            <a:r>
              <a:rPr lang="en-GB" baseline="0" dirty="0" err="1"/>
              <a:t>neurodisabling</a:t>
            </a:r>
            <a:r>
              <a:rPr lang="en-GB" baseline="0" dirty="0"/>
              <a:t> conditions. I will provide some evidence on the rates of cerebral palsy in premature babies in high income settings. It should be clear that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10</a:t>
            </a:fld>
            <a:endParaRPr lang="en-GB" altLang="en-US"/>
          </a:p>
        </p:txBody>
      </p:sp>
    </p:spTree>
    <p:extLst>
      <p:ext uri="{BB962C8B-B14F-4D97-AF65-F5344CB8AC3E}">
        <p14:creationId xmlns:p14="http://schemas.microsoft.com/office/powerpoint/2010/main" val="2866255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Rates</a:t>
            </a:r>
            <a:r>
              <a:rPr lang="en-GB" baseline="0" dirty="0"/>
              <a:t> of cerebral palsy from studies in the 1990s show a rate of approx. 21-35% for babies born between 23 to 27 weeks.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11</a:t>
            </a:fld>
            <a:endParaRPr lang="en-GB" altLang="en-US"/>
          </a:p>
        </p:txBody>
      </p:sp>
    </p:spTree>
    <p:extLst>
      <p:ext uri="{BB962C8B-B14F-4D97-AF65-F5344CB8AC3E}">
        <p14:creationId xmlns:p14="http://schemas.microsoft.com/office/powerpoint/2010/main" val="3094276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Rates in Europe</a:t>
            </a:r>
            <a:r>
              <a:rPr lang="en-GB" baseline="0" dirty="0"/>
              <a:t> in VLBW infants of approx. 39.5% in mid 1990’s – decreasing rate over time possibly due to better care of the VLBW infant</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12</a:t>
            </a:fld>
            <a:endParaRPr lang="en-GB" altLang="en-US"/>
          </a:p>
        </p:txBody>
      </p:sp>
    </p:spTree>
    <p:extLst>
      <p:ext uri="{BB962C8B-B14F-4D97-AF65-F5344CB8AC3E}">
        <p14:creationId xmlns:p14="http://schemas.microsoft.com/office/powerpoint/2010/main" val="2592316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article provides some information on the recent outcomes of children who have had hypoxic ischaemic encephalopathy and the rates of major neurodevelopmental impairment in survivors of HIE who were randomised to hypothermia. Rates are now </a:t>
            </a:r>
            <a:r>
              <a:rPr lang="en-GB" baseline="0" dirty="0" err="1"/>
              <a:t>approx.imately</a:t>
            </a:r>
            <a:r>
              <a:rPr lang="en-GB" baseline="0" dirty="0"/>
              <a:t> 19-28% depending on the trial – approximately 1 in 4..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13</a:t>
            </a:fld>
            <a:endParaRPr lang="en-GB" altLang="en-US"/>
          </a:p>
        </p:txBody>
      </p:sp>
    </p:spTree>
    <p:extLst>
      <p:ext uri="{BB962C8B-B14F-4D97-AF65-F5344CB8AC3E}">
        <p14:creationId xmlns:p14="http://schemas.microsoft.com/office/powerpoint/2010/main" val="60030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about studies from low income settings? A review recently completed by Kate Milner et al demonstrates not dissimilar</a:t>
            </a:r>
            <a:r>
              <a:rPr lang="en-GB" baseline="0" dirty="0"/>
              <a:t> rates for children from low income settings – or if anything, slightly lower rates possibly due to children not surviving from such early gestations. </a:t>
            </a:r>
          </a:p>
          <a:p>
            <a:r>
              <a:rPr lang="en-GB" baseline="0" dirty="0"/>
              <a:t>Rates of CP quite high but not so many studies. </a:t>
            </a:r>
          </a:p>
          <a:p>
            <a:r>
              <a:rPr lang="en-GB" baseline="0" dirty="0"/>
              <a:t>More research needed. </a:t>
            </a:r>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14</a:t>
            </a:fld>
            <a:endParaRPr lang="en-GB" altLang="en-US"/>
          </a:p>
        </p:txBody>
      </p:sp>
    </p:spTree>
    <p:extLst>
      <p:ext uri="{BB962C8B-B14F-4D97-AF65-F5344CB8AC3E}">
        <p14:creationId xmlns:p14="http://schemas.microsoft.com/office/powerpoint/2010/main" val="815290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a:t>
            </a:r>
            <a:r>
              <a:rPr lang="en-GB" baseline="0" dirty="0"/>
              <a:t> how about infection… what do we know? </a:t>
            </a:r>
          </a:p>
          <a:p>
            <a:r>
              <a:rPr lang="en-GB" baseline="0" dirty="0"/>
              <a:t>CMV is more common than we think.. </a:t>
            </a:r>
          </a:p>
          <a:p>
            <a:r>
              <a:rPr lang="en-GB" baseline="0" dirty="0"/>
              <a:t>Many babies born with Rubella still, </a:t>
            </a:r>
          </a:p>
          <a:p>
            <a:endParaRPr lang="en-GB" baseline="0" dirty="0"/>
          </a:p>
          <a:p>
            <a:r>
              <a:rPr lang="en-GB" baseline="0" dirty="0"/>
              <a:t>Infections cause more problems than prematurity or asphyxia!!</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15</a:t>
            </a:fld>
            <a:endParaRPr lang="en-GB" altLang="en-US"/>
          </a:p>
        </p:txBody>
      </p:sp>
    </p:spTree>
    <p:extLst>
      <p:ext uri="{BB962C8B-B14F-4D97-AF65-F5344CB8AC3E}">
        <p14:creationId xmlns:p14="http://schemas.microsoft.com/office/powerpoint/2010/main" val="3846645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recent studies of interest from Africa show high rates but likely that rates are higher in mothers of children with HIV infection.</a:t>
            </a:r>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16</a:t>
            </a:fld>
            <a:endParaRPr lang="en-GB" altLang="en-US"/>
          </a:p>
        </p:txBody>
      </p:sp>
    </p:spTree>
    <p:extLst>
      <p:ext uri="{BB962C8B-B14F-4D97-AF65-F5344CB8AC3E}">
        <p14:creationId xmlns:p14="http://schemas.microsoft.com/office/powerpoint/2010/main" val="3320017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2A3B9D-E4BC-4F96-9676-5D94D1B9A887}" type="slidenum">
              <a:rPr lang="en-US" altLang="en-US" sz="1200" smtClean="0"/>
              <a:pPr/>
              <a:t>17</a:t>
            </a:fld>
            <a:endParaRPr lang="en-US" altLang="en-US" sz="1200"/>
          </a:p>
        </p:txBody>
      </p:sp>
      <p:sp>
        <p:nvSpPr>
          <p:cNvPr id="17411" name="Rectangle 1"/>
          <p:cNvSpPr txBox="1">
            <a:spLocks noGrp="1" noRot="1" noChangeAspect="1" noChangeArrowheads="1" noTextEdit="1"/>
          </p:cNvSpPr>
          <p:nvPr>
            <p:ph type="sldImg"/>
          </p:nvPr>
        </p:nvSpPr>
        <p:spPr bwMode="auto">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p:cNvSpPr txBox="1">
            <a:spLocks noGrp="1" noChangeArrowheads="1"/>
          </p:cNvSpPr>
          <p:nvPr>
            <p:ph type="body" idx="1"/>
          </p:nvPr>
        </p:nvSpPr>
        <p:spPr bwMode="auto">
          <a:xfrm>
            <a:off x="777875" y="4776788"/>
            <a:ext cx="6216650"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7938" rIns="0" bIns="0" numCol="1" anchor="t" anchorCtr="0" compatLnSpc="1">
            <a:prstTxWarp prst="textNoShape">
              <a:avLst/>
            </a:prstTxWarp>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dirty="0">
                <a:latin typeface="Arial" panose="020B0604020202020204" pitchFamily="34" charset="0"/>
                <a:ea typeface="IPAMincho"/>
                <a:cs typeface="IPAMincho"/>
              </a:rPr>
              <a:t>And just to be clear.. We still don’t know enough about the links between Possible severe bacterial infection (</a:t>
            </a:r>
            <a:r>
              <a:rPr lang="en-US" altLang="en-US" sz="900" dirty="0" err="1">
                <a:latin typeface="Arial" panose="020B0604020202020204" pitchFamily="34" charset="0"/>
                <a:ea typeface="IPAMincho"/>
                <a:cs typeface="IPAMincho"/>
              </a:rPr>
              <a:t>pSBI</a:t>
            </a:r>
            <a:r>
              <a:rPr lang="en-US" altLang="en-US" sz="900" dirty="0">
                <a:latin typeface="Arial" panose="020B0604020202020204" pitchFamily="34" charset="0"/>
                <a:ea typeface="IPAMincho"/>
                <a:cs typeface="IPAMincho"/>
              </a:rPr>
              <a:t>) and overlap with other clinical syndromes including HIE..</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dirty="0">
              <a:latin typeface="Arial" panose="020B0604020202020204" pitchFamily="34" charset="0"/>
              <a:ea typeface="IPAMincho"/>
              <a:cs typeface="IPAMincho"/>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dirty="0">
              <a:latin typeface="Arial" panose="020B0604020202020204" pitchFamily="34" charset="0"/>
              <a:ea typeface="IPAMincho"/>
              <a:cs typeface="IPAMincho"/>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dirty="0">
              <a:latin typeface="Arial" panose="020B0604020202020204" pitchFamily="34" charset="0"/>
              <a:ea typeface="IPAMincho"/>
              <a:cs typeface="IPAMincho"/>
            </a:endParaRPr>
          </a:p>
        </p:txBody>
      </p:sp>
    </p:spTree>
    <p:extLst>
      <p:ext uri="{BB962C8B-B14F-4D97-AF65-F5344CB8AC3E}">
        <p14:creationId xmlns:p14="http://schemas.microsoft.com/office/powerpoint/2010/main" val="2661356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section of the talk I am going to describe for you some of the things that can be assessed in a neonate which may help decide which children we should worry about. </a:t>
            </a:r>
          </a:p>
          <a:p>
            <a:r>
              <a:rPr lang="en-GB" baseline="0" dirty="0"/>
              <a:t>I will talk a little about anthropometry, </a:t>
            </a:r>
            <a:r>
              <a:rPr lang="en-GB" baseline="0" dirty="0" err="1"/>
              <a:t>newborn</a:t>
            </a:r>
            <a:r>
              <a:rPr lang="en-GB" baseline="0" dirty="0"/>
              <a:t> exams, Apgar and </a:t>
            </a:r>
            <a:r>
              <a:rPr lang="en-GB" baseline="0" dirty="0" err="1"/>
              <a:t>Sarnat</a:t>
            </a:r>
            <a:r>
              <a:rPr lang="en-GB" baseline="0" dirty="0"/>
              <a:t> staging, assessing prematurity and assessment of morbidity</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18</a:t>
            </a:fld>
            <a:endParaRPr lang="en-GB" altLang="en-US"/>
          </a:p>
        </p:txBody>
      </p:sp>
    </p:spTree>
    <p:extLst>
      <p:ext uri="{BB962C8B-B14F-4D97-AF65-F5344CB8AC3E}">
        <p14:creationId xmlns:p14="http://schemas.microsoft.com/office/powerpoint/2010/main" val="1116409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19</a:t>
            </a:fld>
            <a:endParaRPr lang="en-GB" altLang="en-US"/>
          </a:p>
        </p:txBody>
      </p:sp>
    </p:spTree>
    <p:extLst>
      <p:ext uri="{BB962C8B-B14F-4D97-AF65-F5344CB8AC3E}">
        <p14:creationId xmlns:p14="http://schemas.microsoft.com/office/powerpoint/2010/main" val="359570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2</a:t>
            </a:fld>
            <a:endParaRPr lang="en-GB" altLang="en-US"/>
          </a:p>
        </p:txBody>
      </p:sp>
    </p:spTree>
    <p:extLst>
      <p:ext uri="{BB962C8B-B14F-4D97-AF65-F5344CB8AC3E}">
        <p14:creationId xmlns:p14="http://schemas.microsoft.com/office/powerpoint/2010/main" val="2002343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are wanting</a:t>
            </a:r>
            <a:r>
              <a:rPr lang="en-GB" baseline="0" dirty="0"/>
              <a:t> to know the long term outcomes of children who have been born at high risk, we must know their gestational age. Some recent studies demonstrate that LMP and Dubowitz or Ballard scores are similar with regards to their estimations. Brazilian study demonstrated that US most accurate if done early on but whatever methods used should be consistent across studies</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20</a:t>
            </a:fld>
            <a:endParaRPr lang="en-GB" altLang="en-US"/>
          </a:p>
        </p:txBody>
      </p:sp>
    </p:spTree>
    <p:extLst>
      <p:ext uri="{BB962C8B-B14F-4D97-AF65-F5344CB8AC3E}">
        <p14:creationId xmlns:p14="http://schemas.microsoft.com/office/powerpoint/2010/main" val="2723437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just an example of a scoring system. The Ballard score – just to remind you that this requires</a:t>
            </a:r>
            <a:r>
              <a:rPr lang="en-GB" baseline="0" dirty="0"/>
              <a:t> training and relies on being able to assess neuromuscular and physical maturity.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21</a:t>
            </a:fld>
            <a:endParaRPr lang="en-GB" altLang="en-US"/>
          </a:p>
        </p:txBody>
      </p:sp>
    </p:spTree>
    <p:extLst>
      <p:ext uri="{BB962C8B-B14F-4D97-AF65-F5344CB8AC3E}">
        <p14:creationId xmlns:p14="http://schemas.microsoft.com/office/powerpoint/2010/main" val="3371349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22</a:t>
            </a:fld>
            <a:endParaRPr lang="en-GB" altLang="en-US"/>
          </a:p>
        </p:txBody>
      </p:sp>
    </p:spTree>
    <p:extLst>
      <p:ext uri="{BB962C8B-B14F-4D97-AF65-F5344CB8AC3E}">
        <p14:creationId xmlns:p14="http://schemas.microsoft.com/office/powerpoint/2010/main" val="156322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Here I just remind you about how important it is to also consider whether</a:t>
            </a:r>
            <a:r>
              <a:rPr lang="en-GB" altLang="en-US" baseline="0" dirty="0"/>
              <a:t> infants are appropriate for gestational age or small for gestational age. </a:t>
            </a:r>
            <a:r>
              <a:rPr lang="en-GB" altLang="en-US" dirty="0"/>
              <a:t>During gestation, weight can be estimated through USS – using abdominal circumference usually</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6749C6-79EB-40BA-9E22-30F3C9DE69D9}" type="slidenum">
              <a:rPr lang="en-GB" altLang="en-US" smtClean="0">
                <a:latin typeface="Arial" panose="020B0604020202020204" pitchFamily="34" charset="0"/>
              </a:rPr>
              <a:pPr>
                <a:spcBef>
                  <a:spcPct val="0"/>
                </a:spcBef>
              </a:pPr>
              <a:t>23</a:t>
            </a:fld>
            <a:endParaRPr lang="en-GB" altLang="en-US">
              <a:latin typeface="Arial" panose="020B0604020202020204" pitchFamily="34" charset="0"/>
            </a:endParaRPr>
          </a:p>
        </p:txBody>
      </p:sp>
    </p:spTree>
    <p:extLst>
      <p:ext uri="{BB962C8B-B14F-4D97-AF65-F5344CB8AC3E}">
        <p14:creationId xmlns:p14="http://schemas.microsoft.com/office/powerpoint/2010/main" val="4263334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And that knowing whether the</a:t>
            </a:r>
            <a:r>
              <a:rPr lang="en-US" altLang="en-US" baseline="0" dirty="0"/>
              <a:t> infant is symmetric or asymmetric helps to know what may have caused the difficulties.</a:t>
            </a:r>
          </a:p>
          <a:p>
            <a:pPr eaLnBrk="1" hangingPunct="1">
              <a:spcBef>
                <a:spcPct val="0"/>
              </a:spcBef>
            </a:pPr>
            <a:r>
              <a:rPr lang="en-US" altLang="en-US" dirty="0"/>
              <a:t>In the first stage of growth, cells are replicating and increasing in number therefore inhibition (e.g. viruses or infections in the early stages or effects of genes on growth) will lead to fewer cells but of a normal size </a:t>
            </a:r>
          </a:p>
          <a:p>
            <a:pPr eaLnBrk="1" hangingPunct="1">
              <a:spcBef>
                <a:spcPct val="0"/>
              </a:spcBef>
            </a:pPr>
            <a:r>
              <a:rPr lang="en-US" altLang="en-US" dirty="0"/>
              <a:t>In the second stage of growth, it is more about a decrease in the size of cells – they are not getting fatter- can be related to infections later on in pregnancy or malnutrition or placental insufficiency later on. </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61EF3E-936B-4590-B216-3AE7F13E1AF7}" type="slidenum">
              <a:rPr lang="en-US" altLang="en-US" smtClean="0">
                <a:latin typeface="Arial" panose="020B0604020202020204" pitchFamily="34" charset="0"/>
              </a:rPr>
              <a:pPr>
                <a:spcBef>
                  <a:spcPct val="0"/>
                </a:spcBef>
              </a:pPr>
              <a:t>24</a:t>
            </a:fld>
            <a:endParaRPr lang="en-US" altLang="en-US">
              <a:latin typeface="Arial" panose="020B0604020202020204" pitchFamily="34" charset="0"/>
            </a:endParaRPr>
          </a:p>
        </p:txBody>
      </p:sp>
    </p:spTree>
    <p:extLst>
      <p:ext uri="{BB962C8B-B14F-4D97-AF65-F5344CB8AC3E}">
        <p14:creationId xmlns:p14="http://schemas.microsoft.com/office/powerpoint/2010/main" val="2701874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Different causes will therefore cause differences in the type of growth disorder presenting in utero or in the early neonatal period.</a:t>
            </a:r>
          </a:p>
          <a:p>
            <a:r>
              <a:rPr lang="en-GB" altLang="en-US" dirty="0"/>
              <a:t>We know that IUGR</a:t>
            </a:r>
            <a:r>
              <a:rPr lang="en-GB" altLang="en-US" baseline="0" dirty="0"/>
              <a:t> can cause impaired neurodevelopment but that also a number of causes of IUGR will also be linked to neurodevelopmental delay</a:t>
            </a:r>
            <a:endParaRPr lang="en-GB"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676248-B4F5-4B10-A076-9A67E3C54C54}" type="slidenum">
              <a:rPr lang="en-GB" altLang="en-US" smtClean="0">
                <a:latin typeface="Arial" panose="020B0604020202020204" pitchFamily="34" charset="0"/>
              </a:rPr>
              <a:pPr>
                <a:spcBef>
                  <a:spcPct val="0"/>
                </a:spcBef>
              </a:pPr>
              <a:t>25</a:t>
            </a:fld>
            <a:endParaRPr lang="en-GB" altLang="en-US">
              <a:latin typeface="Arial" panose="020B0604020202020204" pitchFamily="34" charset="0"/>
            </a:endParaRPr>
          </a:p>
        </p:txBody>
      </p:sp>
    </p:spTree>
    <p:extLst>
      <p:ext uri="{BB962C8B-B14F-4D97-AF65-F5344CB8AC3E}">
        <p14:creationId xmlns:p14="http://schemas.microsoft.com/office/powerpoint/2010/main" val="3679920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to remember that there are new standards for gestational age weight,</a:t>
            </a:r>
            <a:r>
              <a:rPr lang="en-GB" baseline="0" dirty="0"/>
              <a:t> height and head circumference and it is important to use these.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26</a:t>
            </a:fld>
            <a:endParaRPr lang="en-GB" altLang="en-US"/>
          </a:p>
        </p:txBody>
      </p:sp>
    </p:spTree>
    <p:extLst>
      <p:ext uri="{BB962C8B-B14F-4D97-AF65-F5344CB8AC3E}">
        <p14:creationId xmlns:p14="http://schemas.microsoft.com/office/powerpoint/2010/main" val="1704201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will next just mention the </a:t>
            </a:r>
            <a:r>
              <a:rPr lang="en-GB" dirty="0" err="1"/>
              <a:t>newborn</a:t>
            </a:r>
            <a:r>
              <a:rPr lang="en-GB" baseline="0" dirty="0"/>
              <a:t> exam and how fruitful this can be in providing evidence for underlying associated factors which may cause neurodevelopmental delay or disabilities.</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27</a:t>
            </a:fld>
            <a:endParaRPr lang="en-GB" altLang="en-US"/>
          </a:p>
        </p:txBody>
      </p:sp>
    </p:spTree>
    <p:extLst>
      <p:ext uri="{BB962C8B-B14F-4D97-AF65-F5344CB8AC3E}">
        <p14:creationId xmlns:p14="http://schemas.microsoft.com/office/powerpoint/2010/main" val="242170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is just a diagram of things to remember to look for.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28</a:t>
            </a:fld>
            <a:endParaRPr lang="en-GB" altLang="en-US"/>
          </a:p>
        </p:txBody>
      </p:sp>
    </p:spTree>
    <p:extLst>
      <p:ext uri="{BB962C8B-B14F-4D97-AF65-F5344CB8AC3E}">
        <p14:creationId xmlns:p14="http://schemas.microsoft.com/office/powerpoint/2010/main" val="2829550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studies, the question is often about how best to classify this. At present the WHO</a:t>
            </a:r>
            <a:r>
              <a:rPr lang="en-GB" baseline="0" dirty="0"/>
              <a:t> birth defects surveillance tool has been thought to be best but there are queries about its range and ability to identify everything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29</a:t>
            </a:fld>
            <a:endParaRPr lang="en-GB" altLang="en-US"/>
          </a:p>
        </p:txBody>
      </p:sp>
    </p:spTree>
    <p:extLst>
      <p:ext uri="{BB962C8B-B14F-4D97-AF65-F5344CB8AC3E}">
        <p14:creationId xmlns:p14="http://schemas.microsoft.com/office/powerpoint/2010/main" val="121741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I will discuss the stages of brain development and explain the importance</a:t>
            </a:r>
            <a:r>
              <a:rPr lang="en-GB" baseline="0" dirty="0"/>
              <a:t> of thinking through how insults to brain development can occur at different time points and therefore cause different outcomes and difficulties for children.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3</a:t>
            </a:fld>
            <a:endParaRPr lang="en-GB" altLang="en-US"/>
          </a:p>
        </p:txBody>
      </p:sp>
    </p:spTree>
    <p:extLst>
      <p:ext uri="{BB962C8B-B14F-4D97-AF65-F5344CB8AC3E}">
        <p14:creationId xmlns:p14="http://schemas.microsoft.com/office/powerpoint/2010/main" val="379828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about looking for signs of hypoxic injury</a:t>
            </a:r>
            <a:r>
              <a:rPr lang="en-GB" baseline="0" dirty="0"/>
              <a:t> which may be linked to long term problems?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30</a:t>
            </a:fld>
            <a:endParaRPr lang="en-GB" altLang="en-US"/>
          </a:p>
        </p:txBody>
      </p:sp>
    </p:spTree>
    <p:extLst>
      <p:ext uri="{BB962C8B-B14F-4D97-AF65-F5344CB8AC3E}">
        <p14:creationId xmlns:p14="http://schemas.microsoft.com/office/powerpoint/2010/main" val="163859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all use the Apgar</a:t>
            </a:r>
            <a:r>
              <a:rPr lang="en-GB" baseline="0" dirty="0"/>
              <a:t> Score and I show a picture of it here.</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31</a:t>
            </a:fld>
            <a:endParaRPr lang="en-GB" altLang="en-US"/>
          </a:p>
        </p:txBody>
      </p:sp>
    </p:spTree>
    <p:extLst>
      <p:ext uri="{BB962C8B-B14F-4D97-AF65-F5344CB8AC3E}">
        <p14:creationId xmlns:p14="http://schemas.microsoft.com/office/powerpoint/2010/main" val="3895920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it useful? Recen</a:t>
            </a:r>
            <a:r>
              <a:rPr lang="en-GB" baseline="0" dirty="0"/>
              <a:t>t APA guidelines say “Yes” but only at 5 mins and beyond. The first minute is not so useful.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32</a:t>
            </a:fld>
            <a:endParaRPr lang="en-GB" altLang="en-US"/>
          </a:p>
        </p:txBody>
      </p:sp>
    </p:spTree>
    <p:extLst>
      <p:ext uri="{BB962C8B-B14F-4D97-AF65-F5344CB8AC3E}">
        <p14:creationId xmlns:p14="http://schemas.microsoft.com/office/powerpoint/2010/main" val="3882877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some recent</a:t>
            </a:r>
            <a:r>
              <a:rPr lang="en-GB" baseline="0" dirty="0"/>
              <a:t> literature from the APA guidelines.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33</a:t>
            </a:fld>
            <a:endParaRPr lang="en-GB" altLang="en-US"/>
          </a:p>
        </p:txBody>
      </p:sp>
    </p:spTree>
    <p:extLst>
      <p:ext uri="{BB962C8B-B14F-4D97-AF65-F5344CB8AC3E}">
        <p14:creationId xmlns:p14="http://schemas.microsoft.com/office/powerpoint/2010/main" val="932782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how about </a:t>
            </a:r>
            <a:r>
              <a:rPr lang="en-GB" dirty="0" err="1"/>
              <a:t>Sarnat</a:t>
            </a:r>
            <a:r>
              <a:rPr lang="en-GB" dirty="0"/>
              <a:t> staging</a:t>
            </a:r>
            <a:r>
              <a:rPr lang="en-GB" baseline="0" dirty="0"/>
              <a:t> – it is still considered useful? Debate here.. </a:t>
            </a:r>
          </a:p>
          <a:p>
            <a:r>
              <a:rPr lang="en-GB" baseline="0" dirty="0"/>
              <a:t>Still provided but predictive validity not entirely clear.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34</a:t>
            </a:fld>
            <a:endParaRPr lang="en-GB" altLang="en-US"/>
          </a:p>
        </p:txBody>
      </p:sp>
    </p:spTree>
    <p:extLst>
      <p:ext uri="{BB962C8B-B14F-4D97-AF65-F5344CB8AC3E}">
        <p14:creationId xmlns:p14="http://schemas.microsoft.com/office/powerpoint/2010/main" val="1763858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recent evidence recommends the use of a series of criteria which includes</a:t>
            </a:r>
            <a:r>
              <a:rPr lang="en-GB" baseline="0" dirty="0"/>
              <a:t> ‘EEG – not always possible in many settings.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35</a:t>
            </a:fld>
            <a:endParaRPr lang="en-GB" altLang="en-US"/>
          </a:p>
        </p:txBody>
      </p:sp>
    </p:spTree>
    <p:extLst>
      <p:ext uri="{BB962C8B-B14F-4D97-AF65-F5344CB8AC3E}">
        <p14:creationId xmlns:p14="http://schemas.microsoft.com/office/powerpoint/2010/main" val="3145554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a:t>
            </a:r>
            <a:r>
              <a:rPr lang="en-GB" baseline="0" dirty="0"/>
              <a:t> if we are trying to decide which neonates to follow up – what can we do?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36</a:t>
            </a:fld>
            <a:endParaRPr lang="en-GB" altLang="en-US"/>
          </a:p>
        </p:txBody>
      </p:sp>
    </p:spTree>
    <p:extLst>
      <p:ext uri="{BB962C8B-B14F-4D97-AF65-F5344CB8AC3E}">
        <p14:creationId xmlns:p14="http://schemas.microsoft.com/office/powerpoint/2010/main" val="3117163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37</a:t>
            </a:fld>
            <a:endParaRPr lang="en-GB" altLang="en-US"/>
          </a:p>
        </p:txBody>
      </p:sp>
    </p:spTree>
    <p:extLst>
      <p:ext uri="{BB962C8B-B14F-4D97-AF65-F5344CB8AC3E}">
        <p14:creationId xmlns:p14="http://schemas.microsoft.com/office/powerpoint/2010/main" val="4260828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neurological</a:t>
            </a:r>
            <a:r>
              <a:rPr lang="en-GB" baseline="0" dirty="0"/>
              <a:t> exam on discharge – good evidence that these can be quite predictive</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38</a:t>
            </a:fld>
            <a:endParaRPr lang="en-GB" altLang="en-US"/>
          </a:p>
        </p:txBody>
      </p:sp>
    </p:spTree>
    <p:extLst>
      <p:ext uri="{BB962C8B-B14F-4D97-AF65-F5344CB8AC3E}">
        <p14:creationId xmlns:p14="http://schemas.microsoft.com/office/powerpoint/2010/main" val="215580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Hammersmith Infant Neurological exam has been shown to be effective </a:t>
            </a:r>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39</a:t>
            </a:fld>
            <a:endParaRPr lang="en-GB" altLang="en-US"/>
          </a:p>
        </p:txBody>
      </p:sp>
    </p:spTree>
    <p:extLst>
      <p:ext uri="{BB962C8B-B14F-4D97-AF65-F5344CB8AC3E}">
        <p14:creationId xmlns:p14="http://schemas.microsoft.com/office/powerpoint/2010/main" val="116818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We know that brain development of course, starts in the first weeks of life and that insults</a:t>
            </a:r>
            <a:r>
              <a:rPr lang="en-GB" altLang="en-US" baseline="0" dirty="0"/>
              <a:t> can affect development along this time course.</a:t>
            </a:r>
          </a:p>
          <a:p>
            <a:pPr eaLnBrk="1" hangingPunct="1">
              <a:spcBef>
                <a:spcPct val="0"/>
              </a:spcBef>
            </a:pPr>
            <a:r>
              <a:rPr lang="en-GB" altLang="en-US" baseline="0" dirty="0"/>
              <a:t>The human cerebrum contains billions of neurons most of which are produced by mid gestation. </a:t>
            </a:r>
          </a:p>
          <a:p>
            <a:pPr eaLnBrk="1" hangingPunct="1">
              <a:spcBef>
                <a:spcPct val="0"/>
              </a:spcBef>
            </a:pPr>
            <a:r>
              <a:rPr lang="en-GB" altLang="en-US" dirty="0"/>
              <a:t>8-24 weeks – Migration of neurones</a:t>
            </a:r>
          </a:p>
          <a:p>
            <a:pPr eaLnBrk="1" hangingPunct="1">
              <a:spcBef>
                <a:spcPct val="0"/>
              </a:spcBef>
            </a:pPr>
            <a:r>
              <a:rPr lang="en-GB" altLang="en-US" dirty="0"/>
              <a:t>16 – just after birth – Axonal and Dendritic outgrowth</a:t>
            </a:r>
          </a:p>
          <a:p>
            <a:pPr eaLnBrk="1" hangingPunct="1">
              <a:spcBef>
                <a:spcPct val="0"/>
              </a:spcBef>
            </a:pPr>
            <a:r>
              <a:rPr lang="en-GB" altLang="en-US" dirty="0"/>
              <a:t>Brain</a:t>
            </a:r>
            <a:r>
              <a:rPr lang="en-GB" altLang="en-US" baseline="0" dirty="0"/>
              <a:t> development is very protracted and extends for many years after the birth of a child. Though most neurons are produced prenatally, glial development extends well into postnatal development. </a:t>
            </a:r>
            <a:endParaRPr lang="en-GB" altLang="en-US" dirty="0"/>
          </a:p>
          <a:p>
            <a:pPr eaLnBrk="1" hangingPunct="1">
              <a:spcBef>
                <a:spcPct val="0"/>
              </a:spcBef>
            </a:pPr>
            <a:r>
              <a:rPr lang="en-GB" altLang="en-US" dirty="0"/>
              <a:t>24- 42 weeks - Rapid trajectory of growth of the brain – SYNAPTIC FORMATION continues</a:t>
            </a:r>
            <a:r>
              <a:rPr lang="en-GB" altLang="en-US" baseline="0" dirty="0"/>
              <a:t> till about 2 years of age </a:t>
            </a:r>
            <a:endParaRPr lang="en-GB" altLang="en-US" dirty="0"/>
          </a:p>
          <a:p>
            <a:pPr eaLnBrk="1" hangingPunct="1">
              <a:spcBef>
                <a:spcPct val="0"/>
              </a:spcBef>
            </a:pPr>
            <a:r>
              <a:rPr lang="en-GB" altLang="en-US" dirty="0"/>
              <a:t>Myelination</a:t>
            </a:r>
            <a:r>
              <a:rPr lang="en-GB" altLang="en-US" baseline="0" dirty="0"/>
              <a:t> however continues on  until the age of 18 with synaptic elimination and pruning occurring over most of the childhood years. </a:t>
            </a:r>
            <a:endParaRPr lang="en-GB" altLang="en-US" dirty="0"/>
          </a:p>
          <a:p>
            <a:pPr eaLnBrk="1" hangingPunct="1">
              <a:spcBef>
                <a:spcPct val="0"/>
              </a:spcBef>
            </a:pPr>
            <a:endParaRPr lang="en-GB" altLang="en-US" dirty="0"/>
          </a:p>
          <a:p>
            <a:pPr eaLnBrk="1" hangingPunct="1">
              <a:spcBef>
                <a:spcPct val="0"/>
              </a:spcBef>
            </a:pPr>
            <a:endParaRPr lang="en-GB"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FF0A60-200D-4D4A-8903-18DA94E7BD88}" type="slidenum">
              <a:rPr lang="en-GB" altLang="en-US" smtClean="0">
                <a:latin typeface="Arial" panose="020B0604020202020204" pitchFamily="34" charset="0"/>
              </a:rPr>
              <a:pPr>
                <a:spcBef>
                  <a:spcPct val="0"/>
                </a:spcBef>
              </a:pPr>
              <a:t>4</a:t>
            </a:fld>
            <a:endParaRPr lang="en-GB" altLang="en-US">
              <a:latin typeface="Arial" panose="020B0604020202020204" pitchFamily="34" charset="0"/>
            </a:endParaRPr>
          </a:p>
        </p:txBody>
      </p:sp>
    </p:spTree>
    <p:extLst>
      <p:ext uri="{BB962C8B-B14F-4D97-AF65-F5344CB8AC3E}">
        <p14:creationId xmlns:p14="http://schemas.microsoft.com/office/powerpoint/2010/main" val="2653510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more recently</a:t>
            </a:r>
            <a:r>
              <a:rPr lang="en-GB" baseline="0" dirty="0"/>
              <a:t> the </a:t>
            </a:r>
            <a:r>
              <a:rPr lang="en-GB" baseline="0" dirty="0" err="1"/>
              <a:t>Prechtls</a:t>
            </a:r>
            <a:r>
              <a:rPr lang="en-GB" baseline="0" dirty="0"/>
              <a:t> examination of general motor movements has shown good validity. Here is a nice video to introduce it.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40</a:t>
            </a:fld>
            <a:endParaRPr lang="en-GB" altLang="en-US"/>
          </a:p>
        </p:txBody>
      </p:sp>
    </p:spTree>
    <p:extLst>
      <p:ext uri="{BB962C8B-B14F-4D97-AF65-F5344CB8AC3E}">
        <p14:creationId xmlns:p14="http://schemas.microsoft.com/office/powerpoint/2010/main" val="2767315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 recent paper on it.</a:t>
            </a:r>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41</a:t>
            </a:fld>
            <a:endParaRPr lang="en-GB" altLang="en-US"/>
          </a:p>
        </p:txBody>
      </p:sp>
    </p:spTree>
    <p:extLst>
      <p:ext uri="{BB962C8B-B14F-4D97-AF65-F5344CB8AC3E}">
        <p14:creationId xmlns:p14="http://schemas.microsoft.com/office/powerpoint/2010/main" val="39406202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nice diffusor</a:t>
            </a:r>
            <a:r>
              <a:rPr lang="en-GB" baseline="0" dirty="0"/>
              <a:t> weighted imaging studies show differences in children who are breast fed vs those who are bottle fed. Not feasible to do day to day clinically.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42</a:t>
            </a:fld>
            <a:endParaRPr lang="en-GB" altLang="en-US"/>
          </a:p>
        </p:txBody>
      </p:sp>
    </p:spTree>
    <p:extLst>
      <p:ext uri="{BB962C8B-B14F-4D97-AF65-F5344CB8AC3E}">
        <p14:creationId xmlns:p14="http://schemas.microsoft.com/office/powerpoint/2010/main" val="1590550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44</a:t>
            </a:fld>
            <a:endParaRPr lang="en-GB" altLang="en-US"/>
          </a:p>
        </p:txBody>
      </p:sp>
    </p:spTree>
    <p:extLst>
      <p:ext uri="{BB962C8B-B14F-4D97-AF65-F5344CB8AC3E}">
        <p14:creationId xmlns:p14="http://schemas.microsoft.com/office/powerpoint/2010/main" val="14920745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45</a:t>
            </a:fld>
            <a:endParaRPr lang="en-GB" altLang="en-US"/>
          </a:p>
        </p:txBody>
      </p:sp>
    </p:spTree>
    <p:extLst>
      <p:ext uri="{BB962C8B-B14F-4D97-AF65-F5344CB8AC3E}">
        <p14:creationId xmlns:p14="http://schemas.microsoft.com/office/powerpoint/2010/main" val="2012792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46</a:t>
            </a:fld>
            <a:endParaRPr lang="en-GB" altLang="en-US"/>
          </a:p>
        </p:txBody>
      </p:sp>
    </p:spTree>
    <p:extLst>
      <p:ext uri="{BB962C8B-B14F-4D97-AF65-F5344CB8AC3E}">
        <p14:creationId xmlns:p14="http://schemas.microsoft.com/office/powerpoint/2010/main" val="3373013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47</a:t>
            </a:fld>
            <a:endParaRPr lang="en-GB" altLang="en-US"/>
          </a:p>
        </p:txBody>
      </p:sp>
    </p:spTree>
    <p:extLst>
      <p:ext uri="{BB962C8B-B14F-4D97-AF65-F5344CB8AC3E}">
        <p14:creationId xmlns:p14="http://schemas.microsoft.com/office/powerpoint/2010/main" val="1256042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48</a:t>
            </a:fld>
            <a:endParaRPr lang="en-GB" altLang="en-US"/>
          </a:p>
        </p:txBody>
      </p:sp>
    </p:spTree>
    <p:extLst>
      <p:ext uri="{BB962C8B-B14F-4D97-AF65-F5344CB8AC3E}">
        <p14:creationId xmlns:p14="http://schemas.microsoft.com/office/powerpoint/2010/main" val="9054979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49</a:t>
            </a:fld>
            <a:endParaRPr lang="en-GB" altLang="en-US"/>
          </a:p>
        </p:txBody>
      </p:sp>
    </p:spTree>
    <p:extLst>
      <p:ext uri="{BB962C8B-B14F-4D97-AF65-F5344CB8AC3E}">
        <p14:creationId xmlns:p14="http://schemas.microsoft.com/office/powerpoint/2010/main" val="1779382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4919D5-A273-4F28-A7C0-AB97FB29105F}" type="slidenum">
              <a:rPr lang="en-GB" altLang="en-US" sz="1200" smtClean="0"/>
              <a:pPr/>
              <a:t>50</a:t>
            </a:fld>
            <a:endParaRPr lang="en-GB" altLang="en-US" sz="1200"/>
          </a:p>
        </p:txBody>
      </p:sp>
    </p:spTree>
    <p:extLst>
      <p:ext uri="{BB962C8B-B14F-4D97-AF65-F5344CB8AC3E}">
        <p14:creationId xmlns:p14="http://schemas.microsoft.com/office/powerpoint/2010/main" val="283473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are some pictures from diffusor weighted imaging which show the increase in myelination in the brain in the first 200 days of life.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5</a:t>
            </a:fld>
            <a:endParaRPr lang="en-GB" altLang="en-US"/>
          </a:p>
        </p:txBody>
      </p:sp>
    </p:spTree>
    <p:extLst>
      <p:ext uri="{BB962C8B-B14F-4D97-AF65-F5344CB8AC3E}">
        <p14:creationId xmlns:p14="http://schemas.microsoft.com/office/powerpoint/2010/main" val="33217442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73B35F3-EB4A-4495-8C26-323670A51314}" type="slidenum">
              <a:rPr lang="en-GB" altLang="en-US" sz="1200" smtClean="0"/>
              <a:pPr/>
              <a:t>51</a:t>
            </a:fld>
            <a:endParaRPr lang="en-GB" altLang="en-US" sz="1200"/>
          </a:p>
        </p:txBody>
      </p:sp>
    </p:spTree>
    <p:extLst>
      <p:ext uri="{BB962C8B-B14F-4D97-AF65-F5344CB8AC3E}">
        <p14:creationId xmlns:p14="http://schemas.microsoft.com/office/powerpoint/2010/main" val="4132315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52</a:t>
            </a:fld>
            <a:endParaRPr lang="en-GB" altLang="en-US"/>
          </a:p>
        </p:txBody>
      </p:sp>
    </p:spTree>
    <p:extLst>
      <p:ext uri="{BB962C8B-B14F-4D97-AF65-F5344CB8AC3E}">
        <p14:creationId xmlns:p14="http://schemas.microsoft.com/office/powerpoint/2010/main" val="42292115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53</a:t>
            </a:fld>
            <a:endParaRPr lang="en-GB" altLang="en-US"/>
          </a:p>
        </p:txBody>
      </p:sp>
    </p:spTree>
    <p:extLst>
      <p:ext uri="{BB962C8B-B14F-4D97-AF65-F5344CB8AC3E}">
        <p14:creationId xmlns:p14="http://schemas.microsoft.com/office/powerpoint/2010/main" val="5065817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91B0E29-9941-4F61-8B17-D2E037729F46}" type="slidenum">
              <a:rPr lang="en-GB" altLang="en-US">
                <a:latin typeface="Arial" panose="020B0604020202020204" pitchFamily="34" charset="0"/>
                <a:ea typeface="MS PGothic" panose="020B0600070205080204" pitchFamily="34" charset="-128"/>
              </a:rPr>
              <a:pPr eaLnBrk="1" hangingPunct="1">
                <a:spcBef>
                  <a:spcPct val="0"/>
                </a:spcBef>
              </a:pPr>
              <a:t>54</a:t>
            </a:fld>
            <a:endParaRPr lang="en-GB"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558012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55</a:t>
            </a:fld>
            <a:endParaRPr lang="en-GB" altLang="en-US"/>
          </a:p>
        </p:txBody>
      </p:sp>
    </p:spTree>
    <p:extLst>
      <p:ext uri="{BB962C8B-B14F-4D97-AF65-F5344CB8AC3E}">
        <p14:creationId xmlns:p14="http://schemas.microsoft.com/office/powerpoint/2010/main" val="24677157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56</a:t>
            </a:fld>
            <a:endParaRPr lang="en-GB" altLang="en-US"/>
          </a:p>
        </p:txBody>
      </p:sp>
    </p:spTree>
    <p:extLst>
      <p:ext uri="{BB962C8B-B14F-4D97-AF65-F5344CB8AC3E}">
        <p14:creationId xmlns:p14="http://schemas.microsoft.com/office/powerpoint/2010/main" val="23954400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57</a:t>
            </a:fld>
            <a:endParaRPr lang="en-GB" altLang="en-US"/>
          </a:p>
        </p:txBody>
      </p:sp>
    </p:spTree>
    <p:extLst>
      <p:ext uri="{BB962C8B-B14F-4D97-AF65-F5344CB8AC3E}">
        <p14:creationId xmlns:p14="http://schemas.microsoft.com/office/powerpoint/2010/main" val="2432030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58</a:t>
            </a:fld>
            <a:endParaRPr lang="en-GB" altLang="en-US"/>
          </a:p>
        </p:txBody>
      </p:sp>
    </p:spTree>
    <p:extLst>
      <p:ext uri="{BB962C8B-B14F-4D97-AF65-F5344CB8AC3E}">
        <p14:creationId xmlns:p14="http://schemas.microsoft.com/office/powerpoint/2010/main" val="1000599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59</a:t>
            </a:fld>
            <a:endParaRPr lang="en-GB" altLang="en-US"/>
          </a:p>
        </p:txBody>
      </p:sp>
    </p:spTree>
    <p:extLst>
      <p:ext uri="{BB962C8B-B14F-4D97-AF65-F5344CB8AC3E}">
        <p14:creationId xmlns:p14="http://schemas.microsoft.com/office/powerpoint/2010/main" val="21028077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60</a:t>
            </a:fld>
            <a:endParaRPr lang="en-GB" altLang="en-US"/>
          </a:p>
        </p:txBody>
      </p:sp>
    </p:spTree>
    <p:extLst>
      <p:ext uri="{BB962C8B-B14F-4D97-AF65-F5344CB8AC3E}">
        <p14:creationId xmlns:p14="http://schemas.microsoft.com/office/powerpoint/2010/main" val="252581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shows the development of grey matter in the brain which shows not only widespread regionally specific </a:t>
            </a:r>
            <a:r>
              <a:rPr lang="en-GB" baseline="0" dirty="0" err="1"/>
              <a:t>ortical</a:t>
            </a:r>
            <a:r>
              <a:rPr lang="en-GB" baseline="0" dirty="0"/>
              <a:t> thinning in some areas. Some of this is due to increased myelination – grey matter turning to white – and some of it may reflect true regressive changes due to loss or simplification of neuronal structures. </a:t>
            </a:r>
          </a:p>
          <a:p>
            <a:r>
              <a:rPr lang="en-GB" baseline="0" dirty="0"/>
              <a:t>Essentially there is a complex pattern of development in brain structures with ongoing maturation of certain fibre tracts.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6</a:t>
            </a:fld>
            <a:endParaRPr lang="en-GB" altLang="en-US"/>
          </a:p>
        </p:txBody>
      </p:sp>
    </p:spTree>
    <p:extLst>
      <p:ext uri="{BB962C8B-B14F-4D97-AF65-F5344CB8AC3E}">
        <p14:creationId xmlns:p14="http://schemas.microsoft.com/office/powerpoint/2010/main" val="42083816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251C936-C153-496C-B1B6-C84F6D69D623}" type="slidenum">
              <a:rPr lang="en-GB" altLang="en-US" sz="1200" smtClean="0"/>
              <a:pPr/>
              <a:t>61</a:t>
            </a:fld>
            <a:endParaRPr lang="en-GB" altLang="en-US" sz="1200"/>
          </a:p>
        </p:txBody>
      </p:sp>
    </p:spTree>
    <p:extLst>
      <p:ext uri="{BB962C8B-B14F-4D97-AF65-F5344CB8AC3E}">
        <p14:creationId xmlns:p14="http://schemas.microsoft.com/office/powerpoint/2010/main" val="3626359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Can we measure this element for children with disabilities – may give us some more idea about how policies and programmes shape children with disability’s lives.</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DC63BC-80A8-4242-90B4-24E968CB0F7F}" type="slidenum">
              <a:rPr lang="en-GB" altLang="en-US" smtClean="0">
                <a:latin typeface="Arial" panose="020B0604020202020204" pitchFamily="34" charset="0"/>
              </a:rPr>
              <a:pPr>
                <a:spcBef>
                  <a:spcPct val="0"/>
                </a:spcBef>
              </a:pPr>
              <a:t>62</a:t>
            </a:fld>
            <a:endParaRPr lang="en-GB" altLang="en-US">
              <a:latin typeface="Arial" panose="020B0604020202020204" pitchFamily="34" charset="0"/>
            </a:endParaRPr>
          </a:p>
        </p:txBody>
      </p:sp>
    </p:spTree>
    <p:extLst>
      <p:ext uri="{BB962C8B-B14F-4D97-AF65-F5344CB8AC3E}">
        <p14:creationId xmlns:p14="http://schemas.microsoft.com/office/powerpoint/2010/main" val="41317109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63</a:t>
            </a:fld>
            <a:endParaRPr lang="en-GB" altLang="en-US"/>
          </a:p>
        </p:txBody>
      </p:sp>
    </p:spTree>
    <p:extLst>
      <p:ext uri="{BB962C8B-B14F-4D97-AF65-F5344CB8AC3E}">
        <p14:creationId xmlns:p14="http://schemas.microsoft.com/office/powerpoint/2010/main" val="2922237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bigger picture, for children born</a:t>
            </a:r>
            <a:r>
              <a:rPr lang="en-GB" baseline="0" dirty="0"/>
              <a:t> at risk, insults are many and timing of these insults can be variable. </a:t>
            </a:r>
          </a:p>
          <a:p>
            <a:r>
              <a:rPr lang="en-GB" baseline="0" dirty="0"/>
              <a:t>As you can see from this diagram, infections can occur both </a:t>
            </a:r>
            <a:r>
              <a:rPr lang="en-GB" baseline="0" dirty="0" err="1"/>
              <a:t>antenatally</a:t>
            </a:r>
            <a:r>
              <a:rPr lang="en-GB" baseline="0" dirty="0"/>
              <a:t> e.g. TORCH infections, </a:t>
            </a:r>
            <a:r>
              <a:rPr lang="en-GB" baseline="0" dirty="0" err="1"/>
              <a:t>perinatally</a:t>
            </a:r>
            <a:r>
              <a:rPr lang="en-GB" baseline="0" dirty="0"/>
              <a:t> e.g. Group B strep or post </a:t>
            </a:r>
            <a:r>
              <a:rPr lang="en-GB" baseline="0" dirty="0" err="1"/>
              <a:t>natally</a:t>
            </a:r>
            <a:r>
              <a:rPr lang="en-GB" baseline="0" dirty="0"/>
              <a:t> e.g. meningitis. Some infections may continue to cause difficulties and damage both </a:t>
            </a:r>
            <a:r>
              <a:rPr lang="en-GB" baseline="0" dirty="0" err="1"/>
              <a:t>antenatally</a:t>
            </a:r>
            <a:r>
              <a:rPr lang="en-GB" baseline="0" dirty="0"/>
              <a:t> and post </a:t>
            </a:r>
            <a:r>
              <a:rPr lang="en-GB" baseline="0" dirty="0" err="1"/>
              <a:t>natally</a:t>
            </a:r>
            <a:r>
              <a:rPr lang="en-GB" baseline="0" dirty="0"/>
              <a:t>.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7</a:t>
            </a:fld>
            <a:endParaRPr lang="en-GB" altLang="en-US"/>
          </a:p>
        </p:txBody>
      </p:sp>
    </p:spTree>
    <p:extLst>
      <p:ext uri="{BB962C8B-B14F-4D97-AF65-F5344CB8AC3E}">
        <p14:creationId xmlns:p14="http://schemas.microsoft.com/office/powerpoint/2010/main" val="78573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as clinicians…. Which babies are the ones that we should consider “at risk” – the ones who we need to worry about and follow up and who are more likely to have longer term neurodevelopmental difficulties. </a:t>
            </a:r>
          </a:p>
          <a:p>
            <a:r>
              <a:rPr lang="en-GB" dirty="0"/>
              <a:t>These are wide ranging in number but include Infants born prematurely, those born with genetic conditions, those</a:t>
            </a:r>
            <a:r>
              <a:rPr lang="en-GB" baseline="0" dirty="0"/>
              <a:t> who will rely on technology for support, the asphyxiated infant, those who have been exposed to drugs and toxins and those who have been exposed to infections both viral and bacterial. </a:t>
            </a:r>
            <a:endParaRPr lang="en-GB" dirty="0"/>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8</a:t>
            </a:fld>
            <a:endParaRPr lang="en-GB" altLang="en-US"/>
          </a:p>
        </p:txBody>
      </p:sp>
    </p:spTree>
    <p:extLst>
      <p:ext uri="{BB962C8B-B14F-4D97-AF65-F5344CB8AC3E}">
        <p14:creationId xmlns:p14="http://schemas.microsoft.com/office/powerpoint/2010/main" val="1613917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list of babies who are considered to be “at risk” and who are followed up in our NNU in Liverpool. The list is long and is important to consider how to triage and support these babies early in a universal way to enable better use of resources. </a:t>
            </a:r>
          </a:p>
        </p:txBody>
      </p:sp>
      <p:sp>
        <p:nvSpPr>
          <p:cNvPr id="4" name="Slide Number Placeholder 3"/>
          <p:cNvSpPr>
            <a:spLocks noGrp="1"/>
          </p:cNvSpPr>
          <p:nvPr>
            <p:ph type="sldNum" sz="quarter" idx="10"/>
          </p:nvPr>
        </p:nvSpPr>
        <p:spPr/>
        <p:txBody>
          <a:bodyPr/>
          <a:lstStyle/>
          <a:p>
            <a:pPr>
              <a:defRPr/>
            </a:pPr>
            <a:fld id="{07CE1F6E-6F4E-48FC-BBB3-33F1647FA8CD}" type="slidenum">
              <a:rPr lang="en-GB" altLang="en-US" smtClean="0"/>
              <a:pPr>
                <a:defRPr/>
              </a:pPr>
              <a:t>9</a:t>
            </a:fld>
            <a:endParaRPr lang="en-GB" altLang="en-US"/>
          </a:p>
        </p:txBody>
      </p:sp>
    </p:spTree>
    <p:extLst>
      <p:ext uri="{BB962C8B-B14F-4D97-AF65-F5344CB8AC3E}">
        <p14:creationId xmlns:p14="http://schemas.microsoft.com/office/powerpoint/2010/main" val="1945337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8" descr="titl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Grp="1" noChangeArrowheads="1"/>
          </p:cNvSpPr>
          <p:nvPr>
            <p:ph type="ctrTitle"/>
          </p:nvPr>
        </p:nvSpPr>
        <p:spPr>
          <a:xfrm>
            <a:off x="5562600" y="2286000"/>
            <a:ext cx="3352800" cy="1143000"/>
          </a:xfrm>
        </p:spPr>
        <p:txBody>
          <a:bodyPr/>
          <a:lstStyle>
            <a:lvl1pPr>
              <a:defRPr sz="1500">
                <a:solidFill>
                  <a:schemeClr val="bg1"/>
                </a:solidFill>
              </a:defRPr>
            </a:lvl1pPr>
          </a:lstStyle>
          <a:p>
            <a:r>
              <a:rPr lang="en-US"/>
              <a:t>Click to edit Master title style</a:t>
            </a:r>
          </a:p>
        </p:txBody>
      </p:sp>
      <p:sp>
        <p:nvSpPr>
          <p:cNvPr id="3087" name="Rectangle 15"/>
          <p:cNvSpPr>
            <a:spLocks noGrp="1" noChangeArrowheads="1"/>
          </p:cNvSpPr>
          <p:nvPr>
            <p:ph type="subTitle" idx="1"/>
          </p:nvPr>
        </p:nvSpPr>
        <p:spPr>
          <a:xfrm>
            <a:off x="5562600" y="3505200"/>
            <a:ext cx="3352800" cy="1752600"/>
          </a:xfrm>
        </p:spPr>
        <p:txBody>
          <a:bodyPr/>
          <a:lstStyle>
            <a:lvl1pPr marL="0" indent="0">
              <a:defRPr sz="1200">
                <a:solidFill>
                  <a:schemeClr val="bg1"/>
                </a:solidFill>
              </a:defRPr>
            </a:lvl1pPr>
          </a:lstStyle>
          <a:p>
            <a:r>
              <a:rPr lang="en-US"/>
              <a:t>Click to edit Master subtitle style</a:t>
            </a:r>
          </a:p>
        </p:txBody>
      </p:sp>
    </p:spTree>
    <p:extLst>
      <p:ext uri="{BB962C8B-B14F-4D97-AF65-F5344CB8AC3E}">
        <p14:creationId xmlns:p14="http://schemas.microsoft.com/office/powerpoint/2010/main" val="3006777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76929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9436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381000"/>
            <a:ext cx="5676900" cy="59436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71207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621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238644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3716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3716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86571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0872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847122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62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536918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47127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3716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81"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rtl="0" eaLnBrk="0" fontAlgn="base" hangingPunct="0">
        <a:spcBef>
          <a:spcPct val="0"/>
        </a:spcBef>
        <a:spcAft>
          <a:spcPct val="0"/>
        </a:spcAft>
        <a:defRPr sz="3000">
          <a:solidFill>
            <a:srgbClr val="956700"/>
          </a:solidFill>
          <a:latin typeface="+mj-lt"/>
          <a:ea typeface="MS PGothic" pitchFamily="34" charset="-128"/>
          <a:cs typeface="+mj-cs"/>
        </a:defRPr>
      </a:lvl1pPr>
      <a:lvl2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2pPr>
      <a:lvl3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3pPr>
      <a:lvl4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4pPr>
      <a:lvl5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5pPr>
      <a:lvl6pPr marL="4572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p:titleStyle>
    <p:bodyStyle>
      <a:lvl1pPr marL="342900" indent="-342900" algn="l" rtl="0" eaLnBrk="0" fontAlgn="base" hangingPunct="0">
        <a:spcBef>
          <a:spcPct val="20000"/>
        </a:spcBef>
        <a:spcAft>
          <a:spcPct val="0"/>
        </a:spcAft>
        <a:defRPr>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defRPr sz="16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defRPr sz="14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defRPr sz="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defRPr sz="1000">
          <a:solidFill>
            <a:schemeClr val="tx1"/>
          </a:solidFill>
          <a:latin typeface="+mn-lt"/>
          <a:ea typeface="MS PGothic" pitchFamily="34" charset="-128"/>
          <a:cs typeface="+mn-cs"/>
        </a:defRPr>
      </a:lvl5pPr>
      <a:lvl6pPr marL="2514600" indent="-228600" algn="l" rtl="0" fontAlgn="base">
        <a:spcBef>
          <a:spcPct val="20000"/>
        </a:spcBef>
        <a:spcAft>
          <a:spcPct val="0"/>
        </a:spcAft>
        <a:defRPr sz="1000">
          <a:solidFill>
            <a:schemeClr val="tx1"/>
          </a:solidFill>
          <a:latin typeface="+mn-lt"/>
          <a:ea typeface="+mn-ea"/>
          <a:cs typeface="+mn-cs"/>
        </a:defRPr>
      </a:lvl6pPr>
      <a:lvl7pPr marL="2971800" indent="-228600" algn="l" rtl="0" fontAlgn="base">
        <a:spcBef>
          <a:spcPct val="20000"/>
        </a:spcBef>
        <a:spcAft>
          <a:spcPct val="0"/>
        </a:spcAft>
        <a:defRPr sz="1000">
          <a:solidFill>
            <a:schemeClr val="tx1"/>
          </a:solidFill>
          <a:latin typeface="+mn-lt"/>
          <a:ea typeface="+mn-ea"/>
          <a:cs typeface="+mn-cs"/>
        </a:defRPr>
      </a:lvl7pPr>
      <a:lvl8pPr marL="3429000" indent="-228600" algn="l" rtl="0" fontAlgn="base">
        <a:spcBef>
          <a:spcPct val="20000"/>
        </a:spcBef>
        <a:spcAft>
          <a:spcPct val="0"/>
        </a:spcAft>
        <a:defRPr sz="1000">
          <a:solidFill>
            <a:schemeClr val="tx1"/>
          </a:solidFill>
          <a:latin typeface="+mn-lt"/>
          <a:ea typeface="+mn-ea"/>
          <a:cs typeface="+mn-cs"/>
        </a:defRPr>
      </a:lvl8pPr>
      <a:lvl9pPr marL="3886200" indent="-228600" algn="l" rtl="0" fontAlgn="base">
        <a:spcBef>
          <a:spcPct val="20000"/>
        </a:spcBef>
        <a:spcAft>
          <a:spcPct val="0"/>
        </a:spcAft>
        <a:defRPr sz="1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jpg"/><Relationship Id="rId12" Type="http://schemas.openxmlformats.org/officeDocument/2006/relationships/image" Target="../media/image9.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notesSlide" Target="../notesSlides/notesSlide1.xml"/><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3.m4a"/><Relationship Id="rId7" Type="http://schemas.openxmlformats.org/officeDocument/2006/relationships/image" Target="../media/image25.png"/><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elsevier.com/termsandconditions" TargetMode="External"/><Relationship Id="rId5" Type="http://schemas.openxmlformats.org/officeDocument/2006/relationships/image" Target="../media/image3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1.png"/><Relationship Id="rId2" Type="http://schemas.openxmlformats.org/officeDocument/2006/relationships/video" Target="file:///C:\Users\ismaela.abubakar\Desktop\Ibadan%20presentations\IMG_3537.MOV" TargetMode="External"/><Relationship Id="rId1" Type="http://schemas.microsoft.com/office/2007/relationships/media" Target="file:///C:\Users\ismaela.abubakar\Desktop\Ibadan%20presentations\IMG_3537.MOV" TargetMode="Externa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8.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41.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5.xml"/><Relationship Id="rId9" Type="http://schemas.microsoft.com/office/2007/relationships/diagramDrawing" Target="../diagrams/drawing1.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2.png"/><Relationship Id="rId2" Type="http://schemas.microsoft.com/office/2007/relationships/media" Target="../media/media32.m4a"/><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0.jpeg"/><Relationship Id="rId5" Type="http://schemas.openxmlformats.org/officeDocument/2006/relationships/hyperlink" Target="https://en.wikipedia.org/wiki/Resuscitation_Council_(UK)"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hyperlink" Target="https://www.youtube.com/watch?v=I-aNAMRtvF8" TargetMode="Externa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5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60.jpe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4.png"/><Relationship Id="rId11" Type="http://schemas.openxmlformats.org/officeDocument/2006/relationships/image" Target="../media/image2.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notesSlide" Target="../notesSlides/notesSlide47.xml"/><Relationship Id="rId9" Type="http://schemas.openxmlformats.org/officeDocument/2006/relationships/image" Target="../media/image65.jpe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8.jpe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67.png"/><Relationship Id="rId5" Type="http://schemas.openxmlformats.org/officeDocument/2006/relationships/hyperlink" Target="http://2.bp.blogspot.com/-v_t4_9amySg/UP5ELoa9uNI/AAAAAAAAA_8/p8blmtkRMeA/s1600/denver+II.png" TargetMode="External"/><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3.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slideLayout" Target="../slideLayouts/slideLayout2.xml"/><Relationship Id="rId7" Type="http://schemas.openxmlformats.org/officeDocument/2006/relationships/image" Target="../media/image76.jpe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notesSlide" Target="../notesSlides/notesSlide51.xml"/><Relationship Id="rId9"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png"/><Relationship Id="rId5" Type="http://schemas.openxmlformats.org/officeDocument/2006/relationships/image" Target="../media/image84.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87.jpe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png"/><Relationship Id="rId5" Type="http://schemas.openxmlformats.org/officeDocument/2006/relationships/image" Target="../media/image88.jpe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89.jpeg"/><Relationship Id="rId5" Type="http://schemas.openxmlformats.org/officeDocument/2006/relationships/image" Target="../media/image65.jpe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slideLayout" Target="../slideLayouts/slideLayout2.xml"/><Relationship Id="rId7" Type="http://schemas.openxmlformats.org/officeDocument/2006/relationships/image" Target="../media/image92.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91.jpeg"/><Relationship Id="rId11" Type="http://schemas.openxmlformats.org/officeDocument/2006/relationships/image" Target="../media/image2.png"/><Relationship Id="rId5" Type="http://schemas.openxmlformats.org/officeDocument/2006/relationships/image" Target="../media/image90.emf"/><Relationship Id="rId10" Type="http://schemas.openxmlformats.org/officeDocument/2006/relationships/image" Target="../media/image95.jpeg"/><Relationship Id="rId4" Type="http://schemas.openxmlformats.org/officeDocument/2006/relationships/notesSlide" Target="../notesSlides/notesSlide59.xml"/><Relationship Id="rId9" Type="http://schemas.openxmlformats.org/officeDocument/2006/relationships/image" Target="../media/image94.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2.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8.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2.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media8.m4a"/><Relationship Id="rId7" Type="http://schemas.openxmlformats.org/officeDocument/2006/relationships/image" Target="../media/image17.jpeg"/><Relationship Id="rId12"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notesSlide" Target="../notesSlides/notesSlide8.xml"/><Relationship Id="rId10" Type="http://schemas.openxmlformats.org/officeDocument/2006/relationships/image" Target="../media/image20.jpeg"/><Relationship Id="rId4" Type="http://schemas.openxmlformats.org/officeDocument/2006/relationships/slideLayout" Target="../slideLayouts/slideLayout2.xml"/><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219200" y="1125538"/>
            <a:ext cx="6592888" cy="1943100"/>
          </a:xfrm>
        </p:spPr>
        <p:txBody>
          <a:bodyPr/>
          <a:lstStyle/>
          <a:p>
            <a:pPr algn="ctr"/>
            <a:r>
              <a:rPr lang="en-GB" altLang="en-US" sz="4000"/>
              <a:t>Early origins of impaired development</a:t>
            </a:r>
          </a:p>
        </p:txBody>
      </p:sp>
      <p:sp>
        <p:nvSpPr>
          <p:cNvPr id="5123" name="Subtitle 2"/>
          <p:cNvSpPr>
            <a:spLocks noGrp="1"/>
          </p:cNvSpPr>
          <p:nvPr>
            <p:ph type="subTitle" idx="1"/>
          </p:nvPr>
        </p:nvSpPr>
        <p:spPr>
          <a:xfrm>
            <a:off x="611560" y="3212976"/>
            <a:ext cx="7776864" cy="1655887"/>
          </a:xfrm>
        </p:spPr>
        <p:txBody>
          <a:bodyPr/>
          <a:lstStyle/>
          <a:p>
            <a:pPr algn="ctr"/>
            <a:r>
              <a:rPr lang="en-GB" altLang="en-US" sz="1800" dirty="0"/>
              <a:t>Dr Melissa Gladstone</a:t>
            </a:r>
          </a:p>
          <a:p>
            <a:pPr algn="ctr"/>
            <a:r>
              <a:rPr lang="en-GB" altLang="en-US" sz="1800" dirty="0"/>
              <a:t>Ibadan, March 5th-6th 2018</a:t>
            </a:r>
          </a:p>
          <a:p>
            <a:pPr algn="ctr"/>
            <a:r>
              <a:rPr lang="en-GB" altLang="en-US" sz="1800" dirty="0"/>
              <a:t>MRC Confidence in Global Nutrition and Health Research</a:t>
            </a:r>
          </a:p>
          <a:p>
            <a:pPr algn="ctr"/>
            <a:r>
              <a:rPr lang="en-GB" altLang="en-US" sz="1800" dirty="0"/>
              <a:t>Improving the survival, growth and development of low birth weight </a:t>
            </a:r>
            <a:r>
              <a:rPr lang="en-GB" altLang="en-US" sz="1800" dirty="0" err="1"/>
              <a:t>newborns</a:t>
            </a:r>
            <a:r>
              <a:rPr lang="en-GB" altLang="en-US" sz="1800" dirty="0"/>
              <a:t> through better nutrition: the Neonatal Nutrition Network project </a:t>
            </a:r>
          </a:p>
          <a:p>
            <a:pPr algn="ctr"/>
            <a:r>
              <a:rPr lang="en-GB" altLang="en-US" sz="1800" dirty="0"/>
              <a:t>M.J.Gladstone@liverpool.ac.uk</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pic>
        <p:nvPicPr>
          <p:cNvPr id="7" name="Picture 6" descr="alder-hey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5436" y="279313"/>
            <a:ext cx="1156421" cy="1156421"/>
          </a:xfrm>
          <a:prstGeom prst="rect">
            <a:avLst/>
          </a:prstGeom>
        </p:spPr>
      </p:pic>
      <p:pic>
        <p:nvPicPr>
          <p:cNvPr id="8" name="Picture 7" descr="KEMRI 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1407" y="458814"/>
            <a:ext cx="1006765" cy="981594"/>
          </a:xfrm>
          <a:prstGeom prst="rect">
            <a:avLst/>
          </a:prstGeom>
        </p:spPr>
      </p:pic>
      <p:pic>
        <p:nvPicPr>
          <p:cNvPr id="9" name="Picture 8" descr="Newcastle-University.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8384" y="483276"/>
            <a:ext cx="1033024" cy="1032181"/>
          </a:xfrm>
          <a:prstGeom prst="rect">
            <a:avLst/>
          </a:prstGeom>
        </p:spPr>
      </p:pic>
      <p:pic>
        <p:nvPicPr>
          <p:cNvPr id="10" name="Picture 9" descr="Uni Maseno log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8184" y="483277"/>
            <a:ext cx="866983" cy="969222"/>
          </a:xfrm>
          <a:prstGeom prst="rect">
            <a:avLst/>
          </a:prstGeom>
        </p:spPr>
      </p:pic>
      <p:pic>
        <p:nvPicPr>
          <p:cNvPr id="11" name="Picture 10" descr="University-Of-Ibadan-UI.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2413" y="483277"/>
            <a:ext cx="968849" cy="1062007"/>
          </a:xfrm>
          <a:prstGeom prst="rect">
            <a:avLst/>
          </a:prstGeom>
        </p:spPr>
      </p:pic>
      <p:pic>
        <p:nvPicPr>
          <p:cNvPr id="12" name="Picture 11" descr="LSTM 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6257" y="635001"/>
            <a:ext cx="1152128" cy="835609"/>
          </a:xfrm>
          <a:prstGeom prst="rect">
            <a:avLst/>
          </a:prstGeom>
        </p:spPr>
      </p:pic>
      <p:pic>
        <p:nvPicPr>
          <p:cNvPr id="13" name="Picture 12" descr="university-of-aberdeen-logo.g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53889" y="532033"/>
            <a:ext cx="1471011" cy="871710"/>
          </a:xfrm>
          <a:prstGeom prst="rect">
            <a:avLst/>
          </a:prstGeom>
        </p:spPr>
      </p:pic>
      <p:pic>
        <p:nvPicPr>
          <p:cNvPr id="14" name="Picture 13" descr="NISONM logo.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15644" y="5347896"/>
            <a:ext cx="3690523" cy="911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5"/>
    </mc:Choice>
    <mc:Fallback xmlns="">
      <p:transition spd="slow" advTm="2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Risks of cerebral palsy</a:t>
            </a:r>
          </a:p>
        </p:txBody>
      </p:sp>
      <p:sp>
        <p:nvSpPr>
          <p:cNvPr id="5" name="Text Placeholder 4"/>
          <p:cNvSpPr>
            <a:spLocks noGrp="1"/>
          </p:cNvSpPr>
          <p:nvPr>
            <p:ph type="body" idx="1"/>
          </p:nvPr>
        </p:nvSpPr>
        <p:spPr/>
        <p:txBody>
          <a:bodyPr/>
          <a:lstStyle/>
          <a:p>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07520359"/>
      </p:ext>
    </p:extLst>
  </p:cSld>
  <p:clrMapOvr>
    <a:masterClrMapping/>
  </p:clrMapOvr>
  <mc:AlternateContent xmlns:mc="http://schemas.openxmlformats.org/markup-compatibility/2006" xmlns:p14="http://schemas.microsoft.com/office/powerpoint/2010/main">
    <mc:Choice Requires="p14">
      <p:transition spd="slow" p14:dur="2000" advTm="22768"/>
    </mc:Choice>
    <mc:Fallback xmlns="">
      <p:transition spd="slow" advTm="22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altLang="en-US"/>
              <a:t>Rates of CP in prem babies in HIC settings</a:t>
            </a:r>
          </a:p>
        </p:txBody>
      </p:sp>
      <p:sp>
        <p:nvSpPr>
          <p:cNvPr id="12291" name="Content Placeholder 2"/>
          <p:cNvSpPr>
            <a:spLocks noGrp="1"/>
          </p:cNvSpPr>
          <p:nvPr>
            <p:ph idx="1"/>
          </p:nvPr>
        </p:nvSpPr>
        <p:spPr>
          <a:xfrm>
            <a:off x="685800" y="1484784"/>
            <a:ext cx="7772400" cy="4953000"/>
          </a:xfrm>
        </p:spPr>
        <p:txBody>
          <a:bodyPr/>
          <a:lstStyle/>
          <a:p>
            <a:r>
              <a:rPr lang="en-GB" altLang="en-US"/>
              <a:t>¼ of neonates have cerebral palsy if born premature in HIC settings</a:t>
            </a:r>
          </a:p>
        </p:txBody>
      </p:sp>
      <p:pic>
        <p:nvPicPr>
          <p:cNvPr id="12292" name="Picture 3"/>
          <p:cNvPicPr>
            <a:picLocks noChangeAspect="1"/>
          </p:cNvPicPr>
          <p:nvPr/>
        </p:nvPicPr>
        <p:blipFill>
          <a:blip r:embed="rId6">
            <a:extLst>
              <a:ext uri="{28A0092B-C50C-407E-A947-70E740481C1C}">
                <a14:useLocalDpi xmlns:a14="http://schemas.microsoft.com/office/drawing/2010/main" val="0"/>
              </a:ext>
            </a:extLst>
          </a:blip>
          <a:srcRect l="4626" t="24681" r="6490" b="12625"/>
          <a:stretch>
            <a:fillRect/>
          </a:stretch>
        </p:blipFill>
        <p:spPr bwMode="auto">
          <a:xfrm>
            <a:off x="423863" y="2127250"/>
            <a:ext cx="8126412"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7353300" y="2185988"/>
            <a:ext cx="1162050" cy="3106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ln w="57150">
                <a:solidFill>
                  <a:srgbClr val="FF0000"/>
                </a:solidFill>
              </a:ln>
              <a:noFill/>
            </a:endParaRPr>
          </a:p>
        </p:txBody>
      </p:sp>
      <p:sp>
        <p:nvSpPr>
          <p:cNvPr id="12294" name="TextBox 5"/>
          <p:cNvSpPr txBox="1">
            <a:spLocks noChangeArrowheads="1"/>
          </p:cNvSpPr>
          <p:nvPr/>
        </p:nvSpPr>
        <p:spPr bwMode="auto">
          <a:xfrm>
            <a:off x="2771800" y="5391150"/>
            <a:ext cx="5695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sz="1800" dirty="0" err="1"/>
              <a:t>Saigal</a:t>
            </a:r>
            <a:r>
              <a:rPr lang="en-US" sz="1800" dirty="0"/>
              <a:t> S, Doyle LW. An overview of mortality and sequelae of preterm birth from infancy to adulthood. </a:t>
            </a:r>
            <a:r>
              <a:rPr lang="en-US" sz="1800" i="1" dirty="0"/>
              <a:t>Lancet</a:t>
            </a:r>
            <a:r>
              <a:rPr lang="en-US" sz="1800" dirty="0"/>
              <a:t> 2008;371(9608):261-9. </a:t>
            </a:r>
            <a:r>
              <a:rPr lang="en-US" sz="1800" dirty="0" err="1"/>
              <a:t>doi</a:t>
            </a:r>
            <a:r>
              <a:rPr lang="en-US" sz="1800" dirty="0"/>
              <a:t>: 10.1016/s0140-6736(08)60136-1 [published Online First: 2008/01/22]</a:t>
            </a:r>
            <a:endParaRPr lang="en-GB" sz="18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3852"/>
    </mc:Choice>
    <mc:Fallback xmlns="">
      <p:transition spd="slow" advTm="4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85800" y="5517232"/>
            <a:ext cx="7772400" cy="879376"/>
          </a:xfrm>
        </p:spPr>
        <p:txBody>
          <a:bodyPr/>
          <a:lstStyle/>
          <a:p>
            <a:r>
              <a:rPr lang="en-GB" dirty="0"/>
              <a:t>Birth prevalence in VLBW infants has fallen.</a:t>
            </a:r>
          </a:p>
          <a:p>
            <a:r>
              <a:rPr lang="en-GB" dirty="0"/>
              <a:t>Less bilateral spastic cerebral palsy (due to better care of VLBW infants?)</a:t>
            </a:r>
          </a:p>
          <a:p>
            <a:pPr algn="r"/>
            <a:r>
              <a:rPr lang="en-GB" sz="1200" dirty="0"/>
              <a:t>Lancet 2007, 369, 43-50</a:t>
            </a:r>
            <a:r>
              <a:rPr lang="en-GB" dirty="0"/>
              <a:t>.</a:t>
            </a:r>
          </a:p>
        </p:txBody>
      </p:sp>
      <p:pic>
        <p:nvPicPr>
          <p:cNvPr id="4" name="Picture 3"/>
          <p:cNvPicPr>
            <a:picLocks noChangeAspect="1"/>
          </p:cNvPicPr>
          <p:nvPr/>
        </p:nvPicPr>
        <p:blipFill rotWithShape="1">
          <a:blip r:embed="rId5"/>
          <a:srcRect l="20863" t="19201" r="31100" b="12200"/>
          <a:stretch/>
        </p:blipFill>
        <p:spPr>
          <a:xfrm>
            <a:off x="971600" y="150932"/>
            <a:ext cx="6912768" cy="500626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08259718"/>
      </p:ext>
    </p:extLst>
  </p:cSld>
  <p:clrMapOvr>
    <a:masterClrMapping/>
  </p:clrMapOvr>
  <mc:AlternateContent xmlns:mc="http://schemas.openxmlformats.org/markup-compatibility/2006" xmlns:p14="http://schemas.microsoft.com/office/powerpoint/2010/main">
    <mc:Choice Requires="p14">
      <p:transition spd="slow" p14:dur="2000" advTm="2391"/>
    </mc:Choice>
    <mc:Fallback xmlns="">
      <p:transition spd="slow" advTm="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endParaRPr lang="en-GB" dirty="0"/>
          </a:p>
        </p:txBody>
      </p:sp>
      <p:sp>
        <p:nvSpPr>
          <p:cNvPr id="13315" name="Content Placeholder 2"/>
          <p:cNvSpPr>
            <a:spLocks noGrp="1"/>
          </p:cNvSpPr>
          <p:nvPr>
            <p:ph idx="1"/>
          </p:nvPr>
        </p:nvSpPr>
        <p:spPr/>
        <p:txBody>
          <a:bodyPr/>
          <a:lstStyle/>
          <a:p>
            <a:endParaRPr lang="en-GB" altLang="en-US" dirty="0"/>
          </a:p>
        </p:txBody>
      </p:sp>
      <p:pic>
        <p:nvPicPr>
          <p:cNvPr id="13316" name="Picture 3"/>
          <p:cNvPicPr>
            <a:picLocks noChangeAspect="1"/>
          </p:cNvPicPr>
          <p:nvPr/>
        </p:nvPicPr>
        <p:blipFill>
          <a:blip r:embed="rId6">
            <a:extLst>
              <a:ext uri="{28A0092B-C50C-407E-A947-70E740481C1C}">
                <a14:useLocalDpi xmlns:a14="http://schemas.microsoft.com/office/drawing/2010/main" val="0"/>
              </a:ext>
            </a:extLst>
          </a:blip>
          <a:srcRect l="18352" t="20142" r="21330" b="16029"/>
          <a:stretch>
            <a:fillRect/>
          </a:stretch>
        </p:blipFill>
        <p:spPr bwMode="auto">
          <a:xfrm>
            <a:off x="988851" y="2216498"/>
            <a:ext cx="6939211" cy="413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6766012" y="2638981"/>
            <a:ext cx="1162050" cy="37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ln w="57150">
                <a:solidFill>
                  <a:srgbClr val="FF0000"/>
                </a:solidFill>
              </a:ln>
              <a:noFill/>
            </a:endParaRPr>
          </a:p>
        </p:txBody>
      </p:sp>
      <p:pic>
        <p:nvPicPr>
          <p:cNvPr id="3" name="Picture 2"/>
          <p:cNvPicPr>
            <a:picLocks noChangeAspect="1"/>
          </p:cNvPicPr>
          <p:nvPr/>
        </p:nvPicPr>
        <p:blipFill rotWithShape="1">
          <a:blip r:embed="rId7"/>
          <a:srcRect l="30313" t="76600" r="32676" b="16400"/>
          <a:stretch/>
        </p:blipFill>
        <p:spPr>
          <a:xfrm>
            <a:off x="5073824" y="6366821"/>
            <a:ext cx="3384376" cy="360040"/>
          </a:xfrm>
          <a:prstGeom prst="rect">
            <a:avLst/>
          </a:prstGeom>
        </p:spPr>
      </p:pic>
      <p:pic>
        <p:nvPicPr>
          <p:cNvPr id="4" name="Picture 3"/>
          <p:cNvPicPr>
            <a:picLocks noChangeAspect="1"/>
          </p:cNvPicPr>
          <p:nvPr/>
        </p:nvPicPr>
        <p:blipFill rotWithShape="1">
          <a:blip r:embed="rId8"/>
          <a:srcRect l="29925" t="27999" r="30701" b="44892"/>
          <a:stretch/>
        </p:blipFill>
        <p:spPr>
          <a:xfrm>
            <a:off x="1677988" y="-18817"/>
            <a:ext cx="5830416" cy="2257981"/>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129"/>
    </mc:Choice>
    <mc:Fallback xmlns="">
      <p:transition spd="slow" advTm="24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GB" altLang="en-US" dirty="0"/>
          </a:p>
        </p:txBody>
      </p:sp>
      <p:sp>
        <p:nvSpPr>
          <p:cNvPr id="14339" name="Content Placeholder 2"/>
          <p:cNvSpPr>
            <a:spLocks noGrp="1"/>
          </p:cNvSpPr>
          <p:nvPr>
            <p:ph idx="1"/>
          </p:nvPr>
        </p:nvSpPr>
        <p:spPr>
          <a:xfrm>
            <a:off x="179388" y="1295400"/>
            <a:ext cx="8856662" cy="4194175"/>
          </a:xfrm>
        </p:spPr>
        <p:txBody>
          <a:bodyPr/>
          <a:lstStyle/>
          <a:p>
            <a:endParaRPr lang="en-GB" altLang="en-US" dirty="0"/>
          </a:p>
          <a:p>
            <a:endParaRPr lang="en-GB" altLang="en-US" dirty="0"/>
          </a:p>
          <a:p>
            <a:r>
              <a:rPr lang="en-GB" altLang="en-US" dirty="0"/>
              <a:t>At follow-up in early childhood, median estimated prevalence (inter-quartile range) for </a:t>
            </a:r>
            <a:r>
              <a:rPr lang="en-GB" altLang="en-US" dirty="0">
                <a:solidFill>
                  <a:srgbClr val="FF0000"/>
                </a:solidFill>
              </a:rPr>
              <a:t>survivors of prematurity/very low birthweight </a:t>
            </a:r>
          </a:p>
          <a:p>
            <a:pPr lvl="1"/>
            <a:r>
              <a:rPr lang="en-GB" altLang="en-US" sz="1800" dirty="0"/>
              <a:t>overall neurodevelopmental impairment, 21.4% </a:t>
            </a:r>
          </a:p>
          <a:p>
            <a:pPr lvl="1"/>
            <a:r>
              <a:rPr lang="en-GB" altLang="en-US" sz="1800" dirty="0"/>
              <a:t>cognitive impairment and 16.3% </a:t>
            </a:r>
          </a:p>
          <a:p>
            <a:pPr lvl="1"/>
            <a:r>
              <a:rPr lang="en-GB" altLang="en-US" sz="1800" dirty="0"/>
              <a:t>cerebral palsy: 11.2% </a:t>
            </a:r>
          </a:p>
          <a:p>
            <a:r>
              <a:rPr lang="en-GB" altLang="en-US" dirty="0"/>
              <a:t>For </a:t>
            </a:r>
            <a:r>
              <a:rPr lang="en-GB" altLang="en-US" dirty="0">
                <a:solidFill>
                  <a:srgbClr val="FF0000"/>
                </a:solidFill>
              </a:rPr>
              <a:t>survivors of birth asphyxia</a:t>
            </a:r>
          </a:p>
          <a:p>
            <a:pPr lvl="1"/>
            <a:r>
              <a:rPr lang="en-GB" altLang="en-US" sz="1800" dirty="0"/>
              <a:t>overall neurodevelopmental impairment, 34.6% </a:t>
            </a:r>
          </a:p>
          <a:p>
            <a:pPr lvl="1"/>
            <a:r>
              <a:rPr lang="en-GB" altLang="en-US" sz="1800" dirty="0"/>
              <a:t>cognitive impairment and 11.3% </a:t>
            </a:r>
          </a:p>
          <a:p>
            <a:pPr lvl="1"/>
            <a:r>
              <a:rPr lang="en-GB" altLang="en-US" sz="1800" dirty="0"/>
              <a:t>cerebral palsy were: 22.8%</a:t>
            </a:r>
          </a:p>
          <a:p>
            <a:r>
              <a:rPr lang="en-GB" altLang="en-US" dirty="0"/>
              <a:t>Only three studies reporting outcomes following </a:t>
            </a:r>
            <a:r>
              <a:rPr lang="en-GB" altLang="en-US" dirty="0" err="1">
                <a:solidFill>
                  <a:srgbClr val="FF0000"/>
                </a:solidFill>
              </a:rPr>
              <a:t>newborn</a:t>
            </a:r>
            <a:r>
              <a:rPr lang="en-GB" altLang="en-US" dirty="0">
                <a:solidFill>
                  <a:srgbClr val="FF0000"/>
                </a:solidFill>
              </a:rPr>
              <a:t> serious bacterial infections </a:t>
            </a:r>
            <a:r>
              <a:rPr lang="en-GB" altLang="en-US" dirty="0"/>
              <a:t>were identified. There was limited reporting of important outcomes such as vision and hearing impairment. Major challenges with standardised reporting of key exposure and developmental outcome variables and lack of control data were identified.</a:t>
            </a:r>
          </a:p>
        </p:txBody>
      </p:sp>
      <p:sp>
        <p:nvSpPr>
          <p:cNvPr id="14340" name="TextBox 3"/>
          <p:cNvSpPr txBox="1">
            <a:spLocks noChangeArrowheads="1"/>
          </p:cNvSpPr>
          <p:nvPr/>
        </p:nvSpPr>
        <p:spPr bwMode="auto">
          <a:xfrm>
            <a:off x="4211960" y="6453336"/>
            <a:ext cx="46547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sz="1200" dirty="0"/>
              <a:t>Paediatrics and International Child Health 2015 VOL. 35 NO. 3</a:t>
            </a:r>
            <a:endParaRPr lang="en-GB" altLang="en-US" sz="1200" dirty="0"/>
          </a:p>
        </p:txBody>
      </p:sp>
      <p:pic>
        <p:nvPicPr>
          <p:cNvPr id="2" name="Picture 1"/>
          <p:cNvPicPr>
            <a:picLocks noChangeAspect="1"/>
          </p:cNvPicPr>
          <p:nvPr/>
        </p:nvPicPr>
        <p:blipFill rotWithShape="1">
          <a:blip r:embed="rId5"/>
          <a:srcRect l="7476" t="16401" r="25588" b="53911"/>
          <a:stretch/>
        </p:blipFill>
        <p:spPr>
          <a:xfrm>
            <a:off x="1187624" y="116632"/>
            <a:ext cx="6607605" cy="164100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49"/>
    </mc:Choice>
    <mc:Fallback xmlns="">
      <p:transition spd="slow" advTm="3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28650" y="857250"/>
            <a:ext cx="7886700" cy="993775"/>
          </a:xfrm>
        </p:spPr>
        <p:txBody>
          <a:bodyPr/>
          <a:lstStyle/>
          <a:p>
            <a:pPr algn="ctr"/>
            <a:r>
              <a:rPr lang="en-GB" altLang="en-US"/>
              <a:t>Infection and risk of poor neurodevelopmental outcomes:</a:t>
            </a:r>
          </a:p>
        </p:txBody>
      </p:sp>
      <p:sp>
        <p:nvSpPr>
          <p:cNvPr id="15363" name="Content Placeholder 2"/>
          <p:cNvSpPr>
            <a:spLocks noGrp="1"/>
          </p:cNvSpPr>
          <p:nvPr>
            <p:ph idx="1"/>
          </p:nvPr>
        </p:nvSpPr>
        <p:spPr>
          <a:xfrm>
            <a:off x="266700" y="1851025"/>
            <a:ext cx="8610600" cy="3263900"/>
          </a:xfrm>
        </p:spPr>
        <p:txBody>
          <a:bodyPr/>
          <a:lstStyle/>
          <a:p>
            <a:r>
              <a:rPr lang="en-GB" altLang="en-US" dirty="0"/>
              <a:t>Congenital infections e.g. TORCH infections (</a:t>
            </a:r>
            <a:r>
              <a:rPr lang="en-GB" altLang="en-US" dirty="0" err="1"/>
              <a:t>Toxo</a:t>
            </a:r>
            <a:r>
              <a:rPr lang="en-GB" altLang="en-US" dirty="0"/>
              <a:t>, Rubella, CMV, Herpes)</a:t>
            </a:r>
          </a:p>
          <a:p>
            <a:pPr lvl="1"/>
            <a:r>
              <a:rPr lang="en-GB" altLang="en-US" dirty="0"/>
              <a:t>1% of babies born with congenital CMV in some settings.</a:t>
            </a:r>
          </a:p>
          <a:p>
            <a:pPr lvl="1"/>
            <a:r>
              <a:rPr lang="en-GB" altLang="en-US" dirty="0"/>
              <a:t>100,000 babies still born with congenital Rubella</a:t>
            </a:r>
          </a:p>
          <a:p>
            <a:pPr lvl="1"/>
            <a:r>
              <a:rPr lang="en-GB" altLang="en-US" dirty="0"/>
              <a:t>be 0.34 per 10,000 while MICs like Brazil have incidence of 9 per 10,000 live births </a:t>
            </a:r>
          </a:p>
          <a:p>
            <a:r>
              <a:rPr lang="en-GB" altLang="en-US" dirty="0"/>
              <a:t>18% of survivors of Group B strep have neurodevelopmental disorders.</a:t>
            </a:r>
          </a:p>
          <a:p>
            <a:r>
              <a:rPr lang="en-GB" altLang="en-US" dirty="0"/>
              <a:t>Intrauterine and neonatal insults, including infections, are estimated to cause NDI </a:t>
            </a:r>
            <a:r>
              <a:rPr lang="en-GB" altLang="en-US" dirty="0">
                <a:solidFill>
                  <a:srgbClr val="FF0000"/>
                </a:solidFill>
              </a:rPr>
              <a:t>in 39% (interquartile range [IQR], 20%–55%) of survivors</a:t>
            </a:r>
          </a:p>
        </p:txBody>
      </p:sp>
      <p:grpSp>
        <p:nvGrpSpPr>
          <p:cNvPr id="15364" name="Group 3"/>
          <p:cNvGrpSpPr>
            <a:grpSpLocks/>
          </p:cNvGrpSpPr>
          <p:nvPr/>
        </p:nvGrpSpPr>
        <p:grpSpPr bwMode="auto">
          <a:xfrm>
            <a:off x="1622425" y="4441825"/>
            <a:ext cx="5135563" cy="1254125"/>
            <a:chOff x="0" y="0"/>
            <a:chExt cx="6849687" cy="1670685"/>
          </a:xfrm>
        </p:grpSpPr>
        <p:pic>
          <p:nvPicPr>
            <p:cNvPr id="5" name="Picture 4" descr="Image result for baby and mother zika"/>
            <p:cNvPicPr>
              <a:picLocks noChangeAspect="1"/>
            </p:cNvPicPr>
            <p:nvPr/>
          </p:nvPicPr>
          <p:blipFill>
            <a:blip r:embed="rId5"/>
            <a:srcRect/>
            <a:stretch>
              <a:fillRect/>
            </a:stretch>
          </p:blipFill>
          <p:spPr bwMode="auto">
            <a:xfrm>
              <a:off x="0" y="0"/>
              <a:ext cx="2502729" cy="1670685"/>
            </a:xfrm>
            <a:prstGeom prst="rect">
              <a:avLst/>
            </a:prstGeom>
            <a:ln>
              <a:noFill/>
            </a:ln>
            <a:effectLst>
              <a:outerShdw blurRad="190500" algn="tl" rotWithShape="0">
                <a:srgbClr val="000000">
                  <a:alpha val="70000"/>
                </a:srgbClr>
              </a:outerShdw>
            </a:effectLst>
          </p:spPr>
        </p:pic>
        <p:pic>
          <p:nvPicPr>
            <p:cNvPr id="6" name="Picture 5" descr="Related image"/>
            <p:cNvPicPr>
              <a:picLocks noChangeAspect="1"/>
            </p:cNvPicPr>
            <p:nvPr/>
          </p:nvPicPr>
          <p:blipFill>
            <a:blip r:embed="rId6"/>
            <a:srcRect/>
            <a:stretch>
              <a:fillRect/>
            </a:stretch>
          </p:blipFill>
          <p:spPr bwMode="auto">
            <a:xfrm>
              <a:off x="4380836" y="0"/>
              <a:ext cx="2468851" cy="1666455"/>
            </a:xfrm>
            <a:prstGeom prst="rect">
              <a:avLst/>
            </a:prstGeom>
            <a:ln>
              <a:noFill/>
            </a:ln>
            <a:effectLst>
              <a:outerShdw blurRad="190500" algn="tl" rotWithShape="0">
                <a:srgbClr val="000000">
                  <a:alpha val="70000"/>
                </a:srgbClr>
              </a:outerShdw>
            </a:effectLst>
          </p:spPr>
        </p:pic>
        <p:pic>
          <p:nvPicPr>
            <p:cNvPr id="7" name="Picture 6" descr="Image result for congenital rubella syndrome"/>
            <p:cNvPicPr>
              <a:picLocks noChangeAspect="1"/>
            </p:cNvPicPr>
            <p:nvPr/>
          </p:nvPicPr>
          <p:blipFill>
            <a:blip r:embed="rId7"/>
            <a:srcRect/>
            <a:stretch>
              <a:fillRect/>
            </a:stretch>
          </p:blipFill>
          <p:spPr bwMode="auto">
            <a:xfrm>
              <a:off x="2511199" y="0"/>
              <a:ext cx="2492143" cy="1660112"/>
            </a:xfrm>
            <a:prstGeom prst="rect">
              <a:avLst/>
            </a:prstGeom>
            <a:ln>
              <a:noFill/>
            </a:ln>
            <a:effectLst>
              <a:outerShdw blurRad="190500" algn="tl" rotWithShape="0">
                <a:srgbClr val="000000">
                  <a:alpha val="70000"/>
                </a:srgbClr>
              </a:outerShdw>
            </a:effectLst>
          </p:spPr>
        </p:pic>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56"/>
    </mc:Choice>
    <mc:Fallback xmlns="">
      <p:transition spd="slow" advTm="3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85800" y="2929208"/>
            <a:ext cx="7772400" cy="3395391"/>
          </a:xfrm>
        </p:spPr>
        <p:txBody>
          <a:bodyPr/>
          <a:lstStyle/>
          <a:p>
            <a:r>
              <a:rPr lang="en-GB" dirty="0"/>
              <a:t>Congenital CMV infections - major infectious cause of hearing loss and developmental defects in children from western countries (</a:t>
            </a:r>
            <a:r>
              <a:rPr lang="en-GB" dirty="0" err="1"/>
              <a:t>Mocarski</a:t>
            </a:r>
            <a:r>
              <a:rPr lang="en-GB" dirty="0"/>
              <a:t> et al. 2007; Grosse et al. 2008) -  1% of live births (Dollard et al. 2007; </a:t>
            </a:r>
            <a:r>
              <a:rPr lang="en-GB" dirty="0" err="1"/>
              <a:t>Kenneson</a:t>
            </a:r>
            <a:r>
              <a:rPr lang="en-GB" dirty="0"/>
              <a:t> &amp; Cannon 2007). </a:t>
            </a:r>
          </a:p>
          <a:p>
            <a:r>
              <a:rPr lang="en-GB" dirty="0"/>
              <a:t>** 10% of these children have symptomatic infection at birth, another 10–15% will develop </a:t>
            </a:r>
            <a:r>
              <a:rPr lang="en-GB" dirty="0" err="1"/>
              <a:t>longterm</a:t>
            </a:r>
            <a:r>
              <a:rPr lang="en-GB" dirty="0"/>
              <a:t> neurological sequelae (Dollard et al. 2007; </a:t>
            </a:r>
            <a:r>
              <a:rPr lang="en-GB" dirty="0" err="1"/>
              <a:t>Kenneson</a:t>
            </a:r>
            <a:r>
              <a:rPr lang="en-GB" dirty="0"/>
              <a:t> &amp; Cannon 2007; Grosse et al. 2008).</a:t>
            </a:r>
          </a:p>
          <a:p>
            <a:endParaRPr lang="en-GB" dirty="0"/>
          </a:p>
          <a:p>
            <a:r>
              <a:rPr lang="en-GB" dirty="0"/>
              <a:t>Congenital CMV in 3% of neonates – Zambia</a:t>
            </a:r>
          </a:p>
          <a:p>
            <a:r>
              <a:rPr lang="en-GB" dirty="0"/>
              <a:t>Congenital CMV in Lagos – 3.8%</a:t>
            </a:r>
          </a:p>
          <a:p>
            <a:r>
              <a:rPr lang="en-GB" dirty="0"/>
              <a:t>Gambia – rates of 5.4 % reported (</a:t>
            </a:r>
            <a:r>
              <a:rPr lang="da-DK" dirty="0"/>
              <a:t>van der Sande et al. 2007)</a:t>
            </a:r>
            <a:endParaRPr lang="en-GB" dirty="0"/>
          </a:p>
        </p:txBody>
      </p:sp>
      <p:pic>
        <p:nvPicPr>
          <p:cNvPr id="4" name="Picture 3"/>
          <p:cNvPicPr>
            <a:picLocks noChangeAspect="1"/>
          </p:cNvPicPr>
          <p:nvPr/>
        </p:nvPicPr>
        <p:blipFill rotWithShape="1">
          <a:blip r:embed="rId5"/>
          <a:srcRect l="25884" t="24041" r="23917" b="40606"/>
          <a:stretch/>
        </p:blipFill>
        <p:spPr>
          <a:xfrm>
            <a:off x="107504" y="116632"/>
            <a:ext cx="4608512" cy="1800200"/>
          </a:xfrm>
          <a:prstGeom prst="rect">
            <a:avLst/>
          </a:prstGeom>
        </p:spPr>
      </p:pic>
      <p:sp>
        <p:nvSpPr>
          <p:cNvPr id="5" name="TextBox 4"/>
          <p:cNvSpPr txBox="1"/>
          <p:nvPr/>
        </p:nvSpPr>
        <p:spPr>
          <a:xfrm>
            <a:off x="2915816" y="1916853"/>
            <a:ext cx="3312368" cy="276999"/>
          </a:xfrm>
          <a:prstGeom prst="rect">
            <a:avLst/>
          </a:prstGeom>
          <a:noFill/>
        </p:spPr>
        <p:txBody>
          <a:bodyPr wrap="square" rtlCol="0">
            <a:spAutoFit/>
          </a:bodyPr>
          <a:lstStyle/>
          <a:p>
            <a:r>
              <a:rPr lang="en-GB" sz="1200" dirty="0"/>
              <a:t>• CID 2014:58 (1 March)</a:t>
            </a:r>
          </a:p>
        </p:txBody>
      </p:sp>
      <p:pic>
        <p:nvPicPr>
          <p:cNvPr id="6" name="Picture 5"/>
          <p:cNvPicPr>
            <a:picLocks noChangeAspect="1"/>
          </p:cNvPicPr>
          <p:nvPr/>
        </p:nvPicPr>
        <p:blipFill rotWithShape="1">
          <a:blip r:embed="rId6"/>
          <a:srcRect l="20863" t="23400" r="50893" b="40733"/>
          <a:stretch/>
        </p:blipFill>
        <p:spPr>
          <a:xfrm>
            <a:off x="5294312" y="0"/>
            <a:ext cx="3230697" cy="2307756"/>
          </a:xfrm>
          <a:prstGeom prst="rect">
            <a:avLst/>
          </a:prstGeom>
        </p:spPr>
      </p:pic>
      <p:sp>
        <p:nvSpPr>
          <p:cNvPr id="7" name="Rectangle 6"/>
          <p:cNvSpPr/>
          <p:nvPr/>
        </p:nvSpPr>
        <p:spPr>
          <a:xfrm>
            <a:off x="5436096" y="2329700"/>
            <a:ext cx="3528392" cy="430887"/>
          </a:xfrm>
          <a:prstGeom prst="rect">
            <a:avLst/>
          </a:prstGeom>
        </p:spPr>
        <p:txBody>
          <a:bodyPr wrap="square">
            <a:spAutoFit/>
          </a:bodyPr>
          <a:lstStyle/>
          <a:p>
            <a:r>
              <a:rPr lang="en-GB" sz="1100" dirty="0"/>
              <a:t>The </a:t>
            </a:r>
            <a:r>
              <a:rPr lang="en-GB" sz="1100" dirty="0" err="1"/>
              <a:t>Pediatric</a:t>
            </a:r>
            <a:r>
              <a:rPr lang="en-GB" sz="1100" dirty="0"/>
              <a:t> Infectious Disease Journal • Volume 34, Number 3, March 2015</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6756879"/>
      </p:ext>
    </p:extLst>
  </p:cSld>
  <p:clrMapOvr>
    <a:masterClrMapping/>
  </p:clrMapOvr>
  <mc:AlternateContent xmlns:mc="http://schemas.openxmlformats.org/markup-compatibility/2006" xmlns:p14="http://schemas.microsoft.com/office/powerpoint/2010/main">
    <mc:Choice Requires="p14">
      <p:transition spd="slow" p14:dur="2000" advTm="29496"/>
    </mc:Choice>
    <mc:Fallback xmlns="">
      <p:transition spd="slow" advTm="29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p:cNvSpPr>
            <a:spLocks noChangeArrowheads="1"/>
          </p:cNvSpPr>
          <p:nvPr/>
        </p:nvSpPr>
        <p:spPr bwMode="auto">
          <a:xfrm>
            <a:off x="4240213" y="917575"/>
            <a:ext cx="668337" cy="231775"/>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723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9pPr>
          </a:lstStyle>
          <a:p>
            <a:pPr>
              <a:defRPr/>
            </a:pPr>
            <a:r>
              <a:rPr lang="en-US" altLang="en-US" sz="1050"/>
              <a:t>Figure 1 </a:t>
            </a:r>
          </a:p>
        </p:txBody>
      </p:sp>
      <p:pic>
        <p:nvPicPr>
          <p:cNvPr id="1638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643063"/>
            <a:ext cx="4762500" cy="3309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p:cNvSpPr txBox="1">
            <a:spLocks noChangeArrowheads="1"/>
          </p:cNvSpPr>
          <p:nvPr/>
        </p:nvSpPr>
        <p:spPr bwMode="auto">
          <a:xfrm>
            <a:off x="1857375" y="5715000"/>
            <a:ext cx="6191250" cy="16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a:defRPr/>
            </a:pPr>
            <a:r>
              <a:rPr lang="en-US" altLang="en-US" sz="675" i="1"/>
              <a:t>The Lancet Infectious Diseases</a:t>
            </a:r>
            <a:r>
              <a:rPr lang="en-US" altLang="en-US" sz="675"/>
              <a:t> 2014 14, 731-741DOI: (10.1016/S1473-3099(14)70804-7) </a:t>
            </a:r>
          </a:p>
        </p:txBody>
      </p:sp>
      <p:sp>
        <p:nvSpPr>
          <p:cNvPr id="4100" name="Text Box 4"/>
          <p:cNvSpPr txBox="1">
            <a:spLocks noChangeArrowheads="1"/>
          </p:cNvSpPr>
          <p:nvPr/>
        </p:nvSpPr>
        <p:spPr bwMode="auto">
          <a:xfrm>
            <a:off x="1857375" y="5773738"/>
            <a:ext cx="416718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pPr>
              <a:defRPr/>
            </a:pPr>
            <a:r>
              <a:rPr lang="en-US" altLang="en-US" sz="675"/>
              <a:t>Copyright © 2014 Seale et al. Open Access article distributed under the terms of CC BY</a:t>
            </a:r>
            <a:r>
              <a:rPr lang="en-US" altLang="en-US" sz="675">
                <a:hlinkClick r:id="rId6"/>
              </a:rPr>
              <a:t> Terms and Conditions</a:t>
            </a:r>
          </a:p>
        </p:txBody>
      </p:sp>
      <p:pic>
        <p:nvPicPr>
          <p:cNvPr id="1639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3325" y="5405438"/>
            <a:ext cx="530225" cy="595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advTm="18075">
    <p:wipe dir="r"/>
  </p:transition>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341438"/>
            <a:ext cx="7772400" cy="1362075"/>
          </a:xfrm>
        </p:spPr>
        <p:txBody>
          <a:bodyPr>
            <a:normAutofit fontScale="90000"/>
          </a:bodyPr>
          <a:lstStyle/>
          <a:p>
            <a:pPr algn="ctr">
              <a:defRPr/>
            </a:pPr>
            <a:r>
              <a:rPr lang="en-GB" dirty="0"/>
              <a:t>Assessing the “at-risk” neonate – what can we do?  </a:t>
            </a:r>
          </a:p>
        </p:txBody>
      </p:sp>
      <p:sp>
        <p:nvSpPr>
          <p:cNvPr id="3" name="Content Placeholder 2"/>
          <p:cNvSpPr>
            <a:spLocks noGrp="1"/>
          </p:cNvSpPr>
          <p:nvPr>
            <p:ph type="body" idx="1"/>
          </p:nvPr>
        </p:nvSpPr>
        <p:spPr>
          <a:xfrm>
            <a:off x="733154" y="3789040"/>
            <a:ext cx="7772400" cy="1500187"/>
          </a:xfrm>
        </p:spPr>
        <p:txBody>
          <a:bodyPr>
            <a:noAutofit/>
          </a:bodyPr>
          <a:lstStyle/>
          <a:p>
            <a:pPr marL="342900" indent="-342900">
              <a:buAutoNum type="arabicPeriod"/>
              <a:defRPr/>
            </a:pPr>
            <a:r>
              <a:rPr lang="en-GB" sz="1800" dirty="0"/>
              <a:t>Knowing how premature and/or LBW the baby is when born.</a:t>
            </a:r>
          </a:p>
          <a:p>
            <a:pPr marL="342900" indent="-342900">
              <a:buAutoNum type="arabicPeriod"/>
              <a:defRPr/>
            </a:pPr>
            <a:r>
              <a:rPr lang="en-GB" sz="1800" dirty="0"/>
              <a:t>AGA vs IUGR (Weight, height, head circumference)</a:t>
            </a:r>
          </a:p>
          <a:p>
            <a:pPr marL="342900" indent="-342900">
              <a:buAutoNum type="arabicPeriod"/>
              <a:defRPr/>
            </a:pPr>
            <a:r>
              <a:rPr lang="en-GB" sz="1800" dirty="0" err="1"/>
              <a:t>Newborn</a:t>
            </a:r>
            <a:r>
              <a:rPr lang="en-GB" sz="1800" dirty="0"/>
              <a:t> examination – congenital abnormalities</a:t>
            </a:r>
          </a:p>
          <a:p>
            <a:pPr marL="342900" indent="-342900">
              <a:buAutoNum type="arabicPeriod"/>
              <a:defRPr/>
            </a:pPr>
            <a:r>
              <a:rPr lang="en-GB" sz="1800" dirty="0"/>
              <a:t>Deciding whether the baby has had an episode of asphyxia – Apgar score and </a:t>
            </a:r>
            <a:r>
              <a:rPr lang="en-GB" sz="1800" dirty="0" err="1"/>
              <a:t>Sarnat</a:t>
            </a:r>
            <a:r>
              <a:rPr lang="en-GB" sz="1800" dirty="0"/>
              <a:t> staging</a:t>
            </a:r>
          </a:p>
          <a:p>
            <a:pPr marL="342900" indent="-342900">
              <a:buAutoNum type="arabicPeriod"/>
              <a:defRPr/>
            </a:pPr>
            <a:r>
              <a:rPr lang="en-GB" sz="1800" dirty="0"/>
              <a:t> Assessment of morbidity - Babies who are sick during their time with us and who needed oxygen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73"/>
    </mc:Choice>
    <mc:Fallback xmlns="">
      <p:transition spd="slow" advTm="3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GB" dirty="0"/>
              <a:t>Assessment of prematurity</a:t>
            </a:r>
          </a:p>
        </p:txBody>
      </p:sp>
      <p:sp>
        <p:nvSpPr>
          <p:cNvPr id="19459" name="Text Placeholder 4"/>
          <p:cNvSpPr>
            <a:spLocks noGrp="1"/>
          </p:cNvSpPr>
          <p:nvPr>
            <p:ph type="body" idx="1"/>
          </p:nvPr>
        </p:nvSpPr>
        <p:spPr/>
        <p:txBody>
          <a:bodyPr/>
          <a:lstStyle/>
          <a:p>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93"/>
    </mc:Choice>
    <mc:Fallback xmlns="">
      <p:transition spd="slow" advTm="1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IMG_3537">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7"/>
          <a:stretch>
            <a:fillRect/>
          </a:stretch>
        </p:blipFill>
        <p:spPr>
          <a:xfrm>
            <a:off x="0" y="1295400"/>
            <a:ext cx="9144000" cy="518160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41606077"/>
      </p:ext>
    </p:extLst>
  </p:cSld>
  <p:clrMapOvr>
    <a:masterClrMapping/>
  </p:clrMapOvr>
  <mc:AlternateContent xmlns:mc="http://schemas.openxmlformats.org/markup-compatibility/2006" xmlns:p14="http://schemas.microsoft.com/office/powerpoint/2010/main">
    <mc:Choice Requires="p14">
      <p:transition spd="slow" p14:dur="2000" advTm="51061"/>
    </mc:Choice>
    <mc:Fallback xmlns="">
      <p:transition spd="slow" advTm="51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4101" objId="4"/>
        <p14:triggerEvt type="onClick" time="4101" objId="4"/>
        <p14:stopEvt time="49602"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altLang="en-US"/>
              <a:t>Measurement of gestational age</a:t>
            </a:r>
          </a:p>
        </p:txBody>
      </p:sp>
      <p:sp>
        <p:nvSpPr>
          <p:cNvPr id="20483" name="Content Placeholder 2"/>
          <p:cNvSpPr>
            <a:spLocks noGrp="1"/>
          </p:cNvSpPr>
          <p:nvPr>
            <p:ph idx="1"/>
          </p:nvPr>
        </p:nvSpPr>
        <p:spPr>
          <a:xfrm>
            <a:off x="323528" y="1988839"/>
            <a:ext cx="7772400" cy="4283899"/>
          </a:xfrm>
        </p:spPr>
        <p:txBody>
          <a:bodyPr/>
          <a:lstStyle/>
          <a:p>
            <a:r>
              <a:rPr lang="en-GB" altLang="en-US" dirty="0"/>
              <a:t>Last menstrual period (LMP)</a:t>
            </a:r>
          </a:p>
          <a:p>
            <a:r>
              <a:rPr lang="en-GB" altLang="en-US" dirty="0"/>
              <a:t>USS dating</a:t>
            </a:r>
          </a:p>
          <a:p>
            <a:r>
              <a:rPr lang="en-GB" altLang="en-US" dirty="0"/>
              <a:t>Ballard/Dubowitz/</a:t>
            </a:r>
            <a:r>
              <a:rPr lang="en-GB" altLang="en-US" dirty="0" err="1"/>
              <a:t>Capurro</a:t>
            </a:r>
            <a:r>
              <a:rPr lang="en-GB" altLang="en-US" dirty="0"/>
              <a:t> scoring</a:t>
            </a:r>
          </a:p>
          <a:p>
            <a:endParaRPr lang="en-GB" altLang="en-US" dirty="0"/>
          </a:p>
        </p:txBody>
      </p:sp>
      <p:pic>
        <p:nvPicPr>
          <p:cNvPr id="2" name="Picture 1"/>
          <p:cNvPicPr>
            <a:picLocks noChangeAspect="1"/>
          </p:cNvPicPr>
          <p:nvPr/>
        </p:nvPicPr>
        <p:blipFill rotWithShape="1">
          <a:blip r:embed="rId5"/>
          <a:srcRect l="33463" t="30400" r="22438" b="6601"/>
          <a:stretch/>
        </p:blipFill>
        <p:spPr>
          <a:xfrm>
            <a:off x="3995935" y="1371600"/>
            <a:ext cx="5069399" cy="4073624"/>
          </a:xfrm>
          <a:prstGeom prst="rect">
            <a:avLst/>
          </a:prstGeom>
        </p:spPr>
      </p:pic>
      <p:pic>
        <p:nvPicPr>
          <p:cNvPr id="3" name="Picture 2"/>
          <p:cNvPicPr>
            <a:picLocks noChangeAspect="1"/>
          </p:cNvPicPr>
          <p:nvPr/>
        </p:nvPicPr>
        <p:blipFill rotWithShape="1">
          <a:blip r:embed="rId6"/>
          <a:srcRect l="29525" t="29001" r="20076" b="6600"/>
          <a:stretch/>
        </p:blipFill>
        <p:spPr>
          <a:xfrm>
            <a:off x="179512" y="3545632"/>
            <a:ext cx="4608512" cy="331236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956"/>
    </mc:Choice>
    <mc:Fallback xmlns="">
      <p:transition spd="slow" advTm="56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171450"/>
            <a:ext cx="9015413" cy="995363"/>
          </a:xfrm>
        </p:spPr>
        <p:txBody>
          <a:bodyPr/>
          <a:lstStyle/>
          <a:p>
            <a:r>
              <a:rPr lang="en-GB" altLang="en-US"/>
              <a:t>Ballard score</a:t>
            </a:r>
          </a:p>
        </p:txBody>
      </p:sp>
      <p:sp>
        <p:nvSpPr>
          <p:cNvPr id="21507" name="Content Placeholder 2"/>
          <p:cNvSpPr>
            <a:spLocks noGrp="1"/>
          </p:cNvSpPr>
          <p:nvPr>
            <p:ph idx="1"/>
          </p:nvPr>
        </p:nvSpPr>
        <p:spPr/>
        <p:txBody>
          <a:bodyPr/>
          <a:lstStyle/>
          <a:p>
            <a:endParaRPr lang="en-GB" altLang="en-US"/>
          </a:p>
        </p:txBody>
      </p:sp>
      <p:pic>
        <p:nvPicPr>
          <p:cNvPr id="21508" name="Picture 4" descr="MATURATIONAL ASSESSMENT OF GESTATIONAL AGE (New Ballard Score)NAME_________________________________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1166813"/>
            <a:ext cx="4317540" cy="558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96"/>
    </mc:Choice>
    <mc:Fallback xmlns="">
      <p:transition spd="slow" advTm="3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GB" dirty="0"/>
              <a:t>IUGR/SGA</a:t>
            </a:r>
          </a:p>
        </p:txBody>
      </p:sp>
      <p:sp>
        <p:nvSpPr>
          <p:cNvPr id="22531" name="Text Placeholder 4"/>
          <p:cNvSpPr>
            <a:spLocks noGrp="1"/>
          </p:cNvSpPr>
          <p:nvPr>
            <p:ph type="body" idx="1"/>
          </p:nvPr>
        </p:nvSpPr>
        <p:spPr/>
        <p:txBody>
          <a:bodyPr/>
          <a:lstStyle/>
          <a:p>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50"/>
    </mc:Choice>
    <mc:Fallback xmlns="">
      <p:transition spd="slow" advTm="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GB" altLang="en-US"/>
              <a:t>IUGR/SGA.</a:t>
            </a:r>
          </a:p>
        </p:txBody>
      </p:sp>
      <p:sp>
        <p:nvSpPr>
          <p:cNvPr id="23555" name="Content Placeholder 2"/>
          <p:cNvSpPr>
            <a:spLocks noGrp="1"/>
          </p:cNvSpPr>
          <p:nvPr>
            <p:ph idx="1"/>
          </p:nvPr>
        </p:nvSpPr>
        <p:spPr/>
        <p:txBody>
          <a:bodyPr/>
          <a:lstStyle/>
          <a:p>
            <a:pPr eaLnBrk="1" hangingPunct="1"/>
            <a:r>
              <a:rPr lang="en-GB" altLang="en-US" dirty="0"/>
              <a:t>Small for gestational age – low weight for gestation</a:t>
            </a:r>
          </a:p>
          <a:p>
            <a:pPr eaLnBrk="1" hangingPunct="1"/>
            <a:r>
              <a:rPr lang="en-GB" altLang="en-US" dirty="0"/>
              <a:t>Appropriate for gestational age – normal weight for gestation </a:t>
            </a:r>
          </a:p>
          <a:p>
            <a:pPr lvl="1" eaLnBrk="1" hangingPunct="1"/>
            <a:endParaRPr lang="en-GB" altLang="en-US" dirty="0"/>
          </a:p>
        </p:txBody>
      </p:sp>
      <p:pic>
        <p:nvPicPr>
          <p:cNvPr id="23556" name="Picture 2" descr="http://upload.wikimedia.org/wikipedia/commons/thumb/2/2b/Weight_vs_gestational_Age.jpg/230px-Weight_vs_gestational_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2273571"/>
            <a:ext cx="4352806" cy="405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56"/>
    </mc:Choice>
    <mc:Fallback xmlns="">
      <p:transition spd="slow" advTm="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93850" y="415925"/>
            <a:ext cx="6172200" cy="857250"/>
          </a:xfrm>
        </p:spPr>
        <p:txBody>
          <a:bodyPr/>
          <a:lstStyle/>
          <a:p>
            <a:pPr eaLnBrk="1" hangingPunct="1"/>
            <a:r>
              <a:rPr lang="en-US" altLang="en-US"/>
              <a:t>Symmetric vs.Asymmetric </a:t>
            </a:r>
          </a:p>
        </p:txBody>
      </p:sp>
      <p:sp>
        <p:nvSpPr>
          <p:cNvPr id="16387" name="Rectangle 3"/>
          <p:cNvSpPr>
            <a:spLocks noGrp="1" noChangeArrowheads="1"/>
          </p:cNvSpPr>
          <p:nvPr>
            <p:ph type="body" sz="half" idx="1"/>
          </p:nvPr>
        </p:nvSpPr>
        <p:spPr>
          <a:xfrm>
            <a:off x="323528" y="1484313"/>
            <a:ext cx="4356422" cy="4138612"/>
          </a:xfrm>
        </p:spPr>
        <p:txBody>
          <a:bodyPr/>
          <a:lstStyle/>
          <a:p>
            <a:pPr marL="457200" lvl="1" indent="0" eaLnBrk="1" hangingPunct="1">
              <a:buFont typeface="Wingdings" panose="05000000000000000000" pitchFamily="2" charset="2"/>
              <a:buNone/>
            </a:pPr>
            <a:endParaRPr lang="en-US" altLang="en-US" sz="1800" dirty="0"/>
          </a:p>
          <a:p>
            <a:pPr marL="457200" lvl="1" indent="0" eaLnBrk="1" hangingPunct="1"/>
            <a:r>
              <a:rPr lang="en-US" altLang="en-US" sz="1800" dirty="0"/>
              <a:t>CHILDREN WITH SYNDROMES OR EARLY INFECTIONS</a:t>
            </a:r>
          </a:p>
          <a:p>
            <a:pPr lvl="1" eaLnBrk="1" hangingPunct="1">
              <a:buFontTx/>
              <a:buChar char="-"/>
            </a:pPr>
            <a:r>
              <a:rPr lang="en-US" altLang="en-US" sz="1800" dirty="0"/>
              <a:t>Stage I growth inhibition</a:t>
            </a:r>
          </a:p>
          <a:p>
            <a:pPr marL="914400" lvl="2" indent="0" eaLnBrk="1" hangingPunct="1"/>
            <a:r>
              <a:rPr lang="en-US" altLang="en-US" sz="1700" dirty="0"/>
              <a:t>Fewer cells but normal size</a:t>
            </a:r>
          </a:p>
          <a:p>
            <a:pPr marL="457200" lvl="1" indent="0" eaLnBrk="1" hangingPunct="1">
              <a:buFont typeface="Wingdings" panose="05000000000000000000" pitchFamily="2" charset="2"/>
              <a:buNone/>
            </a:pPr>
            <a:r>
              <a:rPr lang="en-US" altLang="en-US" sz="1800" dirty="0"/>
              <a:t>- weight, head, length all &lt; 10</a:t>
            </a:r>
            <a:r>
              <a:rPr lang="en-US" altLang="en-US" sz="1800" baseline="30000" dirty="0"/>
              <a:t>th</a:t>
            </a:r>
            <a:r>
              <a:rPr lang="en-US" altLang="en-US" sz="1800" dirty="0"/>
              <a:t> centile</a:t>
            </a:r>
          </a:p>
          <a:p>
            <a:pPr marL="457200" lvl="1" indent="0" eaLnBrk="1" hangingPunct="1">
              <a:buFont typeface="Wingdings" panose="05000000000000000000" pitchFamily="2" charset="2"/>
              <a:buNone/>
            </a:pPr>
            <a:endParaRPr lang="en-US" altLang="en-US" dirty="0"/>
          </a:p>
        </p:txBody>
      </p:sp>
      <p:sp>
        <p:nvSpPr>
          <p:cNvPr id="16388" name="Rectangle 3"/>
          <p:cNvSpPr>
            <a:spLocks noGrp="1" noChangeArrowheads="1"/>
          </p:cNvSpPr>
          <p:nvPr>
            <p:ph sz="half" idx="2"/>
          </p:nvPr>
        </p:nvSpPr>
        <p:spPr>
          <a:xfrm>
            <a:off x="4745038" y="1425575"/>
            <a:ext cx="4147442" cy="3597275"/>
          </a:xfrm>
        </p:spPr>
        <p:txBody>
          <a:bodyPr/>
          <a:lstStyle/>
          <a:p>
            <a:pPr marL="457200" lvl="1" indent="0" eaLnBrk="1" hangingPunct="1">
              <a:buFont typeface="Wingdings" panose="05000000000000000000" pitchFamily="2" charset="2"/>
              <a:buNone/>
            </a:pPr>
            <a:endParaRPr lang="en-US" altLang="en-US" sz="1800" dirty="0"/>
          </a:p>
          <a:p>
            <a:pPr marL="457200" lvl="1" indent="0" eaLnBrk="1" hangingPunct="1">
              <a:buFont typeface="Wingdings" panose="05000000000000000000" pitchFamily="2" charset="2"/>
              <a:buNone/>
            </a:pPr>
            <a:r>
              <a:rPr lang="en-US" altLang="en-US" sz="1800" dirty="0"/>
              <a:t>CHILDREN WITH NUTRITIONAL FAILURE IN LAST TRIMESTER</a:t>
            </a:r>
          </a:p>
          <a:p>
            <a:pPr marL="457200" lvl="1" indent="0" eaLnBrk="1" hangingPunct="1">
              <a:buFont typeface="Wingdings" panose="05000000000000000000" pitchFamily="2" charset="2"/>
              <a:buNone/>
            </a:pPr>
            <a:r>
              <a:rPr lang="en-US" altLang="en-US" sz="1800" dirty="0"/>
              <a:t>- Stage II/III growth inhibition</a:t>
            </a:r>
          </a:p>
          <a:p>
            <a:pPr marL="914400" lvl="2" indent="0" eaLnBrk="1" hangingPunct="1"/>
            <a:r>
              <a:rPr lang="en-US" altLang="en-US" sz="1700" dirty="0"/>
              <a:t>Decrease in cell size, less effect on total cell number </a:t>
            </a:r>
          </a:p>
          <a:p>
            <a:pPr marL="457200" lvl="1" indent="0" eaLnBrk="1" hangingPunct="1">
              <a:buFontTx/>
              <a:buChar char="-"/>
            </a:pPr>
            <a:r>
              <a:rPr lang="en-US" altLang="en-US" sz="1800" dirty="0"/>
              <a:t>weight below 10</a:t>
            </a:r>
            <a:r>
              <a:rPr lang="en-US" altLang="en-US" sz="1800" baseline="30000" dirty="0"/>
              <a:t>th</a:t>
            </a:r>
            <a:r>
              <a:rPr lang="en-US" altLang="en-US" sz="1800" dirty="0"/>
              <a:t> centile,</a:t>
            </a:r>
          </a:p>
          <a:p>
            <a:pPr marL="457200" lvl="1" indent="0" eaLnBrk="1" hangingPunct="1">
              <a:buFontTx/>
              <a:buChar char="-"/>
            </a:pPr>
            <a:r>
              <a:rPr lang="en-US" altLang="en-US" sz="1800" dirty="0"/>
              <a:t>Head circumference and length preserved</a:t>
            </a:r>
          </a:p>
          <a:p>
            <a:pPr marL="457200" lvl="1" indent="0" eaLnBrk="1" hangingPunct="1">
              <a:buFont typeface="Wingdings" panose="05000000000000000000" pitchFamily="2" charset="2"/>
              <a:buNone/>
            </a:pPr>
            <a:endParaRPr lang="en-US" altLang="en-US" dirty="0"/>
          </a:p>
        </p:txBody>
      </p:sp>
      <p:pic>
        <p:nvPicPr>
          <p:cNvPr id="25605" name="Picture 4" descr="http://i.huffpost.com/gen/916392/thumbs/o-CHAD-CHILDREN-MALNUTRITION-faceboo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4335296"/>
            <a:ext cx="2454795" cy="16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http://www.drsharma.ca/wp-content/uploads/sharma-obesity-bigger-babi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6725" y="3752850"/>
            <a:ext cx="1547813"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http://www.childgrowthfoundation.org/CMS/IMAGES/lyla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5888" y="3698875"/>
            <a:ext cx="14287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806"/>
    </mc:Choice>
    <mc:Fallback xmlns="">
      <p:transition spd="slow" advTm="94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407699719"/>
              </p:ext>
            </p:extLst>
          </p:nvPr>
        </p:nvGraphicFramePr>
        <p:xfrm>
          <a:off x="1601670" y="1484784"/>
          <a:ext cx="5600700"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651" name="Text Box 17"/>
          <p:cNvSpPr txBox="1">
            <a:spLocks noChangeArrowheads="1"/>
          </p:cNvSpPr>
          <p:nvPr/>
        </p:nvSpPr>
        <p:spPr bwMode="auto">
          <a:xfrm>
            <a:off x="3563888" y="641236"/>
            <a:ext cx="3111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r>
              <a:rPr lang="en-US" altLang="en-US" dirty="0"/>
              <a:t>Causes of IUGR/SGA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57"/>
    </mc:Choice>
    <mc:Fallback xmlns="">
      <p:transition spd="slow" advTm="25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485900" y="330200"/>
            <a:ext cx="6172200" cy="647700"/>
          </a:xfrm>
        </p:spPr>
        <p:txBody>
          <a:bodyPr/>
          <a:lstStyle/>
          <a:p>
            <a:r>
              <a:rPr lang="en-GB" altLang="en-US"/>
              <a:t>New INTERGROWTH charts</a:t>
            </a:r>
          </a:p>
        </p:txBody>
      </p:sp>
      <p:sp>
        <p:nvSpPr>
          <p:cNvPr id="30723" name="Content Placeholder 2"/>
          <p:cNvSpPr>
            <a:spLocks noGrp="1"/>
          </p:cNvSpPr>
          <p:nvPr>
            <p:ph idx="1"/>
          </p:nvPr>
        </p:nvSpPr>
        <p:spPr/>
        <p:txBody>
          <a:bodyPr/>
          <a:lstStyle/>
          <a:p>
            <a:endParaRPr lang="en-GB" altLang="en-US"/>
          </a:p>
        </p:txBody>
      </p:sp>
      <p:pic>
        <p:nvPicPr>
          <p:cNvPr id="30724" name="Picture 2"/>
          <p:cNvPicPr>
            <a:picLocks noChangeAspect="1" noChangeArrowheads="1"/>
          </p:cNvPicPr>
          <p:nvPr/>
        </p:nvPicPr>
        <p:blipFill>
          <a:blip r:embed="rId5">
            <a:extLst>
              <a:ext uri="{28A0092B-C50C-407E-A947-70E740481C1C}">
                <a14:useLocalDpi xmlns:a14="http://schemas.microsoft.com/office/drawing/2010/main" val="0"/>
              </a:ext>
            </a:extLst>
          </a:blip>
          <a:srcRect l="13934" t="15302" r="14214" b="22414"/>
          <a:stretch>
            <a:fillRect/>
          </a:stretch>
        </p:blipFill>
        <p:spPr bwMode="auto">
          <a:xfrm>
            <a:off x="207963" y="1557338"/>
            <a:ext cx="5335587"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4"/>
          <p:cNvPicPr>
            <a:picLocks noChangeAspect="1" noChangeArrowheads="1"/>
          </p:cNvPicPr>
          <p:nvPr/>
        </p:nvPicPr>
        <p:blipFill>
          <a:blip r:embed="rId6">
            <a:extLst>
              <a:ext uri="{28A0092B-C50C-407E-A947-70E740481C1C}">
                <a14:useLocalDpi xmlns:a14="http://schemas.microsoft.com/office/drawing/2010/main" val="0"/>
              </a:ext>
            </a:extLst>
          </a:blip>
          <a:srcRect l="12923" t="32220" r="38852" b="19289"/>
          <a:stretch>
            <a:fillRect/>
          </a:stretch>
        </p:blipFill>
        <p:spPr bwMode="auto">
          <a:xfrm>
            <a:off x="2311400" y="3857625"/>
            <a:ext cx="3725863" cy="210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5"/>
          <p:cNvPicPr>
            <a:picLocks noChangeAspect="1" noChangeArrowheads="1"/>
          </p:cNvPicPr>
          <p:nvPr/>
        </p:nvPicPr>
        <p:blipFill>
          <a:blip r:embed="rId7">
            <a:extLst>
              <a:ext uri="{28A0092B-C50C-407E-A947-70E740481C1C}">
                <a14:useLocalDpi xmlns:a14="http://schemas.microsoft.com/office/drawing/2010/main" val="0"/>
              </a:ext>
            </a:extLst>
          </a:blip>
          <a:srcRect l="13043" t="29417" r="38368" b="14548"/>
          <a:stretch>
            <a:fillRect/>
          </a:stretch>
        </p:blipFill>
        <p:spPr bwMode="auto">
          <a:xfrm>
            <a:off x="5459413" y="1717675"/>
            <a:ext cx="3390900" cy="219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75"/>
    </mc:Choice>
    <mc:Fallback xmlns="">
      <p:transition spd="slow" advTm="2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3284538"/>
            <a:ext cx="7772400" cy="1362075"/>
          </a:xfrm>
        </p:spPr>
        <p:txBody>
          <a:bodyPr/>
          <a:lstStyle/>
          <a:p>
            <a:pPr>
              <a:defRPr/>
            </a:pPr>
            <a:r>
              <a:rPr lang="en-GB" dirty="0" err="1"/>
              <a:t>Newborn</a:t>
            </a:r>
            <a:r>
              <a:rPr lang="en-GB" dirty="0"/>
              <a:t> examination</a:t>
            </a:r>
          </a:p>
        </p:txBody>
      </p:sp>
      <p:sp>
        <p:nvSpPr>
          <p:cNvPr id="31747" name="Text Placeholder 4"/>
          <p:cNvSpPr>
            <a:spLocks noGrp="1"/>
          </p:cNvSpPr>
          <p:nvPr>
            <p:ph type="body" idx="1"/>
          </p:nvPr>
        </p:nvSpPr>
        <p:spPr/>
        <p:txBody>
          <a:bodyPr/>
          <a:lstStyle/>
          <a:p>
            <a:r>
              <a:rPr lang="en-GB" altLang="en-US"/>
              <a:t>Congenital abnormalities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89"/>
    </mc:Choice>
    <mc:Fallback xmlns="">
      <p:transition spd="slow" advTm="16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5025"/>
            <a:ext cx="8340725" cy="749300"/>
          </a:xfrm>
        </p:spPr>
        <p:txBody>
          <a:bodyPr>
            <a:normAutofit fontScale="90000"/>
          </a:bodyPr>
          <a:lstStyle/>
          <a:p>
            <a:pPr>
              <a:defRPr/>
            </a:pPr>
            <a:r>
              <a:rPr lang="en-GB" dirty="0" err="1"/>
              <a:t>Newborn</a:t>
            </a:r>
            <a:r>
              <a:rPr lang="en-GB" dirty="0"/>
              <a:t> exam – looking for congenital abnormalities</a:t>
            </a:r>
          </a:p>
        </p:txBody>
      </p:sp>
      <p:sp>
        <p:nvSpPr>
          <p:cNvPr id="32771" name="Content Placeholder 2"/>
          <p:cNvSpPr>
            <a:spLocks noGrp="1"/>
          </p:cNvSpPr>
          <p:nvPr>
            <p:ph idx="1"/>
          </p:nvPr>
        </p:nvSpPr>
        <p:spPr/>
        <p:txBody>
          <a:bodyPr/>
          <a:lstStyle/>
          <a:p>
            <a:endParaRPr lang="en-GB" altLang="en-US"/>
          </a:p>
        </p:txBody>
      </p:sp>
      <p:pic>
        <p:nvPicPr>
          <p:cNvPr id="32772" name="Picture 2" descr="https://obgynkey.com/wp-content/uploads/2016/06/c06f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1604963"/>
            <a:ext cx="45370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76"/>
    </mc:Choice>
    <mc:Fallback xmlns="">
      <p:transition spd="slow" advTm="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algn="ctr"/>
            <a:r>
              <a:rPr lang="en-GB" altLang="en-US"/>
              <a:t>Tools to classify birth defects and congenital abnormalities</a:t>
            </a:r>
          </a:p>
        </p:txBody>
      </p:sp>
      <p:sp>
        <p:nvSpPr>
          <p:cNvPr id="3" name="Content Placeholder 2"/>
          <p:cNvSpPr>
            <a:spLocks noGrp="1"/>
          </p:cNvSpPr>
          <p:nvPr>
            <p:ph idx="1"/>
          </p:nvPr>
        </p:nvSpPr>
        <p:spPr/>
        <p:txBody>
          <a:bodyPr/>
          <a:lstStyle/>
          <a:p>
            <a:pPr marL="0" indent="0">
              <a:defRPr/>
            </a:pPr>
            <a:endParaRPr lang="en-GB" dirty="0"/>
          </a:p>
          <a:p>
            <a:pPr>
              <a:defRPr/>
            </a:pPr>
            <a:endParaRPr lang="en-GB" dirty="0"/>
          </a:p>
        </p:txBody>
      </p:sp>
      <p:pic>
        <p:nvPicPr>
          <p:cNvPr id="33796" name="Picture 2"/>
          <p:cNvPicPr>
            <a:picLocks noChangeAspect="1" noChangeArrowheads="1"/>
          </p:cNvPicPr>
          <p:nvPr/>
        </p:nvPicPr>
        <p:blipFill>
          <a:blip r:embed="rId5">
            <a:extLst>
              <a:ext uri="{28A0092B-C50C-407E-A947-70E740481C1C}">
                <a14:useLocalDpi xmlns:a14="http://schemas.microsoft.com/office/drawing/2010/main" val="0"/>
              </a:ext>
            </a:extLst>
          </a:blip>
          <a:srcRect l="35022" t="12708" r="36281" b="20416"/>
          <a:stretch>
            <a:fillRect/>
          </a:stretch>
        </p:blipFill>
        <p:spPr bwMode="auto">
          <a:xfrm>
            <a:off x="1411288" y="2133600"/>
            <a:ext cx="2882900" cy="377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3"/>
          <p:cNvPicPr>
            <a:picLocks noChangeAspect="1" noChangeArrowheads="1"/>
          </p:cNvPicPr>
          <p:nvPr/>
        </p:nvPicPr>
        <p:blipFill>
          <a:blip r:embed="rId6">
            <a:extLst>
              <a:ext uri="{28A0092B-C50C-407E-A947-70E740481C1C}">
                <a14:useLocalDpi xmlns:a14="http://schemas.microsoft.com/office/drawing/2010/main" val="0"/>
              </a:ext>
            </a:extLst>
          </a:blip>
          <a:srcRect l="35265" t="22076" r="37758" b="9778"/>
          <a:stretch>
            <a:fillRect/>
          </a:stretch>
        </p:blipFill>
        <p:spPr bwMode="auto">
          <a:xfrm>
            <a:off x="4895850" y="1947863"/>
            <a:ext cx="2686050" cy="381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36"/>
    </mc:Choice>
    <mc:Fallback xmlns="">
      <p:transition spd="slow" advTm="24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1082675" y="1073150"/>
            <a:ext cx="6858000" cy="700088"/>
          </a:xfrm>
        </p:spPr>
        <p:txBody>
          <a:bodyPr/>
          <a:lstStyle/>
          <a:p>
            <a:r>
              <a:rPr lang="en-GB" altLang="en-US" sz="2800"/>
              <a:t>Overview of presentation</a:t>
            </a:r>
          </a:p>
        </p:txBody>
      </p:sp>
      <p:sp>
        <p:nvSpPr>
          <p:cNvPr id="6147" name="Subtitle 2"/>
          <p:cNvSpPr>
            <a:spLocks noGrp="1"/>
          </p:cNvSpPr>
          <p:nvPr>
            <p:ph type="subTitle" idx="1"/>
          </p:nvPr>
        </p:nvSpPr>
        <p:spPr>
          <a:xfrm>
            <a:off x="1062038" y="2060575"/>
            <a:ext cx="7259637" cy="1892300"/>
          </a:xfrm>
        </p:spPr>
        <p:txBody>
          <a:bodyPr/>
          <a:lstStyle/>
          <a:p>
            <a:r>
              <a:rPr lang="en-GB" altLang="en-US" sz="1800"/>
              <a:t>1. Stages of impaired development – brain development over time </a:t>
            </a:r>
          </a:p>
          <a:p>
            <a:r>
              <a:rPr lang="en-GB" altLang="en-US" sz="1800"/>
              <a:t>2. Insults on brain development – Who is the high risk neonate? </a:t>
            </a:r>
          </a:p>
          <a:p>
            <a:r>
              <a:rPr lang="en-GB" altLang="en-US" sz="1800"/>
              <a:t>3. Factors to assess in a neonatal unit</a:t>
            </a:r>
          </a:p>
          <a:p>
            <a:r>
              <a:rPr lang="en-GB" altLang="en-US" sz="1800"/>
              <a:t>4. Follow up  of the high risk neonate</a:t>
            </a:r>
          </a:p>
          <a:p>
            <a:endParaRPr lang="en-GB" altLang="en-US"/>
          </a:p>
          <a:p>
            <a:endParaRPr lang="en-GB" altLang="en-US"/>
          </a:p>
          <a:p>
            <a:endParaRPr lang="en-GB"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258"/>
    </mc:Choice>
    <mc:Fallback xmlns="">
      <p:transition spd="slow" advTm="5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GB" dirty="0"/>
              <a:t>Looking for </a:t>
            </a:r>
            <a:r>
              <a:rPr lang="en-GB" dirty="0" err="1"/>
              <a:t>Signgs</a:t>
            </a:r>
            <a:r>
              <a:rPr lang="en-GB" dirty="0"/>
              <a:t> of hypoxia</a:t>
            </a:r>
          </a:p>
        </p:txBody>
      </p:sp>
      <p:sp>
        <p:nvSpPr>
          <p:cNvPr id="34819" name="Text Placeholder 4"/>
          <p:cNvSpPr>
            <a:spLocks noGrp="1"/>
          </p:cNvSpPr>
          <p:nvPr>
            <p:ph type="body" idx="1"/>
          </p:nvPr>
        </p:nvSpPr>
        <p:spPr/>
        <p:txBody>
          <a:bodyPr/>
          <a:lstStyle/>
          <a:p>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77"/>
    </mc:Choice>
    <mc:Fallback xmlns="">
      <p:transition spd="slow" advTm="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GB" altLang="en-US"/>
              <a:t>APGAR score</a:t>
            </a:r>
          </a:p>
        </p:txBody>
      </p:sp>
      <p:sp>
        <p:nvSpPr>
          <p:cNvPr id="35843" name="Content Placeholder 2"/>
          <p:cNvSpPr>
            <a:spLocks noGrp="1"/>
          </p:cNvSpPr>
          <p:nvPr>
            <p:ph idx="1"/>
          </p:nvPr>
        </p:nvSpPr>
        <p:spPr/>
        <p:txBody>
          <a:bodyPr/>
          <a:lstStyle/>
          <a:p>
            <a:endParaRPr lang="en-GB" altLang="en-US"/>
          </a:p>
        </p:txBody>
      </p:sp>
      <p:pic>
        <p:nvPicPr>
          <p:cNvPr id="35844" name="Picture 2" descr="https://i.pinimg.com/564x/71/11/fc/7111fc6ac90879c6c7450b9f93ff1f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824" y="1408288"/>
            <a:ext cx="3758130" cy="511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11"/>
    </mc:Choice>
    <mc:Fallback xmlns="">
      <p:transition spd="slow" advTm="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GB" altLang="en-US"/>
              <a:t>Is the Apgar score useful? </a:t>
            </a:r>
          </a:p>
        </p:txBody>
      </p:sp>
      <p:sp>
        <p:nvSpPr>
          <p:cNvPr id="3" name="Content Placeholder 2"/>
          <p:cNvSpPr>
            <a:spLocks noGrp="1"/>
          </p:cNvSpPr>
          <p:nvPr>
            <p:ph idx="1"/>
          </p:nvPr>
        </p:nvSpPr>
        <p:spPr/>
        <p:txBody>
          <a:bodyPr/>
          <a:lstStyle/>
          <a:p>
            <a:r>
              <a:rPr lang="en-GB" altLang="en-US"/>
              <a:t>Only predictive at 5 mins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rcRect l="22501" t="32549" r="22131" b="7843"/>
          <a:stretch>
            <a:fillRect/>
          </a:stretch>
        </p:blipFill>
        <p:spPr bwMode="auto">
          <a:xfrm>
            <a:off x="2057399" y="1844824"/>
            <a:ext cx="6197497" cy="375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592"/>
    </mc:Choice>
    <mc:Fallback xmlns="">
      <p:transition spd="slow" advTm="1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altLang="en-US"/>
              <a:t>The Apgar score: </a:t>
            </a:r>
          </a:p>
        </p:txBody>
      </p:sp>
      <p:sp>
        <p:nvSpPr>
          <p:cNvPr id="37891" name="Content Placeholder 2"/>
          <p:cNvSpPr>
            <a:spLocks noGrp="1"/>
          </p:cNvSpPr>
          <p:nvPr>
            <p:ph idx="1"/>
          </p:nvPr>
        </p:nvSpPr>
        <p:spPr/>
        <p:txBody>
          <a:bodyPr/>
          <a:lstStyle/>
          <a:p>
            <a:pPr marL="0" indent="0"/>
            <a:r>
              <a:rPr lang="en-GB" altLang="en-US"/>
              <a:t>“The Apgar score does not predict individual neonatal mortality or neurologic outcome and should not be used for that purpose. It is inappropriate to use the Apgar score alone to establish the diagnosis of asphyxia”. </a:t>
            </a:r>
          </a:p>
          <a:p>
            <a:pPr marL="0" indent="0"/>
            <a:r>
              <a:rPr lang="en-GB" altLang="en-US"/>
              <a:t> “A low 5-minute Apgar score clearly confers an increased relative risk of cerebral palsy, reported to be as high as 20- to 100-fold over that of infants with a 5-minute Apgar score of 7 to 10.</a:t>
            </a:r>
          </a:p>
          <a:p>
            <a:pPr marL="0" indent="0"/>
            <a:r>
              <a:rPr lang="en-GB" altLang="en-US"/>
              <a:t> Although individual risk varies, the population risk of poor neurologic outcomes also increases when the Apgar score is 3 or less at 10 minutes, 15 minutes, and 20 minutes.</a:t>
            </a:r>
          </a:p>
          <a:p>
            <a:pPr marL="0" indent="0"/>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46"/>
    </mc:Choice>
    <mc:Fallback xmlns="">
      <p:transition spd="slow" advTm="5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41350" y="857250"/>
            <a:ext cx="7886700" cy="590550"/>
          </a:xfrm>
        </p:spPr>
        <p:txBody>
          <a:bodyPr/>
          <a:lstStyle/>
          <a:p>
            <a:pPr algn="ctr"/>
            <a:r>
              <a:rPr lang="en-GB" altLang="en-US" sz="2700" b="1" dirty="0" err="1"/>
              <a:t>Sarnat</a:t>
            </a:r>
            <a:r>
              <a:rPr lang="en-GB" altLang="en-US" sz="2700" b="1" dirty="0"/>
              <a:t> and </a:t>
            </a:r>
            <a:r>
              <a:rPr lang="en-GB" altLang="en-US" sz="2700" b="1" dirty="0" err="1"/>
              <a:t>Sarnat</a:t>
            </a:r>
            <a:r>
              <a:rPr lang="en-GB" altLang="en-US" sz="2700" b="1" dirty="0"/>
              <a:t> Staging: Recommended but predictive validity not entirely clear.  </a:t>
            </a:r>
          </a:p>
        </p:txBody>
      </p:sp>
      <p:sp>
        <p:nvSpPr>
          <p:cNvPr id="38915" name="Content Placeholder 2"/>
          <p:cNvSpPr>
            <a:spLocks noGrp="1"/>
          </p:cNvSpPr>
          <p:nvPr>
            <p:ph idx="1"/>
          </p:nvPr>
        </p:nvSpPr>
        <p:spPr>
          <a:xfrm>
            <a:off x="220663" y="1447800"/>
            <a:ext cx="8736012" cy="3263900"/>
          </a:xfrm>
        </p:spPr>
        <p:txBody>
          <a:bodyPr/>
          <a:lstStyle/>
          <a:p>
            <a:r>
              <a:rPr lang="en-GB" altLang="en-US">
                <a:hlinkClick r:id="rId5" tooltip="Resuscitation Council (UK)"/>
              </a:rPr>
              <a:t>UK Resuscitation Council</a:t>
            </a:r>
            <a:r>
              <a:rPr lang="en-GB" altLang="en-US"/>
              <a:t> guidelines on newborn life support recommend that a baby who received significant resuscitation at birth and who goes on to show signs of encephalopathy should be assessed by Sarnat Staging between 24 and 48 hours from birth</a:t>
            </a:r>
          </a:p>
        </p:txBody>
      </p:sp>
      <p:pic>
        <p:nvPicPr>
          <p:cNvPr id="38916" name="Picture 2" descr="Sarnat And Sarnat Related Keywords - Sarnat And Sarnat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3363" y="2693988"/>
            <a:ext cx="63436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32"/>
    </mc:Choice>
    <mc:Fallback xmlns="">
      <p:transition spd="slow" advTm="22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85800" y="1432716"/>
            <a:ext cx="7772400" cy="4891884"/>
          </a:xfrm>
        </p:spPr>
        <p:txBody>
          <a:bodyPr/>
          <a:lstStyle/>
          <a:p>
            <a:r>
              <a:rPr lang="en-GB" dirty="0"/>
              <a:t>Recent evidence recommends use of criteria which includes:</a:t>
            </a:r>
          </a:p>
          <a:p>
            <a:pPr>
              <a:buFont typeface="Arial" panose="020B0604020202020204" pitchFamily="34" charset="0"/>
              <a:buChar char="•"/>
            </a:pPr>
            <a:r>
              <a:rPr lang="en-GB" dirty="0"/>
              <a:t>evidence of a sentinel intrapartum event (</a:t>
            </a:r>
            <a:r>
              <a:rPr lang="en-GB" dirty="0" err="1"/>
              <a:t>eg</a:t>
            </a:r>
            <a:r>
              <a:rPr lang="en-GB" dirty="0"/>
              <a:t>, </a:t>
            </a:r>
            <a:r>
              <a:rPr lang="en-GB" dirty="0" err="1"/>
              <a:t>fetal</a:t>
            </a:r>
            <a:r>
              <a:rPr lang="en-GB" dirty="0"/>
              <a:t> bradycardia), </a:t>
            </a:r>
          </a:p>
          <a:p>
            <a:pPr>
              <a:buFont typeface="Arial" panose="020B0604020202020204" pitchFamily="34" charset="0"/>
              <a:buChar char="•"/>
            </a:pPr>
            <a:r>
              <a:rPr lang="en-GB" dirty="0"/>
              <a:t>the need for delivery room resuscitation, </a:t>
            </a:r>
          </a:p>
          <a:p>
            <a:pPr>
              <a:buFont typeface="Arial" panose="020B0604020202020204" pitchFamily="34" charset="0"/>
              <a:buChar char="•"/>
            </a:pPr>
            <a:r>
              <a:rPr lang="en-GB" dirty="0"/>
              <a:t>a 5-minute Apgar score of 5, </a:t>
            </a:r>
          </a:p>
          <a:p>
            <a:pPr>
              <a:buFont typeface="Arial" panose="020B0604020202020204" pitchFamily="34" charset="0"/>
              <a:buChar char="•"/>
            </a:pPr>
            <a:r>
              <a:rPr lang="en-GB" dirty="0"/>
              <a:t>cord arterial pH level of 7.00, and/or base deficit 16 </a:t>
            </a:r>
            <a:r>
              <a:rPr lang="en-GB" dirty="0" err="1"/>
              <a:t>mEq</a:t>
            </a:r>
            <a:r>
              <a:rPr lang="en-GB" dirty="0"/>
              <a:t>/L, </a:t>
            </a:r>
          </a:p>
          <a:p>
            <a:pPr>
              <a:buFont typeface="Arial" panose="020B0604020202020204" pitchFamily="34" charset="0"/>
              <a:buChar char="•"/>
            </a:pPr>
            <a:r>
              <a:rPr lang="en-GB" dirty="0"/>
              <a:t>and postnatal evidence of moderate-to-severe encephalopathy as indicated by both an abnormal clinical examination and an abnormal EEG.</a:t>
            </a:r>
          </a:p>
        </p:txBody>
      </p:sp>
      <p:pic>
        <p:nvPicPr>
          <p:cNvPr id="4" name="Picture 3"/>
          <p:cNvPicPr>
            <a:picLocks noChangeAspect="1"/>
          </p:cNvPicPr>
          <p:nvPr/>
        </p:nvPicPr>
        <p:blipFill rotWithShape="1">
          <a:blip r:embed="rId5"/>
          <a:srcRect l="20863" t="44400" r="24012" b="42530"/>
          <a:stretch/>
        </p:blipFill>
        <p:spPr>
          <a:xfrm>
            <a:off x="755576" y="186671"/>
            <a:ext cx="7885787" cy="1051716"/>
          </a:xfrm>
          <a:prstGeom prst="rect">
            <a:avLst/>
          </a:prstGeom>
        </p:spPr>
      </p:pic>
      <p:pic>
        <p:nvPicPr>
          <p:cNvPr id="5" name="Picture 4"/>
          <p:cNvPicPr>
            <a:picLocks noChangeAspect="1"/>
          </p:cNvPicPr>
          <p:nvPr/>
        </p:nvPicPr>
        <p:blipFill rotWithShape="1">
          <a:blip r:embed="rId6"/>
          <a:srcRect l="22438" t="27600" r="24013" b="12200"/>
          <a:stretch/>
        </p:blipFill>
        <p:spPr>
          <a:xfrm>
            <a:off x="4083665" y="3777646"/>
            <a:ext cx="4374535" cy="27662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13253749"/>
      </p:ext>
    </p:extLst>
  </p:cSld>
  <p:clrMapOvr>
    <a:masterClrMapping/>
  </p:clrMapOvr>
  <mc:AlternateContent xmlns:mc="http://schemas.openxmlformats.org/markup-compatibility/2006" xmlns:p14="http://schemas.microsoft.com/office/powerpoint/2010/main">
    <mc:Choice Requires="p14">
      <p:transition spd="slow" p14:dur="2000" advTm="56522"/>
    </mc:Choice>
    <mc:Fallback xmlns="">
      <p:transition spd="slow" advTm="56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294731"/>
            <a:ext cx="7772400" cy="1362075"/>
          </a:xfrm>
        </p:spPr>
        <p:txBody>
          <a:bodyPr/>
          <a:lstStyle/>
          <a:p>
            <a:pPr>
              <a:defRPr/>
            </a:pPr>
            <a:r>
              <a:rPr lang="en-GB" dirty="0"/>
              <a:t>Neonatal follow up – what do we want to measure to predict the children who might have problems? </a:t>
            </a:r>
          </a:p>
        </p:txBody>
      </p:sp>
      <p:sp>
        <p:nvSpPr>
          <p:cNvPr id="39939" name="Text Placeholder 4"/>
          <p:cNvSpPr>
            <a:spLocks noGrp="1"/>
          </p:cNvSpPr>
          <p:nvPr>
            <p:ph type="body" idx="1"/>
          </p:nvPr>
        </p:nvSpPr>
        <p:spPr/>
        <p:txBody>
          <a:bodyPr/>
          <a:lstStyle/>
          <a:p>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65"/>
    </mc:Choice>
    <mc:Fallback xmlns="">
      <p:transition spd="slow" advTm="10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GB" altLang="en-US"/>
              <a:t>Neonatal USS</a:t>
            </a:r>
          </a:p>
        </p:txBody>
      </p:sp>
      <p:sp>
        <p:nvSpPr>
          <p:cNvPr id="44035" name="Content Placeholder 2"/>
          <p:cNvSpPr>
            <a:spLocks noGrp="1"/>
          </p:cNvSpPr>
          <p:nvPr>
            <p:ph idx="1"/>
          </p:nvPr>
        </p:nvSpPr>
        <p:spPr>
          <a:xfrm>
            <a:off x="6372200" y="1533128"/>
            <a:ext cx="2664296" cy="4791472"/>
          </a:xfrm>
        </p:spPr>
        <p:txBody>
          <a:bodyPr/>
          <a:lstStyle/>
          <a:p>
            <a:r>
              <a:rPr lang="en-GB" dirty="0"/>
              <a:t>*CUS had predictive accuracy of sensitivity of 70 to 96% and specificity of 69 to 99%</a:t>
            </a:r>
          </a:p>
          <a:p>
            <a:r>
              <a:rPr lang="en-GB" altLang="en-US" dirty="0"/>
              <a:t>*Motor movements 98% sensitivity and 91% specificity</a:t>
            </a:r>
          </a:p>
          <a:p>
            <a:r>
              <a:rPr lang="en-GB" altLang="en-US" dirty="0"/>
              <a:t>  MRI – sensitivity 86-100% and specificity of 89-97%</a:t>
            </a:r>
          </a:p>
          <a:p>
            <a:r>
              <a:rPr lang="en-GB" altLang="en-US" dirty="0"/>
              <a:t> Neuro exam – 88% sensitive and 87% predictive</a:t>
            </a:r>
          </a:p>
        </p:txBody>
      </p:sp>
      <p:pic>
        <p:nvPicPr>
          <p:cNvPr id="2" name="Picture 1"/>
          <p:cNvPicPr>
            <a:picLocks noChangeAspect="1"/>
          </p:cNvPicPr>
          <p:nvPr/>
        </p:nvPicPr>
        <p:blipFill rotWithShape="1">
          <a:blip r:embed="rId5"/>
          <a:srcRect l="22438" t="33200" r="23226" b="44400"/>
          <a:stretch/>
        </p:blipFill>
        <p:spPr>
          <a:xfrm>
            <a:off x="395537" y="100608"/>
            <a:ext cx="7545894" cy="1432520"/>
          </a:xfrm>
          <a:prstGeom prst="rect">
            <a:avLst/>
          </a:prstGeom>
        </p:spPr>
      </p:pic>
      <p:pic>
        <p:nvPicPr>
          <p:cNvPr id="3" name="Picture 2"/>
          <p:cNvPicPr>
            <a:picLocks noChangeAspect="1"/>
          </p:cNvPicPr>
          <p:nvPr/>
        </p:nvPicPr>
        <p:blipFill rotWithShape="1">
          <a:blip r:embed="rId6"/>
          <a:srcRect l="37963" t="31462" r="23226" b="15001"/>
          <a:stretch/>
        </p:blipFill>
        <p:spPr>
          <a:xfrm>
            <a:off x="107504" y="1432756"/>
            <a:ext cx="6433933" cy="4992216"/>
          </a:xfrm>
          <a:prstGeom prst="rect">
            <a:avLst/>
          </a:prstGeom>
        </p:spPr>
      </p:pic>
      <p:sp>
        <p:nvSpPr>
          <p:cNvPr id="4" name="Rectangle 3"/>
          <p:cNvSpPr/>
          <p:nvPr/>
        </p:nvSpPr>
        <p:spPr>
          <a:xfrm>
            <a:off x="5195194" y="6360036"/>
            <a:ext cx="3727752" cy="461665"/>
          </a:xfrm>
          <a:prstGeom prst="rect">
            <a:avLst/>
          </a:prstGeom>
        </p:spPr>
        <p:txBody>
          <a:bodyPr wrap="none">
            <a:spAutoFit/>
          </a:bodyPr>
          <a:lstStyle/>
          <a:p>
            <a:r>
              <a:rPr lang="en-GB" dirty="0"/>
              <a:t>DOI: 10.1111/dmcn.12140</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254"/>
    </mc:Choice>
    <mc:Fallback xmlns="">
      <p:transition spd="slow" advTm="5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GB" altLang="en-US"/>
              <a:t>Neurological assessment on discharge</a:t>
            </a:r>
          </a:p>
        </p:txBody>
      </p:sp>
      <p:sp>
        <p:nvSpPr>
          <p:cNvPr id="40963" name="Content Placeholder 2"/>
          <p:cNvSpPr>
            <a:spLocks noGrp="1"/>
          </p:cNvSpPr>
          <p:nvPr>
            <p:ph idx="1"/>
          </p:nvPr>
        </p:nvSpPr>
        <p:spPr/>
        <p:txBody>
          <a:bodyPr/>
          <a:lstStyle/>
          <a:p>
            <a:r>
              <a:rPr lang="en-GB" altLang="en-US"/>
              <a:t>Amiel-Tison</a:t>
            </a:r>
          </a:p>
          <a:p>
            <a:endParaRPr lang="en-GB" altLang="en-US"/>
          </a:p>
        </p:txBody>
      </p:sp>
      <p:pic>
        <p:nvPicPr>
          <p:cNvPr id="40964" name="Picture 3"/>
          <p:cNvPicPr>
            <a:picLocks noChangeAspect="1"/>
          </p:cNvPicPr>
          <p:nvPr/>
        </p:nvPicPr>
        <p:blipFill>
          <a:blip r:embed="rId5">
            <a:extLst>
              <a:ext uri="{28A0092B-C50C-407E-A947-70E740481C1C}">
                <a14:useLocalDpi xmlns:a14="http://schemas.microsoft.com/office/drawing/2010/main" val="0"/>
              </a:ext>
            </a:extLst>
          </a:blip>
          <a:srcRect l="5074" t="13333" r="24559" b="5490"/>
          <a:stretch>
            <a:fillRect/>
          </a:stretch>
        </p:blipFill>
        <p:spPr bwMode="auto">
          <a:xfrm>
            <a:off x="1547813" y="1916112"/>
            <a:ext cx="6436661" cy="417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60"/>
    </mc:Choice>
    <mc:Fallback xmlns="">
      <p:transition spd="slow" advTm="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ctr"/>
            <a:r>
              <a:rPr lang="en-GB" altLang="en-US"/>
              <a:t>The HINE </a:t>
            </a:r>
            <a:br>
              <a:rPr lang="en-GB" altLang="en-US"/>
            </a:br>
            <a:r>
              <a:rPr lang="en-GB" altLang="en-US"/>
              <a:t>(Hammersmith Infant Neurological Exam) </a:t>
            </a:r>
          </a:p>
        </p:txBody>
      </p:sp>
      <p:sp>
        <p:nvSpPr>
          <p:cNvPr id="41987" name="Content Placeholder 2"/>
          <p:cNvSpPr>
            <a:spLocks noGrp="1"/>
          </p:cNvSpPr>
          <p:nvPr>
            <p:ph idx="1"/>
          </p:nvPr>
        </p:nvSpPr>
        <p:spPr/>
        <p:txBody>
          <a:bodyPr/>
          <a:lstStyle/>
          <a:p>
            <a:endParaRPr lang="en-GB" altLang="en-US"/>
          </a:p>
        </p:txBody>
      </p:sp>
      <p:pic>
        <p:nvPicPr>
          <p:cNvPr id="41988" name="Picture 3"/>
          <p:cNvPicPr>
            <a:picLocks noChangeAspect="1"/>
          </p:cNvPicPr>
          <p:nvPr/>
        </p:nvPicPr>
        <p:blipFill>
          <a:blip r:embed="rId5">
            <a:extLst>
              <a:ext uri="{28A0092B-C50C-407E-A947-70E740481C1C}">
                <a14:useLocalDpi xmlns:a14="http://schemas.microsoft.com/office/drawing/2010/main" val="0"/>
              </a:ext>
            </a:extLst>
          </a:blip>
          <a:srcRect l="16103" t="14117" r="34485" b="5882"/>
          <a:stretch>
            <a:fillRect/>
          </a:stretch>
        </p:blipFill>
        <p:spPr bwMode="auto">
          <a:xfrm>
            <a:off x="584200" y="2065338"/>
            <a:ext cx="4103688"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3450" y="2125663"/>
            <a:ext cx="4213225" cy="360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67"/>
    </mc:Choice>
    <mc:Fallback xmlns="">
      <p:transition spd="slow" advTm="11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1331913" y="476250"/>
            <a:ext cx="6154737" cy="504825"/>
          </a:xfrm>
        </p:spPr>
        <p:txBody>
          <a:bodyPr>
            <a:normAutofit fontScale="90000"/>
          </a:bodyPr>
          <a:lstStyle/>
          <a:p>
            <a:pPr eaLnBrk="1" hangingPunct="1">
              <a:defRPr/>
            </a:pPr>
            <a:r>
              <a:rPr lang="en-GB" altLang="en-US" sz="2700" dirty="0"/>
              <a:t>Brain development in the first 2 years of life</a:t>
            </a:r>
          </a:p>
        </p:txBody>
      </p:sp>
      <p:sp>
        <p:nvSpPr>
          <p:cNvPr id="7171" name="Content Placeholder 4"/>
          <p:cNvSpPr>
            <a:spLocks noGrp="1"/>
          </p:cNvSpPr>
          <p:nvPr>
            <p:ph idx="1"/>
          </p:nvPr>
        </p:nvSpPr>
        <p:spPr/>
        <p:txBody>
          <a:bodyPr/>
          <a:lstStyle/>
          <a:p>
            <a:pPr eaLnBrk="1" hangingPunct="1"/>
            <a:endParaRPr lang="en-GB" altLang="en-US"/>
          </a:p>
        </p:txBody>
      </p:sp>
      <p:pic>
        <p:nvPicPr>
          <p:cNvPr id="7172" name="Picture 2" descr="http://origin-ars.els-cdn.com/content/image/1-s2.0-S0149763403000058-gr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1368330"/>
            <a:ext cx="6993580" cy="479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029"/>
    </mc:Choice>
    <mc:Fallback xmlns="">
      <p:transition spd="slow" advTm="5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85800" y="381000"/>
            <a:ext cx="7772400" cy="1607840"/>
          </a:xfrm>
        </p:spPr>
        <p:txBody>
          <a:bodyPr/>
          <a:lstStyle/>
          <a:p>
            <a:r>
              <a:rPr lang="en-GB" altLang="en-US" dirty="0" err="1"/>
              <a:t>Prechtls</a:t>
            </a:r>
            <a:r>
              <a:rPr lang="en-GB" altLang="en-US" dirty="0"/>
              <a:t> examination of motor movements</a:t>
            </a:r>
            <a:br>
              <a:rPr lang="en-GB" altLang="en-US" dirty="0"/>
            </a:br>
            <a:r>
              <a:rPr lang="en-GB" u="sng" dirty="0">
                <a:hlinkClick r:id="rId5"/>
              </a:rPr>
              <a:t>https://www.youtube.com/watch?v=I-aNAMRtvF8</a:t>
            </a:r>
            <a:r>
              <a:rPr lang="en-GB" dirty="0"/>
              <a:t> </a:t>
            </a:r>
            <a:endParaRPr lang="en-GB" alt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5" name="Content Placeholder 4">
            <a:extLst>
              <a:ext uri="{FF2B5EF4-FFF2-40B4-BE49-F238E27FC236}">
                <a16:creationId xmlns:a16="http://schemas.microsoft.com/office/drawing/2014/main" id="{BDE0D9A7-E76D-4A50-BF11-6EF345E4E43E}"/>
              </a:ext>
            </a:extLst>
          </p:cNvPr>
          <p:cNvSpPr>
            <a:spLocks noGrp="1"/>
          </p:cNvSpPr>
          <p:nvPr>
            <p:ph idx="1"/>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145423"/>
    </mc:Choice>
    <mc:Fallback xmlns="">
      <p:transition spd="slow" advTm="145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5"/>
          <a:srcRect l="27163" t="31800" r="28738" b="6601"/>
          <a:stretch/>
        </p:blipFill>
        <p:spPr>
          <a:xfrm>
            <a:off x="685800" y="281072"/>
            <a:ext cx="7691762" cy="604352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77533228"/>
      </p:ext>
    </p:extLst>
  </p:cSld>
  <p:clrMapOvr>
    <a:masterClrMapping/>
  </p:clrMapOvr>
  <mc:AlternateContent xmlns:mc="http://schemas.openxmlformats.org/markup-compatibility/2006" xmlns:p14="http://schemas.microsoft.com/office/powerpoint/2010/main">
    <mc:Choice Requires="p14">
      <p:transition spd="slow" p14:dur="2000" advTm="10307"/>
    </mc:Choice>
    <mc:Fallback xmlns="">
      <p:transition spd="slow" advTm="1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740086"/>
          </a:xfrm>
        </p:spPr>
        <p:txBody>
          <a:bodyPr/>
          <a:lstStyle/>
          <a:p>
            <a:r>
              <a:rPr lang="en-GB" dirty="0"/>
              <a:t>MRI scanning</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5"/>
          <a:srcRect l="22438" t="23401" r="24013" b="8000"/>
          <a:stretch/>
        </p:blipFill>
        <p:spPr>
          <a:xfrm>
            <a:off x="827584" y="1178750"/>
            <a:ext cx="7488832" cy="539636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86629499"/>
      </p:ext>
    </p:extLst>
  </p:cSld>
  <p:clrMapOvr>
    <a:masterClrMapping/>
  </p:clrMapOvr>
  <mc:AlternateContent xmlns:mc="http://schemas.openxmlformats.org/markup-compatibility/2006" xmlns:p14="http://schemas.microsoft.com/office/powerpoint/2010/main">
    <mc:Choice Requires="p14">
      <p:transition spd="slow" p14:dur="2000" advTm="39749"/>
    </mc:Choice>
    <mc:Fallback xmlns="">
      <p:transition spd="slow" advTm="39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And how do we want to follow them up? </a:t>
            </a:r>
          </a:p>
        </p:txBody>
      </p:sp>
      <p:sp>
        <p:nvSpPr>
          <p:cNvPr id="5" name="Text Placeholder 4"/>
          <p:cNvSpPr>
            <a:spLocks noGrp="1"/>
          </p:cNvSpPr>
          <p:nvPr>
            <p:ph type="body" idx="1"/>
          </p:nvPr>
        </p:nvSpPr>
        <p:spPr/>
        <p:txBody>
          <a:bodyPr/>
          <a:lstStyle/>
          <a:p>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65140942"/>
      </p:ext>
    </p:extLst>
  </p:cSld>
  <p:clrMapOvr>
    <a:masterClrMapping/>
  </p:clrMapOvr>
  <mc:AlternateContent xmlns:mc="http://schemas.openxmlformats.org/markup-compatibility/2006" xmlns:p14="http://schemas.microsoft.com/office/powerpoint/2010/main">
    <mc:Choice Requires="p14">
      <p:transition spd="slow" p14:dur="2000" advTm="6870"/>
    </mc:Choice>
    <mc:Fallback xmlns="">
      <p:transition spd="slow" advTm="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76275" y="981075"/>
            <a:ext cx="7772400" cy="914400"/>
          </a:xfrm>
        </p:spPr>
        <p:txBody>
          <a:bodyPr/>
          <a:lstStyle/>
          <a:p>
            <a:pPr algn="ctr"/>
            <a:r>
              <a:rPr lang="en-GB" altLang="en-US" dirty="0"/>
              <a:t>Neurodevelopmental assessment depends on..</a:t>
            </a:r>
          </a:p>
        </p:txBody>
      </p:sp>
      <p:sp>
        <p:nvSpPr>
          <p:cNvPr id="69635" name="Content Placeholder 2"/>
          <p:cNvSpPr>
            <a:spLocks noGrp="1"/>
          </p:cNvSpPr>
          <p:nvPr>
            <p:ph idx="1"/>
          </p:nvPr>
        </p:nvSpPr>
        <p:spPr>
          <a:xfrm>
            <a:off x="663575" y="1628775"/>
            <a:ext cx="7772400" cy="4335463"/>
          </a:xfrm>
        </p:spPr>
        <p:txBody>
          <a:bodyPr/>
          <a:lstStyle/>
          <a:p>
            <a:pPr algn="ctr"/>
            <a:endParaRPr lang="en-GB" altLang="en-US" sz="2400" dirty="0"/>
          </a:p>
          <a:p>
            <a:pPr algn="ctr"/>
            <a:endParaRPr lang="en-GB" altLang="en-US" sz="2400" dirty="0"/>
          </a:p>
          <a:p>
            <a:pPr algn="ctr"/>
            <a:r>
              <a:rPr lang="en-GB" altLang="en-US" sz="2400" dirty="0"/>
              <a:t>1. Age of the child </a:t>
            </a:r>
          </a:p>
          <a:p>
            <a:pPr algn="ctr"/>
            <a:r>
              <a:rPr lang="en-GB" altLang="en-US" sz="2400" dirty="0"/>
              <a:t>2. Reason for assessment </a:t>
            </a:r>
          </a:p>
          <a:p>
            <a:pPr algn="ctr"/>
            <a:r>
              <a:rPr lang="en-GB" altLang="en-US" sz="2400" dirty="0"/>
              <a:t>(Aetiology, Diagnostic, Intervention related)</a:t>
            </a:r>
          </a:p>
          <a:p>
            <a:pPr algn="ctr"/>
            <a:r>
              <a:rPr lang="en-GB" altLang="en-US" sz="2400" dirty="0"/>
              <a:t>3. Culture and Context (training and facilities)</a:t>
            </a:r>
          </a:p>
          <a:p>
            <a:pPr algn="ctr"/>
            <a:endParaRPr lang="en-GB"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84"/>
    </mc:Choice>
    <mc:Fallback xmlns="">
      <p:transition spd="slow" advTm="1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GB" altLang="en-US" dirty="0"/>
              <a:t>Age of the child will vary what you can and should assess</a:t>
            </a:r>
          </a:p>
        </p:txBody>
      </p:sp>
      <p:sp>
        <p:nvSpPr>
          <p:cNvPr id="70659" name="Content Placeholder 2"/>
          <p:cNvSpPr>
            <a:spLocks noGrp="1"/>
          </p:cNvSpPr>
          <p:nvPr>
            <p:ph idx="1"/>
          </p:nvPr>
        </p:nvSpPr>
        <p:spPr/>
        <p:txBody>
          <a:bodyPr/>
          <a:lstStyle/>
          <a:p>
            <a:endParaRPr lang="en-GB" altLang="en-US"/>
          </a:p>
        </p:txBody>
      </p:sp>
      <p:pic>
        <p:nvPicPr>
          <p:cNvPr id="70660"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3000375"/>
            <a:ext cx="57150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857"/>
    </mc:Choice>
    <mc:Fallback xmlns="">
      <p:transition spd="slow" advTm="2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92075"/>
            <a:ext cx="8229600" cy="1143000"/>
          </a:xfrm>
        </p:spPr>
        <p:txBody>
          <a:bodyPr/>
          <a:lstStyle/>
          <a:p>
            <a:r>
              <a:rPr lang="en-GB" altLang="en-US"/>
              <a:t>Capacity/severity of condition of child – will vary what assessment is suitable.</a:t>
            </a:r>
          </a:p>
        </p:txBody>
      </p:sp>
      <p:sp>
        <p:nvSpPr>
          <p:cNvPr id="73731" name="Text Placeholder 2"/>
          <p:cNvSpPr>
            <a:spLocks noGrp="1"/>
          </p:cNvSpPr>
          <p:nvPr>
            <p:ph type="body" idx="1"/>
          </p:nvPr>
        </p:nvSpPr>
        <p:spPr>
          <a:xfrm>
            <a:off x="309563" y="1535113"/>
            <a:ext cx="4187825" cy="639762"/>
          </a:xfrm>
        </p:spPr>
        <p:txBody>
          <a:bodyPr/>
          <a:lstStyle/>
          <a:p>
            <a:r>
              <a:rPr lang="en-GB" altLang="en-US"/>
              <a:t>Child with severe disability</a:t>
            </a:r>
          </a:p>
        </p:txBody>
      </p:sp>
      <p:sp>
        <p:nvSpPr>
          <p:cNvPr id="73732" name="Content Placeholder 3"/>
          <p:cNvSpPr>
            <a:spLocks noGrp="1"/>
          </p:cNvSpPr>
          <p:nvPr>
            <p:ph sz="half" idx="2"/>
          </p:nvPr>
        </p:nvSpPr>
        <p:spPr/>
        <p:txBody>
          <a:bodyPr/>
          <a:lstStyle/>
          <a:p>
            <a:pPr marL="0" indent="0"/>
            <a:endParaRPr lang="en-GB" altLang="en-US"/>
          </a:p>
        </p:txBody>
      </p:sp>
      <p:sp>
        <p:nvSpPr>
          <p:cNvPr id="73733" name="Text Placeholder 4"/>
          <p:cNvSpPr>
            <a:spLocks noGrp="1"/>
          </p:cNvSpPr>
          <p:nvPr>
            <p:ph type="body" sz="quarter" idx="3"/>
          </p:nvPr>
        </p:nvSpPr>
        <p:spPr>
          <a:xfrm>
            <a:off x="4497388" y="1535113"/>
            <a:ext cx="4611687" cy="639762"/>
          </a:xfrm>
        </p:spPr>
        <p:txBody>
          <a:bodyPr/>
          <a:lstStyle/>
          <a:p>
            <a:r>
              <a:rPr lang="en-GB" altLang="en-US"/>
              <a:t>Child without severe disability</a:t>
            </a:r>
          </a:p>
        </p:txBody>
      </p:sp>
      <p:sp>
        <p:nvSpPr>
          <p:cNvPr id="73734" name="Content Placeholder 5"/>
          <p:cNvSpPr>
            <a:spLocks noGrp="1"/>
          </p:cNvSpPr>
          <p:nvPr>
            <p:ph sz="quarter" idx="4"/>
          </p:nvPr>
        </p:nvSpPr>
        <p:spPr/>
        <p:txBody>
          <a:bodyPr/>
          <a:lstStyle/>
          <a:p>
            <a:pPr marL="0" indent="0"/>
            <a:endParaRPr lang="en-GB" altLang="en-US"/>
          </a:p>
        </p:txBody>
      </p:sp>
      <p:pic>
        <p:nvPicPr>
          <p:cNvPr id="73735" name="Picture 8" descr="Image result for infant with severe cerebral pals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3" y="2179638"/>
            <a:ext cx="4046537"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0" descr="Image result for infant with severe disabil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625" y="2174875"/>
            <a:ext cx="4217988"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Oval Callout 1"/>
          <p:cNvSpPr>
            <a:spLocks noChangeArrowheads="1"/>
          </p:cNvSpPr>
          <p:nvPr/>
        </p:nvSpPr>
        <p:spPr bwMode="auto">
          <a:xfrm>
            <a:off x="1970088" y="5327650"/>
            <a:ext cx="1223962" cy="431800"/>
          </a:xfrm>
          <a:prstGeom prst="wedgeEllipseCallout">
            <a:avLst>
              <a:gd name="adj1" fmla="val 6889"/>
              <a:gd name="adj2" fmla="val -83685"/>
            </a:avLst>
          </a:prstGeom>
          <a:solidFill>
            <a:schemeClr val="accent1"/>
          </a:solidFill>
          <a:ln w="9525" algn="ctr">
            <a:solidFill>
              <a:schemeClr val="tx1"/>
            </a:solidFill>
            <a:round/>
            <a:headEnd/>
            <a:tailEnd/>
          </a:ln>
        </p:spPr>
        <p:txBody>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sz="1800"/>
              <a:t>Sleep </a:t>
            </a:r>
          </a:p>
        </p:txBody>
      </p:sp>
      <p:sp>
        <p:nvSpPr>
          <p:cNvPr id="73738" name="Oval Callout 9"/>
          <p:cNvSpPr>
            <a:spLocks noChangeArrowheads="1"/>
          </p:cNvSpPr>
          <p:nvPr/>
        </p:nvSpPr>
        <p:spPr bwMode="auto">
          <a:xfrm>
            <a:off x="457200" y="5189538"/>
            <a:ext cx="1384300" cy="681037"/>
          </a:xfrm>
          <a:prstGeom prst="wedgeEllipseCallout">
            <a:avLst>
              <a:gd name="adj1" fmla="val -2412"/>
              <a:gd name="adj2" fmla="val -76556"/>
            </a:avLst>
          </a:prstGeom>
          <a:solidFill>
            <a:schemeClr val="accent1"/>
          </a:solidFill>
          <a:ln w="9525" algn="ctr">
            <a:solidFill>
              <a:schemeClr val="tx1"/>
            </a:solidFill>
            <a:round/>
            <a:headEnd/>
            <a:tailEnd/>
          </a:ln>
        </p:spPr>
        <p:txBody>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sz="1600"/>
              <a:t>Seizure</a:t>
            </a:r>
          </a:p>
          <a:p>
            <a:pPr>
              <a:spcBef>
                <a:spcPct val="0"/>
              </a:spcBef>
            </a:pPr>
            <a:r>
              <a:rPr lang="en-GB" altLang="en-US" sz="1600"/>
              <a:t>Control  </a:t>
            </a:r>
          </a:p>
        </p:txBody>
      </p:sp>
      <p:sp>
        <p:nvSpPr>
          <p:cNvPr id="73739" name="Oval Callout 10"/>
          <p:cNvSpPr>
            <a:spLocks noChangeArrowheads="1"/>
          </p:cNvSpPr>
          <p:nvPr/>
        </p:nvSpPr>
        <p:spPr bwMode="auto">
          <a:xfrm>
            <a:off x="3282950" y="5346700"/>
            <a:ext cx="1169988" cy="741363"/>
          </a:xfrm>
          <a:prstGeom prst="wedgeEllipseCallout">
            <a:avLst>
              <a:gd name="adj1" fmla="val -50097"/>
              <a:gd name="adj2" fmla="val -79324"/>
            </a:avLst>
          </a:prstGeom>
          <a:solidFill>
            <a:schemeClr val="accent1"/>
          </a:solidFill>
          <a:ln w="9525" algn="ctr">
            <a:solidFill>
              <a:schemeClr val="tx1"/>
            </a:solidFill>
            <a:round/>
            <a:headEnd/>
            <a:tailEnd/>
          </a:ln>
        </p:spPr>
        <p:txBody>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sz="1600"/>
              <a:t>Family stress</a:t>
            </a:r>
          </a:p>
        </p:txBody>
      </p:sp>
      <p:sp>
        <p:nvSpPr>
          <p:cNvPr id="73740" name="Oval Callout 11"/>
          <p:cNvSpPr>
            <a:spLocks noChangeArrowheads="1"/>
          </p:cNvSpPr>
          <p:nvPr/>
        </p:nvSpPr>
        <p:spPr bwMode="auto">
          <a:xfrm>
            <a:off x="4408488" y="5113338"/>
            <a:ext cx="2879725" cy="511175"/>
          </a:xfrm>
          <a:prstGeom prst="wedgeEllipseCallout">
            <a:avLst>
              <a:gd name="adj1" fmla="val 5704"/>
              <a:gd name="adj2" fmla="val -68056"/>
            </a:avLst>
          </a:prstGeom>
          <a:solidFill>
            <a:schemeClr val="accent1"/>
          </a:solidFill>
          <a:ln w="9525" algn="ctr">
            <a:solidFill>
              <a:schemeClr val="tx1"/>
            </a:solidFill>
            <a:round/>
            <a:headEnd/>
            <a:tailEnd/>
          </a:ln>
        </p:spPr>
        <p:txBody>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sz="1400"/>
              <a:t>Cognitive development</a:t>
            </a:r>
          </a:p>
        </p:txBody>
      </p:sp>
      <p:sp>
        <p:nvSpPr>
          <p:cNvPr id="73741" name="Oval Callout 12"/>
          <p:cNvSpPr>
            <a:spLocks noChangeArrowheads="1"/>
          </p:cNvSpPr>
          <p:nvPr/>
        </p:nvSpPr>
        <p:spPr bwMode="auto">
          <a:xfrm>
            <a:off x="7308850" y="5251450"/>
            <a:ext cx="1800225" cy="985838"/>
          </a:xfrm>
          <a:prstGeom prst="wedgeEllipseCallout">
            <a:avLst>
              <a:gd name="adj1" fmla="val -50097"/>
              <a:gd name="adj2" fmla="val -79324"/>
            </a:avLst>
          </a:prstGeom>
          <a:solidFill>
            <a:schemeClr val="accent1"/>
          </a:solidFill>
          <a:ln w="9525" algn="ctr">
            <a:solidFill>
              <a:schemeClr val="tx1"/>
            </a:solidFill>
            <a:round/>
            <a:headEnd/>
            <a:tailEnd/>
          </a:ln>
        </p:spPr>
        <p:txBody>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sz="1400"/>
              <a:t>Specific language developemnt</a:t>
            </a:r>
          </a:p>
        </p:txBody>
      </p:sp>
      <p:sp>
        <p:nvSpPr>
          <p:cNvPr id="73742" name="Oval Callout 13"/>
          <p:cNvSpPr>
            <a:spLocks noChangeArrowheads="1"/>
          </p:cNvSpPr>
          <p:nvPr/>
        </p:nvSpPr>
        <p:spPr bwMode="auto">
          <a:xfrm>
            <a:off x="4757738" y="5805488"/>
            <a:ext cx="1412875" cy="490537"/>
          </a:xfrm>
          <a:prstGeom prst="wedgeEllipseCallout">
            <a:avLst>
              <a:gd name="adj1" fmla="val -50097"/>
              <a:gd name="adj2" fmla="val -79324"/>
            </a:avLst>
          </a:prstGeom>
          <a:solidFill>
            <a:schemeClr val="accent1"/>
          </a:solidFill>
          <a:ln w="9525" algn="ctr">
            <a:solidFill>
              <a:schemeClr val="tx1"/>
            </a:solidFill>
            <a:round/>
            <a:headEnd/>
            <a:tailEnd/>
          </a:ln>
        </p:spPr>
        <p:txBody>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sz="1600"/>
              <a:t>Nutrition</a:t>
            </a:r>
          </a:p>
        </p:txBody>
      </p:sp>
      <p:sp>
        <p:nvSpPr>
          <p:cNvPr id="73743" name="Left-Right Arrow 2"/>
          <p:cNvSpPr>
            <a:spLocks noChangeArrowheads="1"/>
          </p:cNvSpPr>
          <p:nvPr/>
        </p:nvSpPr>
        <p:spPr bwMode="auto">
          <a:xfrm>
            <a:off x="755650" y="1268413"/>
            <a:ext cx="7781925" cy="493712"/>
          </a:xfrm>
          <a:prstGeom prst="leftRightArrow">
            <a:avLst>
              <a:gd name="adj1" fmla="val 50000"/>
              <a:gd name="adj2" fmla="val 49913"/>
            </a:avLst>
          </a:prstGeom>
          <a:solidFill>
            <a:schemeClr val="accent1"/>
          </a:solidFill>
          <a:ln w="9525" algn="ctr">
            <a:solidFill>
              <a:schemeClr val="tx1"/>
            </a:solidFill>
            <a:round/>
            <a:headEnd/>
            <a:tailEnd/>
          </a:ln>
        </p:spPr>
        <p:txBody>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endParaRPr lang="en-GB" altLang="en-US"/>
          </a:p>
        </p:txBody>
      </p:sp>
      <p:sp>
        <p:nvSpPr>
          <p:cNvPr id="73744" name="Oval Callout 15"/>
          <p:cNvSpPr>
            <a:spLocks noChangeArrowheads="1"/>
          </p:cNvSpPr>
          <p:nvPr/>
        </p:nvSpPr>
        <p:spPr bwMode="auto">
          <a:xfrm>
            <a:off x="2478088" y="6169025"/>
            <a:ext cx="2600325" cy="428625"/>
          </a:xfrm>
          <a:prstGeom prst="wedgeEllipseCallout">
            <a:avLst>
              <a:gd name="adj1" fmla="val 24796"/>
              <a:gd name="adj2" fmla="val -65343"/>
            </a:avLst>
          </a:prstGeom>
          <a:solidFill>
            <a:schemeClr val="accent1"/>
          </a:solidFill>
          <a:ln w="9525" algn="ctr">
            <a:solidFill>
              <a:schemeClr val="tx1"/>
            </a:solidFill>
            <a:round/>
            <a:headEnd/>
            <a:tailEnd/>
          </a:ln>
        </p:spPr>
        <p:txBody>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sz="1600"/>
              <a:t>Participation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806"/>
    </mc:Choice>
    <mc:Fallback xmlns="">
      <p:transition spd="slow" advTm="3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GB" altLang="en-US"/>
              <a:t>Reason for assessment</a:t>
            </a:r>
          </a:p>
        </p:txBody>
      </p:sp>
      <p:sp>
        <p:nvSpPr>
          <p:cNvPr id="74755" name="Content Placeholder 2"/>
          <p:cNvSpPr>
            <a:spLocks noGrp="1"/>
          </p:cNvSpPr>
          <p:nvPr>
            <p:ph idx="1"/>
          </p:nvPr>
        </p:nvSpPr>
        <p:spPr/>
        <p:txBody>
          <a:bodyPr/>
          <a:lstStyle/>
          <a:p>
            <a:r>
              <a:rPr lang="en-GB" altLang="en-US" sz="2400"/>
              <a:t>* Screening – identifying children likely to have problems</a:t>
            </a:r>
          </a:p>
          <a:p>
            <a:r>
              <a:rPr lang="en-GB" altLang="en-US" sz="2400"/>
              <a:t>* Diagnostic and prognostic – enables family to know the future trajectory</a:t>
            </a:r>
          </a:p>
          <a:p>
            <a:r>
              <a:rPr lang="en-GB" altLang="en-US" sz="2400"/>
              <a:t>* Needs assessment – deciding which children need what support in what way </a:t>
            </a:r>
          </a:p>
          <a:p>
            <a:r>
              <a:rPr lang="en-GB" altLang="en-US" sz="2400"/>
              <a:t>* Research – need for clear outcome measures – specific, sensitive and reliable tools necessary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288"/>
    </mc:Choice>
    <mc:Fallback xmlns="">
      <p:transition spd="slow" advTm="28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idx="4294967295"/>
          </p:nvPr>
        </p:nvSpPr>
        <p:spPr>
          <a:xfrm>
            <a:off x="984250" y="960438"/>
            <a:ext cx="5343525" cy="431800"/>
          </a:xfrm>
        </p:spPr>
        <p:txBody>
          <a:bodyPr>
            <a:normAutofit fontScale="90000"/>
          </a:bodyPr>
          <a:lstStyle/>
          <a:p>
            <a:pPr>
              <a:defRPr/>
            </a:pPr>
            <a:r>
              <a:rPr lang="en-GB" altLang="en-US" dirty="0"/>
              <a:t>Assessment -  structure </a:t>
            </a:r>
          </a:p>
        </p:txBody>
      </p:sp>
      <p:sp>
        <p:nvSpPr>
          <p:cNvPr id="5" name="Title 3"/>
          <p:cNvSpPr txBox="1">
            <a:spLocks/>
          </p:cNvSpPr>
          <p:nvPr/>
        </p:nvSpPr>
        <p:spPr bwMode="auto">
          <a:xfrm>
            <a:off x="1493838" y="3070225"/>
            <a:ext cx="205263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000">
                <a:solidFill>
                  <a:srgbClr val="956700"/>
                </a:solidFill>
                <a:latin typeface="+mj-lt"/>
                <a:ea typeface="MS PGothic" pitchFamily="34" charset="-128"/>
                <a:cs typeface="+mj-cs"/>
              </a:defRPr>
            </a:lvl1pPr>
            <a:lvl2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2pPr>
            <a:lvl3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3pPr>
            <a:lvl4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4pPr>
            <a:lvl5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5pPr>
            <a:lvl6pPr marL="4572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defRPr/>
            </a:pPr>
            <a:r>
              <a:rPr lang="en-GB" sz="1350" kern="0" dirty="0">
                <a:solidFill>
                  <a:schemeClr val="tx1"/>
                </a:solidFill>
              </a:rPr>
              <a:t>Head circumference </a:t>
            </a:r>
          </a:p>
        </p:txBody>
      </p:sp>
      <p:sp>
        <p:nvSpPr>
          <p:cNvPr id="6" name="Title 3"/>
          <p:cNvSpPr txBox="1">
            <a:spLocks/>
          </p:cNvSpPr>
          <p:nvPr/>
        </p:nvSpPr>
        <p:spPr bwMode="auto">
          <a:xfrm>
            <a:off x="1179513" y="1463675"/>
            <a:ext cx="24844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000">
                <a:solidFill>
                  <a:srgbClr val="956700"/>
                </a:solidFill>
                <a:latin typeface="+mj-lt"/>
                <a:ea typeface="MS PGothic" pitchFamily="34" charset="-128"/>
                <a:cs typeface="+mj-cs"/>
              </a:defRPr>
            </a:lvl1pPr>
            <a:lvl2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2pPr>
            <a:lvl3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3pPr>
            <a:lvl4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4pPr>
            <a:lvl5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5pPr>
            <a:lvl6pPr marL="4572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defRPr/>
            </a:pPr>
            <a:r>
              <a:rPr lang="en-GB" sz="1350" kern="0" dirty="0">
                <a:solidFill>
                  <a:schemeClr val="tx1"/>
                </a:solidFill>
              </a:rPr>
              <a:t>Growth – WAZ, HAZ, WHZ</a:t>
            </a:r>
          </a:p>
          <a:p>
            <a:pPr>
              <a:defRPr/>
            </a:pPr>
            <a:r>
              <a:rPr lang="en-GB" sz="1350" kern="0" dirty="0">
                <a:solidFill>
                  <a:schemeClr val="tx1"/>
                </a:solidFill>
              </a:rPr>
              <a:t>Symmetrical or </a:t>
            </a:r>
            <a:r>
              <a:rPr lang="en-GB" sz="1350" kern="0" dirty="0" err="1">
                <a:solidFill>
                  <a:schemeClr val="tx1"/>
                </a:solidFill>
              </a:rPr>
              <a:t>asymmettrical</a:t>
            </a:r>
            <a:endParaRPr lang="en-GB" sz="1350" kern="0" dirty="0">
              <a:solidFill>
                <a:schemeClr val="tx1"/>
              </a:solidFill>
            </a:endParaRPr>
          </a:p>
        </p:txBody>
      </p:sp>
      <p:sp>
        <p:nvSpPr>
          <p:cNvPr id="7" name="Title 3"/>
          <p:cNvSpPr txBox="1">
            <a:spLocks/>
          </p:cNvSpPr>
          <p:nvPr/>
        </p:nvSpPr>
        <p:spPr bwMode="auto">
          <a:xfrm>
            <a:off x="3065463" y="2076450"/>
            <a:ext cx="2270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000">
                <a:solidFill>
                  <a:srgbClr val="956700"/>
                </a:solidFill>
                <a:latin typeface="+mj-lt"/>
                <a:ea typeface="MS PGothic" pitchFamily="34" charset="-128"/>
                <a:cs typeface="+mj-cs"/>
              </a:defRPr>
            </a:lvl1pPr>
            <a:lvl2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2pPr>
            <a:lvl3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3pPr>
            <a:lvl4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4pPr>
            <a:lvl5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5pPr>
            <a:lvl6pPr marL="4572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defRPr/>
            </a:pPr>
            <a:r>
              <a:rPr lang="en-GB" sz="1350" kern="0" dirty="0" err="1">
                <a:solidFill>
                  <a:schemeClr val="tx1"/>
                </a:solidFill>
              </a:rPr>
              <a:t>Dysmorphology</a:t>
            </a:r>
            <a:r>
              <a:rPr lang="en-GB" sz="1350" kern="0" dirty="0">
                <a:solidFill>
                  <a:schemeClr val="tx1"/>
                </a:solidFill>
              </a:rPr>
              <a:t>?</a:t>
            </a:r>
          </a:p>
          <a:p>
            <a:pPr>
              <a:defRPr/>
            </a:pPr>
            <a:r>
              <a:rPr lang="en-GB" sz="1350" kern="0" dirty="0">
                <a:solidFill>
                  <a:schemeClr val="tx1"/>
                </a:solidFill>
              </a:rPr>
              <a:t>Congenital abnormalities</a:t>
            </a:r>
          </a:p>
        </p:txBody>
      </p:sp>
      <p:sp>
        <p:nvSpPr>
          <p:cNvPr id="8" name="Title 3"/>
          <p:cNvSpPr txBox="1">
            <a:spLocks/>
          </p:cNvSpPr>
          <p:nvPr/>
        </p:nvSpPr>
        <p:spPr bwMode="auto">
          <a:xfrm>
            <a:off x="4329113" y="3624263"/>
            <a:ext cx="36718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000">
                <a:solidFill>
                  <a:srgbClr val="956700"/>
                </a:solidFill>
                <a:latin typeface="+mj-lt"/>
                <a:ea typeface="MS PGothic" pitchFamily="34" charset="-128"/>
                <a:cs typeface="+mj-cs"/>
              </a:defRPr>
            </a:lvl1pPr>
            <a:lvl2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2pPr>
            <a:lvl3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3pPr>
            <a:lvl4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4pPr>
            <a:lvl5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5pPr>
            <a:lvl6pPr marL="4572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defRPr/>
            </a:pPr>
            <a:r>
              <a:rPr lang="en-GB" sz="1350" kern="0" dirty="0">
                <a:solidFill>
                  <a:schemeClr val="tx1"/>
                </a:solidFill>
              </a:rPr>
              <a:t>Neurological exam</a:t>
            </a:r>
          </a:p>
          <a:p>
            <a:pPr>
              <a:defRPr/>
            </a:pPr>
            <a:r>
              <a:rPr lang="en-GB" sz="1350" kern="0" dirty="0">
                <a:solidFill>
                  <a:schemeClr val="tx1"/>
                </a:solidFill>
              </a:rPr>
              <a:t>Hammersmith neuro exam</a:t>
            </a:r>
          </a:p>
          <a:p>
            <a:pPr>
              <a:defRPr/>
            </a:pPr>
            <a:r>
              <a:rPr lang="en-GB" sz="1350" kern="0" dirty="0">
                <a:solidFill>
                  <a:schemeClr val="tx1"/>
                </a:solidFill>
              </a:rPr>
              <a:t>Tone, Reflexes, Etc. </a:t>
            </a:r>
          </a:p>
        </p:txBody>
      </p:sp>
      <p:sp>
        <p:nvSpPr>
          <p:cNvPr id="9" name="Title 3"/>
          <p:cNvSpPr txBox="1">
            <a:spLocks/>
          </p:cNvSpPr>
          <p:nvPr/>
        </p:nvSpPr>
        <p:spPr bwMode="auto">
          <a:xfrm>
            <a:off x="5275263" y="1619250"/>
            <a:ext cx="22669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000">
                <a:solidFill>
                  <a:srgbClr val="956700"/>
                </a:solidFill>
                <a:latin typeface="+mj-lt"/>
                <a:ea typeface="MS PGothic" pitchFamily="34" charset="-128"/>
                <a:cs typeface="+mj-cs"/>
              </a:defRPr>
            </a:lvl1pPr>
            <a:lvl2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2pPr>
            <a:lvl3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3pPr>
            <a:lvl4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4pPr>
            <a:lvl5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5pPr>
            <a:lvl6pPr marL="4572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defRPr/>
            </a:pPr>
            <a:r>
              <a:rPr lang="en-GB" sz="1350" kern="0" dirty="0">
                <a:solidFill>
                  <a:schemeClr val="tx1"/>
                </a:solidFill>
              </a:rPr>
              <a:t>Vision</a:t>
            </a:r>
          </a:p>
          <a:p>
            <a:pPr>
              <a:defRPr/>
            </a:pPr>
            <a:endParaRPr lang="en-GB" sz="1350" kern="0" dirty="0">
              <a:solidFill>
                <a:schemeClr val="tx1"/>
              </a:solidFill>
            </a:endParaRPr>
          </a:p>
          <a:p>
            <a:pPr>
              <a:defRPr/>
            </a:pPr>
            <a:r>
              <a:rPr lang="en-GB" sz="1350" kern="0" dirty="0">
                <a:solidFill>
                  <a:schemeClr val="tx1"/>
                </a:solidFill>
              </a:rPr>
              <a:t> </a:t>
            </a:r>
          </a:p>
          <a:p>
            <a:pPr>
              <a:defRPr/>
            </a:pPr>
            <a:r>
              <a:rPr lang="en-GB" sz="1350" kern="0" dirty="0">
                <a:solidFill>
                  <a:schemeClr val="tx1"/>
                </a:solidFill>
              </a:rPr>
              <a:t>Hearing</a:t>
            </a:r>
          </a:p>
        </p:txBody>
      </p:sp>
      <p:sp>
        <p:nvSpPr>
          <p:cNvPr id="10" name="Title 3"/>
          <p:cNvSpPr txBox="1">
            <a:spLocks/>
          </p:cNvSpPr>
          <p:nvPr/>
        </p:nvSpPr>
        <p:spPr bwMode="auto">
          <a:xfrm>
            <a:off x="1193800" y="4608513"/>
            <a:ext cx="205263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000">
                <a:solidFill>
                  <a:srgbClr val="956700"/>
                </a:solidFill>
                <a:latin typeface="+mj-lt"/>
                <a:ea typeface="MS PGothic" pitchFamily="34" charset="-128"/>
                <a:cs typeface="+mj-cs"/>
              </a:defRPr>
            </a:lvl1pPr>
            <a:lvl2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2pPr>
            <a:lvl3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3pPr>
            <a:lvl4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4pPr>
            <a:lvl5pPr algn="l" rtl="0" eaLnBrk="0" fontAlgn="base" hangingPunct="0">
              <a:spcBef>
                <a:spcPct val="0"/>
              </a:spcBef>
              <a:spcAft>
                <a:spcPct val="0"/>
              </a:spcAft>
              <a:defRPr sz="3000">
                <a:solidFill>
                  <a:srgbClr val="956700"/>
                </a:solidFill>
                <a:latin typeface="Arial" pitchFamily="-112" charset="0"/>
                <a:ea typeface="MS PGothic" pitchFamily="34" charset="-128"/>
                <a:cs typeface="ＭＳ Ｐゴシック" pitchFamily="48" charset="-128"/>
              </a:defRPr>
            </a:lvl5pPr>
            <a:lvl6pPr marL="4572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fontAlgn="base">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defRPr/>
            </a:pPr>
            <a:r>
              <a:rPr lang="en-GB" sz="1350" kern="0" dirty="0">
                <a:solidFill>
                  <a:schemeClr val="tx1"/>
                </a:solidFill>
              </a:rPr>
              <a:t>EEG?</a:t>
            </a:r>
          </a:p>
          <a:p>
            <a:pPr>
              <a:defRPr/>
            </a:pPr>
            <a:endParaRPr lang="en-GB" sz="1350" kern="0" dirty="0">
              <a:solidFill>
                <a:schemeClr val="tx1"/>
              </a:solidFill>
            </a:endParaRPr>
          </a:p>
          <a:p>
            <a:pPr>
              <a:defRPr/>
            </a:pPr>
            <a:endParaRPr lang="en-GB" sz="1350" kern="0" dirty="0">
              <a:solidFill>
                <a:schemeClr val="tx1"/>
              </a:solidFill>
            </a:endParaRPr>
          </a:p>
          <a:p>
            <a:pPr>
              <a:defRPr/>
            </a:pPr>
            <a:endParaRPr lang="en-GB" sz="1350" kern="0" dirty="0">
              <a:solidFill>
                <a:schemeClr val="tx1"/>
              </a:solidFill>
            </a:endParaRPr>
          </a:p>
          <a:p>
            <a:pPr>
              <a:defRPr/>
            </a:pPr>
            <a:endParaRPr lang="en-GB" sz="1350" kern="0" dirty="0">
              <a:solidFill>
                <a:schemeClr val="tx1"/>
              </a:solidFill>
            </a:endParaRPr>
          </a:p>
          <a:p>
            <a:pPr>
              <a:defRPr/>
            </a:pPr>
            <a:r>
              <a:rPr lang="en-GB" sz="1350" kern="0" dirty="0">
                <a:solidFill>
                  <a:schemeClr val="tx1"/>
                </a:solidFill>
              </a:rPr>
              <a:t>MRI ?</a:t>
            </a:r>
          </a:p>
        </p:txBody>
      </p:sp>
      <p:pic>
        <p:nvPicPr>
          <p:cNvPr id="47113" name="Picture 4"/>
          <p:cNvPicPr>
            <a:picLocks noChangeAspect="1" noChangeArrowheads="1"/>
          </p:cNvPicPr>
          <p:nvPr/>
        </p:nvPicPr>
        <p:blipFill>
          <a:blip r:embed="rId5">
            <a:extLst>
              <a:ext uri="{28A0092B-C50C-407E-A947-70E740481C1C}">
                <a14:useLocalDpi xmlns:a14="http://schemas.microsoft.com/office/drawing/2010/main" val="0"/>
              </a:ext>
            </a:extLst>
          </a:blip>
          <a:srcRect l="52148" t="64484" r="32649" b="18813"/>
          <a:stretch>
            <a:fillRect/>
          </a:stretch>
        </p:blipFill>
        <p:spPr bwMode="auto">
          <a:xfrm>
            <a:off x="6430963" y="1217613"/>
            <a:ext cx="1489075" cy="91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4" name="Picture 2"/>
          <p:cNvPicPr>
            <a:picLocks noChangeAspect="1" noChangeArrowheads="1"/>
          </p:cNvPicPr>
          <p:nvPr/>
        </p:nvPicPr>
        <p:blipFill>
          <a:blip r:embed="rId6">
            <a:extLst>
              <a:ext uri="{28A0092B-C50C-407E-A947-70E740481C1C}">
                <a14:useLocalDpi xmlns:a14="http://schemas.microsoft.com/office/drawing/2010/main" val="0"/>
              </a:ext>
            </a:extLst>
          </a:blip>
          <a:srcRect l="46056" t="53555" r="26677" b="14516"/>
          <a:stretch>
            <a:fillRect/>
          </a:stretch>
        </p:blipFill>
        <p:spPr bwMode="auto">
          <a:xfrm>
            <a:off x="6008688" y="2241550"/>
            <a:ext cx="1489075" cy="97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5" name="Picture 6" descr="http://www.drsharma.ca/wp-content/uploads/sharma-obesity-bigger-babi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0638" y="1936750"/>
            <a:ext cx="1101725"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3713" y="3840163"/>
            <a:ext cx="235902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7" name="Picture 2" descr="http://www.medscinet.net/Intergrowth/Uploads/EE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1650" y="4895850"/>
            <a:ext cx="6810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79713" y="4459288"/>
            <a:ext cx="187007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74"/>
    </mc:Choice>
    <mc:Fallback xmlns="">
      <p:transition spd="slow" advTm="1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normAutofit fontScale="90000"/>
          </a:bodyPr>
          <a:lstStyle/>
          <a:p>
            <a:pPr algn="ctr">
              <a:defRPr/>
            </a:pPr>
            <a:r>
              <a:rPr lang="en-GB" altLang="en-US" dirty="0"/>
              <a:t>Screening tools? </a:t>
            </a:r>
            <a:br>
              <a:rPr lang="en-GB" altLang="en-US" dirty="0"/>
            </a:br>
            <a:r>
              <a:rPr lang="en-GB" altLang="en-US" dirty="0"/>
              <a:t>Parent reported or observed?</a:t>
            </a:r>
          </a:p>
        </p:txBody>
      </p:sp>
      <p:sp>
        <p:nvSpPr>
          <p:cNvPr id="50179" name="Content Placeholder 2"/>
          <p:cNvSpPr>
            <a:spLocks noGrp="1"/>
          </p:cNvSpPr>
          <p:nvPr>
            <p:ph idx="1"/>
          </p:nvPr>
        </p:nvSpPr>
        <p:spPr/>
        <p:txBody>
          <a:bodyPr/>
          <a:lstStyle/>
          <a:p>
            <a:r>
              <a:rPr lang="en-GB" altLang="en-US"/>
              <a:t>Parent-evaluation of developmental status (PEDS)</a:t>
            </a:r>
          </a:p>
          <a:p>
            <a:r>
              <a:rPr lang="en-GB" altLang="en-US"/>
              <a:t>Denver II, SWYC</a:t>
            </a:r>
          </a:p>
          <a:p>
            <a:r>
              <a:rPr lang="en-GB" altLang="en-US"/>
              <a:t>Ages and Stages  </a:t>
            </a:r>
          </a:p>
        </p:txBody>
      </p:sp>
      <p:pic>
        <p:nvPicPr>
          <p:cNvPr id="50180" name="Picture 3" descr="http://2.bp.blogspot.com/-v_t4_9amySg/UP5ELoa9uNI/AAAAAAAAA_8/p8blmtkRMeA/s320/denver+II.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1038" y="2260600"/>
            <a:ext cx="2697162" cy="387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AutoShape 5" descr="data:image/jpeg;base64,/9j/4AAQSkZJRgABAQAAAQABAAD/2wCEAAkGBhQSERUUExQWFRUWGBsaFxcXFxwYFxocHiAcFxocFxUXHiYgFxojHxgdIC8kJCgpLC4sFx4xNTAqNSYsLCkBCQoKDgwOGg8PGi0kHyItLCo0LyopLC0sLDQsLSwsLSw0LC0sLCwsLCwsLCwsLCwsLCkvLywsLCwsLCwsLCwsLP/AABEIAJ4A4AMBIgACEQEDEQH/xAAcAAACAgMBAQAAAAAAAAAAAAAABQQGAgMHAQj/xABPEAABAgQDAwUIDggFBAMAAAABAhEAAwQhBRIxBkFREyIyYXEUVIGRlKGz0gcVFiMzNDVCUlOxwdTwJGJyc3Sy0eFDhJKT8SWCg9MXw+L/xAAaAQACAwEBAAAAAAAAAAAAAAAABAIDBQEG/8QAMhEAAgECBAMFBwUBAQAAAAAAAAECAxEEEiExE0HwIlFhccEFgZGhsdHhIzJCUvGiFP/aAAwDAQACEQMRAD8A7jHjx7FLwPZ+jVTGbOpadajNnlS1yZalH36ZcqKSSbQBsXN4HilppcNKQoUNMxGb4CVYOQX5tiGc9oiXSYFQLIHcFMHLfASrWCh83eDA9NyuNWEtmWl4HhKdjKAa0dL/ALEr1Y8Xshh4Z6SkD6PIlB+zm3gLB28DwjVshh4IBpKQE6DkJTnsGW8er2Ow8M9HSB9HkSvVgAdvA8JvcVQ95Uvk8r1YPcVQ95Uvk8r1YAHLx7CX3FUPeVL5PK9WI2B4bKkV1SiTKlyk8jTHLLQlCXKqkEkJABNhfqEAFjggiDiOO09OQJ8+VKKnyiZMQh21bOQ+sAE6CEvu2oO/aXyiV60Hu2oO/aXyiV60ADqCEvu2oO/aXyiV60Hu2oO/aXyiV60ADqCEvu2oO/aXyiV60Hu2oO/aXyiV60ADqCEnu2oO/aXyiV60e+7ag79pfKJXrQAOoIS+7ag79pfKJXrQe7ag79pfKJXrQAOoISe7ag79pfKJXrR77tqDv2l8oletAA6ghL7tqDv2l8oletDWlq0TUBctaVoUHSpKgpJHUoWMAG2K5s+3cJcf4k/gf8aZdjaLHFd2Xkom0eRTKHKz3D8J8zhpHHtocexgldgCBvNkSwAW1bNroX6okYSGmMwZyRzUhn1PNUWvwDRN9oZP0T/qMZyMHlIUFBNxoSSerfEFKpzS+P4KVSs7izawKmpTToBUZjqUEkA5U9pA6ZT54Q1dYmYhE1fJrWiQUzpMyx5qiFKlr3TMw3X0i012LCXMWMgJRKSrM7EhSynLpbR40TMVpSxUkHnliZb3cArFuJAJ1hhOy2Fa1OM5N5vj4bfB38NRKvklS61U4DlQTkzNyiU5QZOR7i5s2+GFekmSOVKOVEpBIU4WALryk2zkjhGWJVUmdycwpUAFe9zQnn5xoEAghSSArXho5ESqvEmVkyJmmWlKlKWUy+kSEhOYNmLEtbSKq0HUhlO01GLevw57v4/75N5KnSDxA118MZwqmbSSRlZQZW8uGHOBOnFBtGqn2nllSgt0gLCUuC5BSghSg3NDrAiSixvjU/7IdQlo/lGp/cU381TDqEtH8o1P7im/mqY4WjqEavlL/Kn0gh5CQ/KY/hT6QQAE/aRCZvJb8qlFWgBSHyh+kezhGqTtKVFACACtgAVHpGygWFsrX36WvHlbMSJpA5DXVaTmB+/7owmqQrMQqnOYl3GqeCizu4JiSWmolKc7vtDGhxXlCjmsFh9TqLEcD2wyaEuCzASl+TJysMrlQA0cnUbodxGzW4zTd43Z40L8ZluhuIMMYi16HTFGIg50pRW9tPPkWrxECJvMlq60v54r8mW6n8MOqlLIWngpx2H+7xD5Fkg8X80edhLJh5uPf9fw0MU6jhCXe0kNdm/hT+yftEWVor2zKOctXUB4y/3RE292xNEhKZac02YFZQzszByN+sans3s4ZN+P1F0r6DfGdmZFSOell7lpsseHeOoxS8W2PmyQBl5SWnSZLDTQN2dO8A3JHCKnQHEphM0zZrnjNUD4Bp5hDxPsgVlKAmaAvrXcjtI++L3UpzduZrUK+Jw8VbWPc/Tu60GmEbTVEkdIVcoFtffRdvN1+aLPsNOz0aVgEBUyepjredNN+u8I8Dm02LS1TEgyKhHNWZZY30J+mk9d/thzsDT8nQy0O+Rc5L6PlnTEu27SGKSkt9inGVaNVKUFaXPpafJeRYo5zhVGOTzhUyWrlZ/Oyun4eboU3EdGiobNLaRb62f6ebFeKq06cU6nutvfwMuUHPRG2lxqfK6bTkfSSXPhI08Ih9Q4rLmh0m+8Gx/vC7kUEu2RX0kc0+EaGCZRrUOasdoAB8KTbxNEFx1FSpq67paPrzIxeV2bv5E2sweXNXnJU7BKglTBSQcwChvD/aY1I2blhWcKmBRJJUFMS7Agkag5RfW2sQZYmyuklM1PVZX9DEyXisrR1oPA2+20TjiKq0nFL3/i3zOZKTd2jdNwKWqSJLqCA9gbkF3BfXX7OEY1mz8uYSSVB0BCgDZSQXAU4OnEXvGQxAjTnDiQ32R4MSVvAi7jqP77x8/vt8wdOm1tcjq2TknUrIuwKrAEqJAYaOs9ekHtBKlq5QzJgU91FQBUGSMptoyBox1veJM7FrWDHrhPU1BJuSTDMU3uyiapR2iN5uOoGgUfB/WF2B1wm11UoAgCTTC/7VQd3bCudmO7xRv2NS1XVP8AV0/2z4JZbaEqVWcp2excISH5TH8KfSCHcJD8pj+FPpBFQ2eTMLqCtRzpIKiRuLbgeadIxGF1H00+P/8AMME41KeYCsDk1BKibByHtx3j/tPCMvbeT9ajd84b9Pz1RQ8Ou9/EpvDv+ZGoKGcmYFLWCliCNX4NYM0NYhz8VQiamUXzKDhhZr/03aWfWNNRj0tC1pVmZDZ1M6UksQC17uLs0Wwp5VZEs8I8xlGE5DpIiMcXk/WosW6Q1jJGKyiWExBJLM4d+H54xKxLPHvE2IyrHrtCpc10gcCfEYsOIymLcSITVVG84AfPIP8AWMHGUMkJRj/J3+nr9SUm3Yd4BJyyn3qL+DQRR9sa1683fIhCewl1H7RHRJYAAA0AYRzPbHZ9c2qmqkr5NsuYqQFOWFxm3dkPSgqVBQ7tBrDL9REyirgBEDaKUJkslnLFo0ycCKqcBM1pl2UWI6uboIY4dhUyVKacsTFEa5AnzAkGMlKzvc3W1a1txP7BctfdFTmNgkBu0/2jpWx3xX/zVHp5sc92QJo6tpQJ5Ue/IO8PZQPzWLtuIN46Dsaf0X/zVHp5sb9CanG6PP16bhOzHkVDZ34uP3k/082LfFIw6vRJpM6ywEyfoHJPLzbAbzDULXuxOrqrIbT54SHPmiJ7dIvqCONuuKNtFtoFDKrlEM90sFN/WK2caVOzhKlNlDG/jzaePjEHio8kWRwj/kzrStqZaA61pA4u/wBnD74lysRlTkgjKtJ0jiM+kXInFClBJyZgVHV7X3EPaGOEbTrlDmjRWUpT0eLgfRiH/pg32loSeFdtHqdgTIQNEt2R6uWToWitYDtcmesIdAe/WX3Abm64tIhiMKbj2Fp4aCcoyi7SNSZP0i/gb74y5LsjY0DQlifZtKutXJeUn9HdE4VZQ5I15Y04B8eqv3NP/NURKaI2BfHqr9zTfzVEJ4b2RHC1OLGd+W3qX8dz0sWSEZ+Uv8qfSCHkJD8pj+FPpBGodFc/CpSlJTImZl/Pc9PKVZlJJsohSyksdFkdUTZWzXMZc0JV0jkSkZTcqyKPOAclr20uI1KwCY6JbjJKcyltqSoKaYPmsAzjV3szQHZNRd1IUSN4UCkkuUpIPRe9wb7otv4mbGm98nzsuv8ASXVYXLmzyvlS6WLMCElLOCSLJIIdJ3sd0Z4lgKZ0wrVMIIFmCXTpv1KHD5TvvEH3KLd80ssQWKGSs8xwsD5vMfwiPZWyJTkeYFZVAqJTdSRyXNN9PezbS4jmneTcZO6dPd95rrsBUlQUledSjcqY3LZAoDVBLu3AWibTbPJRkIm9AgggJByjcVAORZi7uOu8J5mBgpT7+gBiAoJO4pLHsa19/VG2dhcoO0yURlSNFAggBJbKWYtm0N3sY5nj3kErO+T/AKHuJzAUJWNHbhvhPXTAJqFA6KCT26/fDarklNOlJIJCQHAYFhqBuEJl85H6xVn8RAjPxS1j4Nfb1v7jQ1cRumoinbayVhQmJUcq05VPcBQLh+CSDDuTXoMvlOUTkdnfe7fbGjF50tScq0coLKA3EjQvEq2SUXFsboOcJqSRR8KRNBKQiUlRsTlWBrqFP2RMxnG1SKWYpReYEsn9o2EZSKCoScoXzXsGdh2xPm4RKytNRygdy+88X4xjaSqJcrm/OT4TtvYjex7RzKhRqlrJUZmU6MyRe269ovexfxQfvaj082FUxSKUIRK5qQHKAOYHvzjxPGGWwkzNRIUN8yefHOmGNyg46xXI8/WjLST5lgjh2L48WMnQS5k86cZ00eYx3GPnHF0KmzJwJygTpyQW1AnzCwP26mLKkrRKqcbyEuMrCiEgc4myjbxEXI7Yc7PU60C18wAI3HdYwoxJbESwxu7qc5T+qoahtPsjoew2HJ5FL34PCM32R6mu0QtoJc0qzpRyuZGXovk3OCbEHzRr2b2bIHKTgBkDIQz34q7Nw4kmLniOyUqeBymZQGicxSkdbJ1Mbe45cuTyecJswUSLHdY6xC2hda7uVDBsPWirKEJlqTlYTTdswcpSkb7NfcPDF+xueqTRTloVz5UhZSogHnJQSCxcG40MVXDUTqSckqJnpUFEFIShRFgAQAxIcsQ1lRZtpJwXhtSoaKpppvY9BWo3HdGpQ0pmPib8Qnr2eWHJrqgAOTzKRgOJPc1hGpeENriE8WBuik0Ngfi2ha3ZE/aKkEyUyllCCWUwJcX1bcNYVIoEEJImkqICM2RrJS6GDjKRlcEHUnjE1qLzm4yskjcMJ1/6jP5vS5tJbt/Rozp9k1JWqamuqcy0pSTlpbhOYpt3M1s6vHEanyC2dxyeVLpOZiSpWcDUvvDNwi1SUMkDgIi738CdKWZXE/tBO7/qf9FL+GjT7lJnKcr3dU58uR8tL0XzM3c3GLDBAXFIKarJMPds90KA+DpmYli/vESe5ah1Du6osSBzKXQf5eJVRT++zpf1iSR29Ied4zlrdIV9IA/184MZCxM6dFt6yTcfN3sjkVeduvEU1gqUkAVs+/FFN+HjKklVSgSa2f4JdN+HjbVF1+aJ0mXlAEbMKbp0Yxm7ytqxWM5TqtrZC5WEzSGNXOI1+Cpfw8HtTN77nf7VJ+HhopBYt+fBvijbT7VLpgXmKcqCEhO9R3A6W3t54pnNR5DkKblqWleHTyGNbPb93S/h4XCQuRPQlU+ZNQqnnkhaZQy5F07EclLQf8VWr7uEJtl/ZJlTFcjPWELzZUqUQxfQFW5W6HW0M7LUyH0MiqHjVSxViO1SbRKEbzUTRh5C1ZFDmzMygNwI51wdXESJ9QCHYs4SNAAL+IaeOFkusSJgAILJUOoOw14/1hrLqLBmJbVhd9X7W6oy41E12t2bbpZX2T2XMuBlUxIAIZjrd9G/5jasABXUknnMUt2bz2cDGSWIzhQAJLhrEswB3jgdB9+msp1ZFJdJJSUgWdLggkWuAdL6PFqgoq6WpVnbdmzBNQZgzKvmueHg6od7AfEZf7c700yKnhFQ8tL6sH++LZ7H/wAQl/tzvTTIlgG80rkPaEUoxsWKPnDG1hRny3I/SJ6hbeJ0zQx9Hx8w7R5uVn5fr57/AO9M1jQrK6Rn0nZsn4bspOmZV5SoG5CSCope+UmzxfMGliWyE6Jcf8xyfDMbqKeYlKZywl+iFWY20O+Op0SGSlYLuHPEneTCFRNPUfpyi1oPKmqWEEodSmskanqD2eKxU41NmBSlyDKShwyqYzbNqpbgkX+aDDuVWFJcXiWauUrUKf8AVP5aOQtzLbkfZzGDMkys6BLB5rEEANawNwD1wyx8f9MqW73nv25Vv541013UBzRZL3Lbz2xp2lqHoKkJ0EiaG/7FROOPhT/T1bMuvDiTzIsuP1WUIHPDqN06W4mFnthpz5vgUlvstFqEew9KNRvSVl5Crhd3KmcRZznmks3SS/G1rmLRTKdCSxFhY6+HrjZHjx2EZr90r+6x2Mcp7BBBFhMUY9KKck0apLHsP5bwxGKMuYDR8w7FX8ygfHDyplhSFA3DQgE7MFjeOaOwsftHnhDIo4pR/tr71+PoRnosxopZVyoxLjWiwAjONGUrsrhDKrCmlxdc5ahLNkpVfcDYAnsc+KKDtFghqpzgshCSJYBclR1UTxLbuMX7CaNUmnqiTyaytZCm5ujhhwv44qGCCbLmBMwBW90Jy21uCT44ypykrNvVm3TpxeZW0QlqPY5Appym0lhu1Or+GHVJXKmU2HLmF1mnqEqPEpXTJ+6GkjlplPVCYEh0nLkKiOpwrfpcRoxSi5AUMsfNkT/GVUpPnJi2Lbi/IrUUq0fMhVQEuYlWVBzMHIdJPzQ/zD2iGCaso1Rk60qCgewA/dC9NKnKtSkpTuGV+dbMCRodfNG+VhCVIzMAM1iCdNN2vnjMlHN2WzXWWLuiXR1xdwopfhZ4nCsWxGZ3G8OeJIPGEIwKcATKUTvZR3Eka8bXjQmonIJCkqLFiRzk8dR2xV+pDRMnanPdDakoOT0V5ouPsffEJX7U70syOeJxBZ+Ysgfqndcxf/Y2mZsNkK48ofHNmGH/AGfmcpNmb7SsoxSLPHB6r2P6upUuZKSnIufPYlYTblplzv8AEHtHeIrOzJ/Rh+8n+nmxqyipbmRFtbFDHsLJVJGac08EHMlPMtqm/ObrfwQ4o9n58kZFSypI3pLjzXi82MeFMUzoRkXQrOJQqijmDopUOopP9I0yMDqZq3IyoFmIYqOrsbkbr8DaOgkRjljkMOluztSu5KxWkU60sliB2WiLtDThFDUt9RNf/QqLiExVttKUopaluiZE0j/Qpx+eMIVcGqTUlqroXWhYsep5yyjkh8GeU1bMoGyPCM2triFNJiVRNXzVTCHdkhBYOQk3LMdCHsz3vDTHZxStJWpaZWRd0OPfHAQCU+Fns8QU4tUITlKAFh+UIlq5vQAUcoObU6Pv4RuLYzatuI3drrrpEhaKhVNNStK1KK2B5ubKWdSUO1r80li3C0eKopppAhaFZ0r6KQFC2hKSppiCS5FtbNliNU4rUlwXDP0ZagC6FsC/OBKgPGL7o2DF6o2CW1ze9qOQgLIS5PPzBKS/63WI7ZnM0G9c21uuvuaUiqlp6K0MrMrnBUtKcqHAzXYAK1O7ebwUVZUzOiqYwG4IUxIcAlRAUGLgjfa0bl43U5XKCMwLe9k5SCwB6iOPgjXIxKpShfNyJSoD4NRYKUt1NckJZNgNDBqRvG6tKVumP8L5QyBygIWxdy51LHqcbt0JglpoPFn7R/aJ+D1cyZMXygPNAZkqSm+tlXe3iOt2iHVoyqPUr74TqRSqqT5Jvr3XHk81MJ6wkqJLAOSeAjJwA7gDiSwvpfreNOIZmVl14Wv1F90IJdatSBLUwSmaGG8XYDW7Eve4jlatw3aw/Qw3FjmvtuP8QpSuWoAgsoZg/DW0UKfh1X3Qsy+TVmPNKlNl6lgG+m7hF7o6wJWX6KiQovYKDl3O4gQgxegmTZZUibkfppGt3PNUNxc8ISqzjNKohvDVMkGuX3GuAygEFJKSoF1JBdruLa+OImO4KuqqqeWiYJREqpUVGXyjgLpA2XOneRd92nCp4dhRStkvazg362Ii/wCHP3bTPc9zVP8APRw1h5KUctijExlCop3/AAQP/j2ezGqlEC4elVY+URtRsLUBKU90ySEgAPSq3f5jfvi7QRdwYdwuq1RKyZTkbG1ICh3TJOZnemXucBj3T1mNCtgqg5v0uUM2pFMp9GYPUaReII7woPkdVeotpMqMrZOrSX7rkltxpVN2/GNd8Odl8D7jpZdPnz8mCMzZXdRVo5bpcTDWCOxhGP7UVym5bhFap9nqqUkol1MkIzrUkLplKUM61TGKhPSCxWQ7DSLLBEyJXfaet76keSr/ABMZe1Vb31I8lX+JiwQQBcrxwit76keSr/Ewe1Fb31I8lX+JiwwQBcr3tTW980/ki/xMJ9scGqjQ1JXUSSlMmYohNMpKiAhRICjUHK4s7Hsi8wl21+Tqz+GnejVA9dwGFYssAEZwosrgE6aHXUW4PEKTXTkpAMjQDom193aIl19ByoAzEM/ns+oYjcYXzqEIcLnTLixYuOcC4I381og7lcrp3JJr531JGvW7MzNo7m/6sa5mKzhYSFObgO9t/hiKaYM3dExtRY9v57I3IoVLSrJPWVC13A6vBr445d9WI3b6RJk4hNUoAySkPckuG/4bzwyhScImFT8qQ4Ds+oAG+7axupMMUhQJmrUz2Oh7b/lokrk02MIUYlK5/aPz9kN4U108KWw3Wjk4ttNcn6NeoTaSsLZtUEpWvUiyQPpHSECJZVMlZtSorWeOXR+vMQfBDhRlIKkHpahKWJPg3dpjRiEhIuktzGLnQq08AjPx+dLNfRfUao1owpNLdmpMxK5dnY5ru3SLPl8DRHcqWQd1g2nbEKnW0sKVYJSkIT+tuPWXvGcua01UtIfIEu1zo5/PXGbTqWlbkTw1RWyT2ZJk0yZaZKR0wVBZ3KcuD2380O6T4/T/AMPU/wA9HEOlUFM4e4a13e0JdiayZMxUmYbchUZQ+nvtN/aNmhNJpLmTrrNfXb1OnwQQQ4JBBBBAAQQQQAEEEEABBBBAAQQQQAEJdtfk6s/hp3o1Q6hLtr8nVn8NO9GqAByI9hLi7hYIMwc1hkJAd97AvENIL3VNAJcgKUyX39Hr0jlzlyytHrRX1S0H59Q77newbhfSPSiWfn1DgHi92LO3VBc5cfwQuwsoSCypm74U6dQf86QwSsHQvHTqImJ1mRNtTp95hJImuvsj3H6xphHAAD7Yj4VoTC/tKbo4OUlv93YWhPPXUe70JdbJCTYa6sNe0+GNdTLGRil+aAR5/DrDRarJ4kiEtfUi4vctbXqaFcXVTopPmMqNmVKvqsnMSHUk80bn3X4B4bYJT8kgrV0i5U2qjvN9w08ERqxSJRKlvmNgnVR6rb7QtmYnVKAOVCA7J6SuNsqHLsIzaKta6F5TUJFpo55K8yt9kcB/fiYxwXZyXTYmiZLK/fqepKkqU4B5SlJy2cA5tL6CF+BLJWFTVBahYAc0JfVkln01hrhdZMXiaAqWUIRIqQkqUCpR5Skc5R0U6NvN418Irxuy2lJyRc4IIIdLAggggAIIIIACCCCAAggggAIIIIACFO10hS6CrShJUpVPOCUpBKiShQAAFySbNDaCABBN2jp1dKTUK7aCqP2yIw9vaX6ifw+IVWn+xFhywZYAK97e0v1E/wAgqv8A0Qe3tL9RP8gqv/RFhywZYAK97fUv1FR5BVdn1EbZe1EhIZMqpA4Chqh/9MPMsGWADnmLYpyk5SkyarKTY9x1PAOW5KJNBi4SCDKqhw/Q6n7pUXrLBlivFU1iaXBntptvoU06MadTiLcrEzaOVb3qrcbxRVXAjfJhXVY0ACUSKtSjYFVJU80dQ5KL3lgyxVLDRlHLd/L7Fz1OVUrqnjlJNWE6lZpKlQtbKECU7kb2YRMxpUsqQunkVSVps4pKoIUm4yqTyV9dwjpOWDLHIYWnCNl8eYU0obI5pTViihBXJqgoKBbuOp5ouCARKu/5Ah3gs3lK+WtMucEpkVAUqZImykgqXSlIBmoSCTkUWD9ExcMsDRdCmoXtzIqKWx7BBBFhIIIIIACCCCAD/9k="/>
          <p:cNvSpPr>
            <a:spLocks noChangeAspect="1" noChangeArrowheads="1"/>
          </p:cNvSpPr>
          <p:nvPr/>
        </p:nvSpPr>
        <p:spPr bwMode="auto">
          <a:xfrm>
            <a:off x="1143000" y="-287338"/>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endParaRPr lang="en-GB" altLang="en-US" sz="1800">
              <a:cs typeface="Arial" panose="020B0604020202020204" pitchFamily="34" charset="0"/>
            </a:endParaRPr>
          </a:p>
        </p:txBody>
      </p:sp>
      <p:pic>
        <p:nvPicPr>
          <p:cNvPr id="50182" name="Picture 7" descr="http://www.imhpromotion.ca/Portals/0/IMHP%20Images/Brookes/ASQ3-starterkit_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299" y="2722563"/>
            <a:ext cx="3226719" cy="322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6759575" y="2260600"/>
            <a:ext cx="0" cy="28082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404"/>
    </mc:Choice>
    <mc:Fallback xmlns="">
      <p:transition spd="slow" advTm="47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457200" y="188913"/>
            <a:ext cx="8229600" cy="1079500"/>
          </a:xfrm>
        </p:spPr>
        <p:txBody>
          <a:bodyPr/>
          <a:lstStyle/>
          <a:p>
            <a:r>
              <a:rPr lang="en-GB" altLang="en-US"/>
              <a:t>Imaging myelination</a:t>
            </a:r>
          </a:p>
        </p:txBody>
      </p:sp>
      <p:sp>
        <p:nvSpPr>
          <p:cNvPr id="132099" name="Content Placeholder 2"/>
          <p:cNvSpPr>
            <a:spLocks noGrp="1"/>
          </p:cNvSpPr>
          <p:nvPr>
            <p:ph sz="half" idx="1"/>
          </p:nvPr>
        </p:nvSpPr>
        <p:spPr>
          <a:xfrm>
            <a:off x="457200" y="1920875"/>
            <a:ext cx="4038600" cy="4433888"/>
          </a:xfrm>
        </p:spPr>
        <p:txBody>
          <a:bodyPr/>
          <a:lstStyle/>
          <a:p>
            <a:endParaRPr lang="en-GB" altLang="en-US"/>
          </a:p>
        </p:txBody>
      </p:sp>
      <p:sp>
        <p:nvSpPr>
          <p:cNvPr id="132100" name="Content Placeholder 3"/>
          <p:cNvSpPr>
            <a:spLocks noGrp="1"/>
          </p:cNvSpPr>
          <p:nvPr>
            <p:ph sz="half" idx="2"/>
          </p:nvPr>
        </p:nvSpPr>
        <p:spPr>
          <a:xfrm>
            <a:off x="4648200" y="1920875"/>
            <a:ext cx="4038600" cy="4433888"/>
          </a:xfrm>
        </p:spPr>
        <p:txBody>
          <a:bodyPr/>
          <a:lstStyle/>
          <a:p>
            <a:endParaRPr lang="en-GB" altLang="en-US"/>
          </a:p>
        </p:txBody>
      </p:sp>
      <p:pic>
        <p:nvPicPr>
          <p:cNvPr id="132101" name="Picture 2" descr="http://www.butler.org/cadasilsite/trials/images/neurodevelopment.jpg"/>
          <p:cNvPicPr>
            <a:picLocks noChangeAspect="1" noChangeArrowheads="1"/>
          </p:cNvPicPr>
          <p:nvPr/>
        </p:nvPicPr>
        <p:blipFill rotWithShape="1">
          <a:blip r:embed="rId5">
            <a:extLst>
              <a:ext uri="{28A0092B-C50C-407E-A947-70E740481C1C}">
                <a14:useLocalDpi xmlns:a14="http://schemas.microsoft.com/office/drawing/2010/main" val="0"/>
              </a:ext>
            </a:extLst>
          </a:blip>
          <a:srcRect l="2" t="14926" r="1" b="11941"/>
          <a:stretch/>
        </p:blipFill>
        <p:spPr bwMode="auto">
          <a:xfrm>
            <a:off x="35497" y="548680"/>
            <a:ext cx="9108503" cy="515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15101129"/>
      </p:ext>
    </p:extLst>
  </p:cSld>
  <p:clrMapOvr>
    <a:masterClrMapping/>
  </p:clrMapOvr>
  <mc:AlternateContent xmlns:mc="http://schemas.openxmlformats.org/markup-compatibility/2006" xmlns:p14="http://schemas.microsoft.com/office/powerpoint/2010/main">
    <mc:Choice Requires="p14">
      <p:transition spd="slow" p14:dur="2000" advTm="18458"/>
    </mc:Choice>
    <mc:Fallback xmlns="">
      <p:transition spd="slow" advTm="18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3"/>
          <p:cNvPicPr>
            <a:picLocks noChangeAspect="1"/>
          </p:cNvPicPr>
          <p:nvPr/>
        </p:nvPicPr>
        <p:blipFill>
          <a:blip r:embed="rId5">
            <a:extLst>
              <a:ext uri="{28A0092B-C50C-407E-A947-70E740481C1C}">
                <a14:useLocalDpi xmlns:a14="http://schemas.microsoft.com/office/drawing/2010/main" val="0"/>
              </a:ext>
            </a:extLst>
          </a:blip>
          <a:srcRect l="16206" t="9763" r="6714" b="41434"/>
          <a:stretch>
            <a:fillRect/>
          </a:stretch>
        </p:blipFill>
        <p:spPr bwMode="auto">
          <a:xfrm>
            <a:off x="108324" y="476672"/>
            <a:ext cx="8640140" cy="310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p:cNvPicPr>
            <a:picLocks noChangeAspect="1"/>
          </p:cNvPicPr>
          <p:nvPr/>
        </p:nvPicPr>
        <p:blipFill>
          <a:blip r:embed="rId6">
            <a:extLst>
              <a:ext uri="{28A0092B-C50C-407E-A947-70E740481C1C}">
                <a14:useLocalDpi xmlns:a14="http://schemas.microsoft.com/office/drawing/2010/main" val="0"/>
              </a:ext>
            </a:extLst>
          </a:blip>
          <a:srcRect l="26768" t="11504" r="11414" b="29739"/>
          <a:stretch>
            <a:fillRect/>
          </a:stretch>
        </p:blipFill>
        <p:spPr bwMode="auto">
          <a:xfrm>
            <a:off x="2411760" y="3717032"/>
            <a:ext cx="496887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160"/>
    </mc:Choice>
    <mc:Fallback xmlns="">
      <p:transition spd="slow" advTm="16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l="26743" t="11440" r="12210" b="5220"/>
          <a:stretch>
            <a:fillRect/>
          </a:stretch>
        </p:blipFill>
        <p:spPr>
          <a:xfrm>
            <a:off x="1331913" y="3429000"/>
            <a:ext cx="2959100" cy="2322513"/>
          </a:xfrm>
        </p:spPr>
      </p:pic>
      <p:pic>
        <p:nvPicPr>
          <p:cNvPr id="53251" name="Picture 1"/>
          <p:cNvPicPr>
            <a:picLocks noChangeAspect="1"/>
          </p:cNvPicPr>
          <p:nvPr/>
        </p:nvPicPr>
        <p:blipFill>
          <a:blip r:embed="rId6">
            <a:extLst>
              <a:ext uri="{28A0092B-C50C-407E-A947-70E740481C1C}">
                <a14:useLocalDpi xmlns:a14="http://schemas.microsoft.com/office/drawing/2010/main" val="0"/>
              </a:ext>
            </a:extLst>
          </a:blip>
          <a:srcRect l="23225" t="33200" r="24800" b="20499"/>
          <a:stretch>
            <a:fillRect/>
          </a:stretch>
        </p:blipFill>
        <p:spPr bwMode="auto">
          <a:xfrm>
            <a:off x="1979613" y="822325"/>
            <a:ext cx="5186362"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itle 2"/>
          <p:cNvSpPr>
            <a:spLocks noGrp="1"/>
          </p:cNvSpPr>
          <p:nvPr>
            <p:ph type="title"/>
          </p:nvPr>
        </p:nvSpPr>
        <p:spPr/>
        <p:txBody>
          <a:bodyPr/>
          <a:lstStyle/>
          <a:p>
            <a:endParaRPr lang="en-GB" altLang="en-US"/>
          </a:p>
        </p:txBody>
      </p:sp>
      <p:pic>
        <p:nvPicPr>
          <p:cNvPr id="53253" name="Picture 4"/>
          <p:cNvPicPr>
            <a:picLocks noChangeAspect="1"/>
          </p:cNvPicPr>
          <p:nvPr/>
        </p:nvPicPr>
        <p:blipFill>
          <a:blip r:embed="rId7">
            <a:extLst>
              <a:ext uri="{28A0092B-C50C-407E-A947-70E740481C1C}">
                <a14:useLocalDpi xmlns:a14="http://schemas.microsoft.com/office/drawing/2010/main" val="0"/>
              </a:ext>
            </a:extLst>
          </a:blip>
          <a:srcRect l="27556" t="8701" r="14169" b="16400"/>
          <a:stretch>
            <a:fillRect/>
          </a:stretch>
        </p:blipFill>
        <p:spPr bwMode="auto">
          <a:xfrm>
            <a:off x="4625975" y="3549650"/>
            <a:ext cx="30638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841"/>
    </mc:Choice>
    <mc:Fallback xmlns="">
      <p:transition spd="slow" advTm="2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914400" y="274639"/>
            <a:ext cx="7772400" cy="490066"/>
          </a:xfrm>
        </p:spPr>
        <p:txBody>
          <a:bodyPr/>
          <a:lstStyle/>
          <a:p>
            <a:pPr eaLnBrk="1" hangingPunct="1"/>
            <a:r>
              <a:rPr lang="en-GB" altLang="en-US" dirty="0"/>
              <a:t>Context : Culturally valid or adapted tools?</a:t>
            </a:r>
          </a:p>
        </p:txBody>
      </p:sp>
      <p:pic>
        <p:nvPicPr>
          <p:cNvPr id="84995" name="Picture 2" descr="http://wellcometrust.files.wordpress.com/2010/08/itemsinmdat.jpg?w=300&amp;h=259"/>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r="15485"/>
          <a:stretch>
            <a:fillRect/>
          </a:stretch>
        </p:blipFill>
        <p:spPr>
          <a:xfrm>
            <a:off x="134676" y="967011"/>
            <a:ext cx="3186426" cy="3253682"/>
          </a:xfrm>
          <a:noFill/>
        </p:spPr>
      </p:pic>
      <p:pic>
        <p:nvPicPr>
          <p:cNvPr id="84996"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1917031"/>
            <a:ext cx="3883025"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SCN015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4676" y="3933056"/>
            <a:ext cx="3744513" cy="280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pearsonclinical.co.uk/CachedImage.axd?ImageName=%2FAlliedHealth%2FPaediatricAssessments%2FGeneralDevelopment%2FBayleyInfantNeurodevelopmentalScreener(BINS)%2FImages%2Fcover.jpg&amp;ImageWidth=340&amp;ImageHeight=3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4279315"/>
            <a:ext cx="38481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8517579"/>
      </p:ext>
    </p:extLst>
  </p:cSld>
  <p:clrMapOvr>
    <a:masterClrMapping/>
  </p:clrMapOvr>
  <mc:AlternateContent xmlns:mc="http://schemas.openxmlformats.org/markup-compatibility/2006" xmlns:p14="http://schemas.microsoft.com/office/powerpoint/2010/main">
    <mc:Choice Requires="p14">
      <p:transition spd="slow" p14:dur="2000" advTm="49784"/>
    </mc:Choice>
    <mc:Fallback xmlns="">
      <p:transition spd="slow" advTm="4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5"/>
          <p:cNvSpPr>
            <a:spLocks noGrp="1"/>
          </p:cNvSpPr>
          <p:nvPr>
            <p:ph idx="1"/>
          </p:nvPr>
        </p:nvSpPr>
        <p:spPr/>
        <p:txBody>
          <a:bodyPr/>
          <a:lstStyle/>
          <a:p>
            <a:pPr eaLnBrk="1" hangingPunct="1"/>
            <a:endParaRPr lang="en-GB" altLang="en-US"/>
          </a:p>
        </p:txBody>
      </p:sp>
      <p:pic>
        <p:nvPicPr>
          <p:cNvPr id="86019" name="Picture 2"/>
          <p:cNvPicPr>
            <a:picLocks noChangeAspect="1" noChangeArrowheads="1"/>
          </p:cNvPicPr>
          <p:nvPr/>
        </p:nvPicPr>
        <p:blipFill>
          <a:blip r:embed="rId5">
            <a:extLst>
              <a:ext uri="{28A0092B-C50C-407E-A947-70E740481C1C}">
                <a14:useLocalDpi xmlns:a14="http://schemas.microsoft.com/office/drawing/2010/main" val="0"/>
              </a:ext>
            </a:extLst>
          </a:blip>
          <a:srcRect l="10788" t="20297" r="31102" b="43282"/>
          <a:stretch>
            <a:fillRect/>
          </a:stretch>
        </p:blipFill>
        <p:spPr bwMode="auto">
          <a:xfrm>
            <a:off x="684213" y="260350"/>
            <a:ext cx="75596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Content Placeholder 3" descr="Figure 4. Normal reference values for attainment of milestones_Page_1.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2832100"/>
            <a:ext cx="5694362"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itle 8"/>
          <p:cNvSpPr>
            <a:spLocks noGrp="1"/>
          </p:cNvSpPr>
          <p:nvPr>
            <p:ph type="title"/>
          </p:nvPr>
        </p:nvSpPr>
        <p:spPr/>
        <p:txBody>
          <a:bodyPr/>
          <a:lstStyle/>
          <a:p>
            <a:pPr eaLnBrk="1" hangingPunct="1"/>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43238062"/>
      </p:ext>
    </p:extLst>
  </p:cSld>
  <p:clrMapOvr>
    <a:masterClrMapping/>
  </p:clrMapOvr>
  <mc:AlternateContent xmlns:mc="http://schemas.openxmlformats.org/markup-compatibility/2006" xmlns:p14="http://schemas.microsoft.com/office/powerpoint/2010/main">
    <mc:Choice Requires="p14">
      <p:transition spd="slow" p14:dur="2000" advTm="4876"/>
    </mc:Choice>
    <mc:Fallback xmlns="">
      <p:transition spd="slow" advTm="4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704850"/>
            <a:ext cx="8229600" cy="1143000"/>
          </a:xfrm>
        </p:spPr>
        <p:txBody>
          <a:bodyPr/>
          <a:lstStyle/>
          <a:p>
            <a:pPr eaLnBrk="1" hangingPunct="1"/>
            <a:r>
              <a:rPr lang="en-GB" altLang="en-US"/>
              <a:t>Examples of items in questionnaire....</a:t>
            </a:r>
          </a:p>
        </p:txBody>
      </p:sp>
      <p:pic>
        <p:nvPicPr>
          <p:cNvPr id="87043" name="Content Placeholder 6" descr="Supporting figure 2_Page_3.tif"/>
          <p:cNvPicPr>
            <a:picLocks noGrp="1" noChangeAspect="1"/>
          </p:cNvPicPr>
          <p:nvPr>
            <p:ph sz="half" idx="1"/>
          </p:nvPr>
        </p:nvPicPr>
        <p:blipFill>
          <a:blip r:embed="rId5">
            <a:extLst>
              <a:ext uri="{28A0092B-C50C-407E-A947-70E740481C1C}">
                <a14:useLocalDpi xmlns:a14="http://schemas.microsoft.com/office/drawing/2010/main" val="0"/>
              </a:ext>
            </a:extLst>
          </a:blip>
          <a:srcRect l="34984" t="5032" r="34946" b="59927"/>
          <a:stretch>
            <a:fillRect/>
          </a:stretch>
        </p:blipFill>
        <p:spPr>
          <a:xfrm>
            <a:off x="285750" y="1857375"/>
            <a:ext cx="4076700" cy="3357563"/>
          </a:xfrm>
        </p:spPr>
      </p:pic>
      <p:pic>
        <p:nvPicPr>
          <p:cNvPr id="87044" name="Content Placeholder 7" descr="Supporting figure 2_Page_4.tif"/>
          <p:cNvPicPr>
            <a:picLocks noGrp="1" noChangeAspect="1"/>
          </p:cNvPicPr>
          <p:nvPr>
            <p:ph sz="half" idx="2"/>
          </p:nvPr>
        </p:nvPicPr>
        <p:blipFill>
          <a:blip r:embed="rId6">
            <a:extLst>
              <a:ext uri="{28A0092B-C50C-407E-A947-70E740481C1C}">
                <a14:useLocalDpi xmlns:a14="http://schemas.microsoft.com/office/drawing/2010/main" val="0"/>
              </a:ext>
            </a:extLst>
          </a:blip>
          <a:srcRect l="47406" t="32564" r="20753" b="19884"/>
          <a:stretch>
            <a:fillRect/>
          </a:stretch>
        </p:blipFill>
        <p:spPr>
          <a:xfrm>
            <a:off x="4857750" y="1857375"/>
            <a:ext cx="4060825" cy="428625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59554782"/>
      </p:ext>
    </p:extLst>
  </p:cSld>
  <p:clrMapOvr>
    <a:masterClrMapping/>
  </p:clrMapOvr>
  <mc:AlternateContent xmlns:mc="http://schemas.openxmlformats.org/markup-compatibility/2006" xmlns:p14="http://schemas.microsoft.com/office/powerpoint/2010/main">
    <mc:Choice Requires="p14">
      <p:transition spd="slow" p14:dur="2000" advTm="4114"/>
    </mc:Choice>
    <mc:Fallback xmlns="">
      <p:transition spd="slow" advTm="4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457200" y="704850"/>
            <a:ext cx="8229600" cy="1143000"/>
          </a:xfrm>
        </p:spPr>
        <p:txBody>
          <a:bodyPr/>
          <a:lstStyle/>
          <a:p>
            <a:r>
              <a:rPr lang="en-GB" altLang="en-US"/>
              <a:t>Cognitive assessment - infants</a:t>
            </a:r>
          </a:p>
        </p:txBody>
      </p:sp>
      <p:sp>
        <p:nvSpPr>
          <p:cNvPr id="88067" name="Content Placeholder 2"/>
          <p:cNvSpPr>
            <a:spLocks noGrp="1"/>
          </p:cNvSpPr>
          <p:nvPr>
            <p:ph sz="half" idx="1"/>
          </p:nvPr>
        </p:nvSpPr>
        <p:spPr>
          <a:xfrm>
            <a:off x="457200" y="1920875"/>
            <a:ext cx="4038600" cy="4433888"/>
          </a:xfrm>
        </p:spPr>
        <p:txBody>
          <a:bodyPr/>
          <a:lstStyle/>
          <a:p>
            <a:r>
              <a:rPr lang="en-GB" altLang="en-US"/>
              <a:t>A not B task</a:t>
            </a:r>
          </a:p>
        </p:txBody>
      </p:sp>
      <p:sp>
        <p:nvSpPr>
          <p:cNvPr id="88068" name="Content Placeholder 3"/>
          <p:cNvSpPr>
            <a:spLocks noGrp="1"/>
          </p:cNvSpPr>
          <p:nvPr>
            <p:ph sz="half" idx="2"/>
          </p:nvPr>
        </p:nvSpPr>
        <p:spPr>
          <a:xfrm>
            <a:off x="4648200" y="1920875"/>
            <a:ext cx="4038600" cy="4433888"/>
          </a:xfrm>
        </p:spPr>
        <p:txBody>
          <a:bodyPr/>
          <a:lstStyle/>
          <a:p>
            <a:r>
              <a:rPr lang="en-GB" altLang="en-US"/>
              <a:t>Tower test </a:t>
            </a:r>
          </a:p>
        </p:txBody>
      </p:sp>
      <p:pic>
        <p:nvPicPr>
          <p:cNvPr id="88069" name="Picture 4"/>
          <p:cNvPicPr>
            <a:picLocks noChangeAspect="1" noChangeArrowheads="1"/>
          </p:cNvPicPr>
          <p:nvPr/>
        </p:nvPicPr>
        <p:blipFill>
          <a:blip r:embed="rId5">
            <a:extLst>
              <a:ext uri="{28A0092B-C50C-407E-A947-70E740481C1C}">
                <a14:useLocalDpi xmlns:a14="http://schemas.microsoft.com/office/drawing/2010/main" val="0"/>
              </a:ext>
            </a:extLst>
          </a:blip>
          <a:srcRect l="34325" t="21780" r="35062" b="18152"/>
          <a:stretch>
            <a:fillRect/>
          </a:stretch>
        </p:blipFill>
        <p:spPr bwMode="auto">
          <a:xfrm>
            <a:off x="755650" y="2781300"/>
            <a:ext cx="332898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5" descr="C:\Documents and Settings\rhassan\Desktop\FFR\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2636838"/>
            <a:ext cx="3455988"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01930211"/>
      </p:ext>
    </p:extLst>
  </p:cSld>
  <p:clrMapOvr>
    <a:masterClrMapping/>
  </p:clrMapOvr>
  <mc:AlternateContent xmlns:mc="http://schemas.openxmlformats.org/markup-compatibility/2006" xmlns:p14="http://schemas.microsoft.com/office/powerpoint/2010/main">
    <mc:Choice Requires="p14">
      <p:transition spd="slow" p14:dur="2000" advTm="20231"/>
    </mc:Choice>
    <mc:Fallback xmlns="">
      <p:transition spd="slow" advTm="20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547688" y="260350"/>
            <a:ext cx="8229600" cy="1143000"/>
          </a:xfrm>
        </p:spPr>
        <p:txBody>
          <a:bodyPr/>
          <a:lstStyle/>
          <a:p>
            <a:r>
              <a:rPr lang="en-GB" altLang="en-US"/>
              <a:t>Assessment of language</a:t>
            </a:r>
          </a:p>
        </p:txBody>
      </p:sp>
      <p:sp>
        <p:nvSpPr>
          <p:cNvPr id="89091" name="Content Placeholder 4"/>
          <p:cNvSpPr>
            <a:spLocks noGrp="1"/>
          </p:cNvSpPr>
          <p:nvPr>
            <p:ph idx="1"/>
          </p:nvPr>
        </p:nvSpPr>
        <p:spPr>
          <a:xfrm>
            <a:off x="395288" y="1412875"/>
            <a:ext cx="8229600" cy="4389438"/>
          </a:xfrm>
        </p:spPr>
        <p:txBody>
          <a:bodyPr/>
          <a:lstStyle/>
          <a:p>
            <a:r>
              <a:rPr lang="en-GB" altLang="en-US"/>
              <a:t>Specific language tools often more sensitive</a:t>
            </a:r>
          </a:p>
          <a:p>
            <a:pPr lvl="1"/>
            <a:r>
              <a:rPr lang="en-GB" altLang="en-US"/>
              <a:t>MacArthur Bates Communication Development Inventory</a:t>
            </a:r>
          </a:p>
        </p:txBody>
      </p:sp>
      <p:pic>
        <p:nvPicPr>
          <p:cNvPr id="89092" name="Picture 2"/>
          <p:cNvPicPr>
            <a:picLocks noChangeAspect="1" noChangeArrowheads="1"/>
          </p:cNvPicPr>
          <p:nvPr/>
        </p:nvPicPr>
        <p:blipFill>
          <a:blip r:embed="rId5">
            <a:extLst>
              <a:ext uri="{28A0092B-C50C-407E-A947-70E740481C1C}">
                <a14:useLocalDpi xmlns:a14="http://schemas.microsoft.com/office/drawing/2010/main" val="0"/>
              </a:ext>
            </a:extLst>
          </a:blip>
          <a:srcRect l="1939" t="19612" r="47412" b="9914"/>
          <a:stretch>
            <a:fillRect/>
          </a:stretch>
        </p:blipFill>
        <p:spPr bwMode="auto">
          <a:xfrm>
            <a:off x="2843213" y="2492375"/>
            <a:ext cx="4573587" cy="357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09644528"/>
      </p:ext>
    </p:extLst>
  </p:cSld>
  <p:clrMapOvr>
    <a:masterClrMapping/>
  </p:clrMapOvr>
  <mc:AlternateContent xmlns:mc="http://schemas.openxmlformats.org/markup-compatibility/2006" xmlns:p14="http://schemas.microsoft.com/office/powerpoint/2010/main">
    <mc:Choice Requires="p14">
      <p:transition spd="slow" p14:dur="2000" advTm="20887"/>
    </mc:Choice>
    <mc:Fallback xmlns="">
      <p:transition spd="slow" advTm="20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704850"/>
            <a:ext cx="8229600" cy="1143000"/>
          </a:xfrm>
        </p:spPr>
        <p:txBody>
          <a:bodyPr/>
          <a:lstStyle/>
          <a:p>
            <a:r>
              <a:rPr lang="en-GB" altLang="en-US"/>
              <a:t>Cognitive assessment of older children..</a:t>
            </a:r>
          </a:p>
        </p:txBody>
      </p:sp>
      <p:sp>
        <p:nvSpPr>
          <p:cNvPr id="90115" name="Content Placeholder 2"/>
          <p:cNvSpPr>
            <a:spLocks noGrp="1"/>
          </p:cNvSpPr>
          <p:nvPr>
            <p:ph sz="half" idx="1"/>
          </p:nvPr>
        </p:nvSpPr>
        <p:spPr>
          <a:xfrm>
            <a:off x="457200" y="1920875"/>
            <a:ext cx="4038600" cy="4433888"/>
          </a:xfrm>
        </p:spPr>
        <p:txBody>
          <a:bodyPr/>
          <a:lstStyle/>
          <a:p>
            <a:endParaRPr lang="en-GB" altLang="en-US"/>
          </a:p>
        </p:txBody>
      </p:sp>
      <p:sp>
        <p:nvSpPr>
          <p:cNvPr id="90116" name="Content Placeholder 3"/>
          <p:cNvSpPr>
            <a:spLocks noGrp="1"/>
          </p:cNvSpPr>
          <p:nvPr>
            <p:ph sz="half" idx="2"/>
          </p:nvPr>
        </p:nvSpPr>
        <p:spPr>
          <a:xfrm>
            <a:off x="4648200" y="1920875"/>
            <a:ext cx="4038600" cy="4433888"/>
          </a:xfrm>
        </p:spPr>
        <p:txBody>
          <a:bodyPr/>
          <a:lstStyle/>
          <a:p>
            <a:endParaRPr lang="en-GB" altLang="en-US"/>
          </a:p>
        </p:txBody>
      </p:sp>
      <p:pic>
        <p:nvPicPr>
          <p:cNvPr id="901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752600"/>
            <a:ext cx="44767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8" name="Picture 4" descr="http://www.gel.msu.edu/sites/default/files/project-images/malawi-brian.png?128527057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1851025"/>
            <a:ext cx="420687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6" descr="http://www.psychologicalscience.org/observer/2004/1104/images/paul_bangira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438" y="4041775"/>
            <a:ext cx="3671887"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59819756"/>
      </p:ext>
    </p:extLst>
  </p:cSld>
  <p:clrMapOvr>
    <a:masterClrMapping/>
  </p:clrMapOvr>
  <mc:AlternateContent xmlns:mc="http://schemas.openxmlformats.org/markup-compatibility/2006" xmlns:p14="http://schemas.microsoft.com/office/powerpoint/2010/main">
    <mc:Choice Requires="p14">
      <p:transition spd="slow" p14:dur="2000" advTm="15202"/>
    </mc:Choice>
    <mc:Fallback xmlns="">
      <p:transition spd="slow" advTm="15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GB" altLang="en-US"/>
              <a:t>Assessment of behaviour</a:t>
            </a:r>
          </a:p>
        </p:txBody>
      </p:sp>
      <p:sp>
        <p:nvSpPr>
          <p:cNvPr id="91139" name="Content Placeholder 4"/>
          <p:cNvSpPr>
            <a:spLocks noGrp="1"/>
          </p:cNvSpPr>
          <p:nvPr>
            <p:ph idx="1"/>
          </p:nvPr>
        </p:nvSpPr>
        <p:spPr/>
        <p:txBody>
          <a:bodyPr/>
          <a:lstStyle/>
          <a:p>
            <a:r>
              <a:rPr lang="en-GB" altLang="en-US" sz="2400" dirty="0"/>
              <a:t>Child Behaviour Checklist</a:t>
            </a:r>
          </a:p>
          <a:p>
            <a:r>
              <a:rPr lang="en-GB" altLang="en-US" sz="2400" dirty="0"/>
              <a:t>Strengths and Difficulties Questionnaire</a:t>
            </a:r>
          </a:p>
          <a:p>
            <a:r>
              <a:rPr lang="en-GB" altLang="en-US" sz="2400" dirty="0"/>
              <a:t>Rutter Developmental inventory</a:t>
            </a:r>
          </a:p>
          <a:p>
            <a:endParaRPr lang="en-GB" altLang="en-US" sz="2400" dirty="0"/>
          </a:p>
          <a:p>
            <a:r>
              <a:rPr lang="en-GB" altLang="en-US" sz="2400" dirty="0"/>
              <a:t>Fidgetiness</a:t>
            </a:r>
          </a:p>
          <a:p>
            <a:r>
              <a:rPr lang="en-GB" altLang="en-US" sz="2400" dirty="0"/>
              <a:t>Actinography</a:t>
            </a:r>
          </a:p>
        </p:txBody>
      </p:sp>
      <p:pic>
        <p:nvPicPr>
          <p:cNvPr id="91140" name="Picture 2" descr="http://ecx.images-amazon.com/images/I/516VbEqMUM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003550"/>
            <a:ext cx="332263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77576428"/>
      </p:ext>
    </p:extLst>
  </p:cSld>
  <p:clrMapOvr>
    <a:masterClrMapping/>
  </p:clrMapOvr>
  <mc:AlternateContent xmlns:mc="http://schemas.openxmlformats.org/markup-compatibility/2006" xmlns:p14="http://schemas.microsoft.com/office/powerpoint/2010/main">
    <mc:Choice Requires="p14">
      <p:transition spd="slow" p14:dur="2000" advTm="29247"/>
    </mc:Choice>
    <mc:Fallback xmlns="">
      <p:transition spd="slow" advTm="29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704850"/>
            <a:ext cx="8229600" cy="1143000"/>
          </a:xfrm>
        </p:spPr>
        <p:txBody>
          <a:bodyPr/>
          <a:lstStyle/>
          <a:p>
            <a:r>
              <a:rPr lang="en-GB" altLang="en-US"/>
              <a:t>Other Assessments? </a:t>
            </a:r>
          </a:p>
        </p:txBody>
      </p:sp>
      <p:sp>
        <p:nvSpPr>
          <p:cNvPr id="92163" name="Content Placeholder 2"/>
          <p:cNvSpPr>
            <a:spLocks noGrp="1"/>
          </p:cNvSpPr>
          <p:nvPr>
            <p:ph sz="half" idx="1"/>
          </p:nvPr>
        </p:nvSpPr>
        <p:spPr>
          <a:xfrm>
            <a:off x="457200" y="1920875"/>
            <a:ext cx="4038600" cy="4433888"/>
          </a:xfrm>
        </p:spPr>
        <p:txBody>
          <a:bodyPr/>
          <a:lstStyle/>
          <a:p>
            <a:r>
              <a:rPr lang="en-GB" altLang="en-US"/>
              <a:t>EEG </a:t>
            </a:r>
          </a:p>
        </p:txBody>
      </p:sp>
      <p:sp>
        <p:nvSpPr>
          <p:cNvPr id="92164" name="Content Placeholder 3"/>
          <p:cNvSpPr>
            <a:spLocks noGrp="1"/>
          </p:cNvSpPr>
          <p:nvPr>
            <p:ph sz="half" idx="2"/>
          </p:nvPr>
        </p:nvSpPr>
        <p:spPr>
          <a:xfrm>
            <a:off x="4648200" y="1920875"/>
            <a:ext cx="4038600" cy="4433888"/>
          </a:xfrm>
        </p:spPr>
        <p:txBody>
          <a:bodyPr/>
          <a:lstStyle/>
          <a:p>
            <a:r>
              <a:rPr lang="en-GB" altLang="en-US"/>
              <a:t>Functional spectroscopy</a:t>
            </a:r>
          </a:p>
        </p:txBody>
      </p:sp>
      <p:pic>
        <p:nvPicPr>
          <p:cNvPr id="92165" name="Picture 2" descr="http://www.medscinet.net/Intergrowth/Uploads/EE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2781300"/>
            <a:ext cx="31432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4" descr="https://encrypted-tbn2.gstatic.com/images?q=tbn:ANd9GcSx-qG_IX38ufiIPcDTuVGyflCO_U175d1IJavEnMooLkXkwYe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2565400"/>
            <a:ext cx="3744913"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50878436"/>
      </p:ext>
    </p:extLst>
  </p:cSld>
  <p:clrMapOvr>
    <a:masterClrMapping/>
  </p:clrMapOvr>
  <mc:AlternateContent xmlns:mc="http://schemas.openxmlformats.org/markup-compatibility/2006" xmlns:p14="http://schemas.microsoft.com/office/powerpoint/2010/main">
    <mc:Choice Requires="p14">
      <p:transition spd="slow" p14:dur="2000" advTm="16367"/>
    </mc:Choice>
    <mc:Fallback xmlns="">
      <p:transition spd="slow" advTm="1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11618" name="Picture 2" descr="Your Brain on Childhood | Cornerstone Learning Commun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06" y="398206"/>
            <a:ext cx="8418987" cy="547731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34341407"/>
      </p:ext>
    </p:extLst>
  </p:cSld>
  <p:clrMapOvr>
    <a:masterClrMapping/>
  </p:clrMapOvr>
  <mc:AlternateContent xmlns:mc="http://schemas.openxmlformats.org/markup-compatibility/2006" xmlns:p14="http://schemas.microsoft.com/office/powerpoint/2010/main">
    <mc:Choice Requires="p14">
      <p:transition spd="slow" p14:dur="2000" advTm="52969"/>
    </mc:Choice>
    <mc:Fallback xmlns="">
      <p:transition spd="slow" advTm="5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8"/>
          <p:cNvSpPr txBox="1">
            <a:spLocks noChangeArrowheads="1"/>
          </p:cNvSpPr>
          <p:nvPr/>
        </p:nvSpPr>
        <p:spPr bwMode="auto">
          <a:xfrm>
            <a:off x="146050" y="2905125"/>
            <a:ext cx="292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b="1"/>
              <a:t>Family</a:t>
            </a:r>
          </a:p>
        </p:txBody>
      </p:sp>
      <p:sp>
        <p:nvSpPr>
          <p:cNvPr id="78851" name="TextBox 9"/>
          <p:cNvSpPr txBox="1">
            <a:spLocks noChangeArrowheads="1"/>
          </p:cNvSpPr>
          <p:nvPr/>
        </p:nvSpPr>
        <p:spPr bwMode="auto">
          <a:xfrm>
            <a:off x="2449513" y="3738563"/>
            <a:ext cx="26987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b="1"/>
              <a:t>Functioning (Activity and Participation) </a:t>
            </a:r>
          </a:p>
        </p:txBody>
      </p:sp>
      <p:sp>
        <p:nvSpPr>
          <p:cNvPr id="78852" name="TextBox 9"/>
          <p:cNvSpPr txBox="1">
            <a:spLocks noChangeArrowheads="1"/>
          </p:cNvSpPr>
          <p:nvPr/>
        </p:nvSpPr>
        <p:spPr bwMode="auto">
          <a:xfrm>
            <a:off x="85725" y="809625"/>
            <a:ext cx="3389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b="1"/>
              <a:t>Fitness</a:t>
            </a:r>
          </a:p>
        </p:txBody>
      </p:sp>
      <p:sp>
        <p:nvSpPr>
          <p:cNvPr id="78853" name="TextBox 9"/>
          <p:cNvSpPr txBox="1">
            <a:spLocks noChangeArrowheads="1"/>
          </p:cNvSpPr>
          <p:nvPr/>
        </p:nvSpPr>
        <p:spPr bwMode="auto">
          <a:xfrm>
            <a:off x="4643438" y="2076450"/>
            <a:ext cx="3389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b="1"/>
              <a:t>Fun</a:t>
            </a:r>
          </a:p>
        </p:txBody>
      </p:sp>
      <p:sp>
        <p:nvSpPr>
          <p:cNvPr id="78854" name="TextBox 9"/>
          <p:cNvSpPr txBox="1">
            <a:spLocks noChangeArrowheads="1"/>
          </p:cNvSpPr>
          <p:nvPr/>
        </p:nvSpPr>
        <p:spPr bwMode="auto">
          <a:xfrm>
            <a:off x="6780213" y="809625"/>
            <a:ext cx="3389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b="1"/>
              <a:t>Friends </a:t>
            </a:r>
          </a:p>
        </p:txBody>
      </p:sp>
      <p:sp>
        <p:nvSpPr>
          <p:cNvPr id="78855" name="TextBox 9"/>
          <p:cNvSpPr txBox="1">
            <a:spLocks noChangeArrowheads="1"/>
          </p:cNvSpPr>
          <p:nvPr/>
        </p:nvSpPr>
        <p:spPr bwMode="auto">
          <a:xfrm>
            <a:off x="5521325" y="4110038"/>
            <a:ext cx="3389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b="1"/>
              <a:t>Future </a:t>
            </a:r>
          </a:p>
        </p:txBody>
      </p:sp>
      <p:pic>
        <p:nvPicPr>
          <p:cNvPr id="7885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5300" y="754063"/>
            <a:ext cx="492442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17" descr="Image result for picture of the family with a disabled chi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3324225"/>
            <a:ext cx="21955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9" descr="Image result for child with a disability doing sp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050" y="1336675"/>
            <a:ext cx="205105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21" descr="Image result for functioning day to day for a child with a disabil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4538" y="4913313"/>
            <a:ext cx="31337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23" descr="Image result for child with a disability having fu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9925" y="2359025"/>
            <a:ext cx="1890713"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25" descr="Image result for future for children with a disabilit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8513" y="4587875"/>
            <a:ext cx="20986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2" name="Title 1"/>
          <p:cNvSpPr>
            <a:spLocks noGrp="1"/>
          </p:cNvSpPr>
          <p:nvPr>
            <p:ph type="title"/>
          </p:nvPr>
        </p:nvSpPr>
        <p:spPr>
          <a:xfrm>
            <a:off x="1187450" y="61913"/>
            <a:ext cx="7286625" cy="608012"/>
          </a:xfrm>
        </p:spPr>
        <p:txBody>
          <a:bodyPr/>
          <a:lstStyle/>
          <a:p>
            <a:r>
              <a:rPr lang="en-GB" altLang="en-US"/>
              <a:t>Thinking of the “F” words…and context</a:t>
            </a:r>
          </a:p>
        </p:txBody>
      </p:sp>
      <p:sp>
        <p:nvSpPr>
          <p:cNvPr id="78863" name="TextBox 9"/>
          <p:cNvSpPr txBox="1">
            <a:spLocks noChangeArrowheads="1"/>
          </p:cNvSpPr>
          <p:nvPr/>
        </p:nvSpPr>
        <p:spPr bwMode="auto">
          <a:xfrm>
            <a:off x="6756400" y="1898650"/>
            <a:ext cx="3389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0"/>
              </a:spcBef>
            </a:pPr>
            <a:r>
              <a:rPr lang="en-GB" altLang="en-US" b="1"/>
              <a:t>Fun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351"/>
    </mc:Choice>
    <mc:Fallback xmlns="">
      <p:transition spd="slow" advTm="7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79388" y="187325"/>
            <a:ext cx="8785225" cy="504825"/>
          </a:xfrm>
        </p:spPr>
        <p:txBody>
          <a:bodyPr/>
          <a:lstStyle/>
          <a:p>
            <a:r>
              <a:rPr lang="en-GB" altLang="en-US"/>
              <a:t>Age, ICF domain and capacity of child and family</a:t>
            </a:r>
          </a:p>
        </p:txBody>
      </p:sp>
      <p:graphicFrame>
        <p:nvGraphicFramePr>
          <p:cNvPr id="4" name="Content Placeholder 3"/>
          <p:cNvGraphicFramePr>
            <a:graphicFrameLocks noGrp="1"/>
          </p:cNvGraphicFramePr>
          <p:nvPr>
            <p:ph idx="1"/>
          </p:nvPr>
        </p:nvGraphicFramePr>
        <p:xfrm>
          <a:off x="71438" y="692150"/>
          <a:ext cx="9001124" cy="6053152"/>
        </p:xfrm>
        <a:graphic>
          <a:graphicData uri="http://schemas.openxmlformats.org/drawingml/2006/table">
            <a:tbl>
              <a:tblPr firstRow="1" bandRow="1">
                <a:tableStyleId>{5C22544A-7EE6-4342-B048-85BDC9FD1C3A}</a:tableStyleId>
              </a:tblPr>
              <a:tblGrid>
                <a:gridCol w="731797">
                  <a:extLst>
                    <a:ext uri="{9D8B030D-6E8A-4147-A177-3AD203B41FA5}">
                      <a16:colId xmlns:a16="http://schemas.microsoft.com/office/drawing/2014/main" val="20000"/>
                    </a:ext>
                  </a:extLst>
                </a:gridCol>
                <a:gridCol w="951338">
                  <a:extLst>
                    <a:ext uri="{9D8B030D-6E8A-4147-A177-3AD203B41FA5}">
                      <a16:colId xmlns:a16="http://schemas.microsoft.com/office/drawing/2014/main" val="20001"/>
                    </a:ext>
                  </a:extLst>
                </a:gridCol>
                <a:gridCol w="1089235">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1080120">
                  <a:extLst>
                    <a:ext uri="{9D8B030D-6E8A-4147-A177-3AD203B41FA5}">
                      <a16:colId xmlns:a16="http://schemas.microsoft.com/office/drawing/2014/main" val="20007"/>
                    </a:ext>
                  </a:extLst>
                </a:gridCol>
                <a:gridCol w="972170">
                  <a:extLst>
                    <a:ext uri="{9D8B030D-6E8A-4147-A177-3AD203B41FA5}">
                      <a16:colId xmlns:a16="http://schemas.microsoft.com/office/drawing/2014/main" val="20008"/>
                    </a:ext>
                  </a:extLst>
                </a:gridCol>
              </a:tblGrid>
              <a:tr h="348871">
                <a:tc>
                  <a:txBody>
                    <a:bodyPr/>
                    <a:lstStyle/>
                    <a:p>
                      <a:pPr algn="ctr"/>
                      <a:endParaRPr lang="en-GB" sz="1400" dirty="0"/>
                    </a:p>
                  </a:txBody>
                  <a:tcPr marL="91441" marR="91441" marT="45725" marB="45725" anchor="ctr"/>
                </a:tc>
                <a:tc gridSpan="6">
                  <a:txBody>
                    <a:bodyPr/>
                    <a:lstStyle/>
                    <a:p>
                      <a:pPr algn="ctr"/>
                      <a:r>
                        <a:rPr lang="en-GB" sz="1400" dirty="0"/>
                        <a:t>Child </a:t>
                      </a:r>
                    </a:p>
                  </a:txBody>
                  <a:tcPr marL="91441" marR="91441" marT="45725" marB="45725"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tc gridSpan="2">
                  <a:txBody>
                    <a:bodyPr/>
                    <a:lstStyle/>
                    <a:p>
                      <a:pPr algn="ctr"/>
                      <a:r>
                        <a:rPr lang="en-GB" sz="1400" dirty="0"/>
                        <a:t>Family</a:t>
                      </a:r>
                    </a:p>
                  </a:txBody>
                  <a:tcPr marL="91441" marR="91441" marT="45725" marB="45725" anchor="ctr"/>
                </a:tc>
                <a:tc hMerge="1">
                  <a:txBody>
                    <a:bodyPr/>
                    <a:lstStyle/>
                    <a:p>
                      <a:endParaRPr lang="en-GB" dirty="0"/>
                    </a:p>
                  </a:txBody>
                  <a:tcPr/>
                </a:tc>
                <a:extLst>
                  <a:ext uri="{0D108BD9-81ED-4DB2-BD59-A6C34878D82A}">
                    <a16:rowId xmlns:a16="http://schemas.microsoft.com/office/drawing/2014/main" val="10000"/>
                  </a:ext>
                </a:extLst>
              </a:tr>
              <a:tr h="51816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t>A</a:t>
                      </a:r>
                      <a:r>
                        <a:rPr lang="en-GB" sz="1400" baseline="0" dirty="0"/>
                        <a:t>ge of child</a:t>
                      </a:r>
                      <a:endParaRPr lang="en-GB" sz="1400" dirty="0"/>
                    </a:p>
                  </a:txBody>
                  <a:tcPr marL="91441" marR="91441" marT="45725" marB="45725" anchor="ctr"/>
                </a:tc>
                <a:tc gridSpan="6">
                  <a:txBody>
                    <a:bodyPr/>
                    <a:lstStyle/>
                    <a:p>
                      <a:pPr algn="ctr"/>
                      <a:r>
                        <a:rPr lang="en-GB" sz="1400" dirty="0"/>
                        <a:t>Area of ICF </a:t>
                      </a:r>
                    </a:p>
                  </a:txBody>
                  <a:tcPr marL="91441" marR="91441" marT="45725" marB="45725" anchor="ct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2">
                  <a:txBody>
                    <a:bodyPr/>
                    <a:lstStyle/>
                    <a:p>
                      <a:pPr algn="ctr"/>
                      <a:r>
                        <a:rPr lang="en-GB" sz="1400" dirty="0"/>
                        <a:t>Area</a:t>
                      </a:r>
                      <a:r>
                        <a:rPr lang="en-GB" sz="1400" baseline="0" dirty="0"/>
                        <a:t> of ICF</a:t>
                      </a:r>
                      <a:endParaRPr lang="en-GB" sz="1400" dirty="0"/>
                    </a:p>
                  </a:txBody>
                  <a:tcPr marL="91441" marR="91441" marT="45725" marB="45725" anchor="ctr"/>
                </a:tc>
                <a:tc hMerge="1">
                  <a:txBody>
                    <a:bodyPr/>
                    <a:lstStyle/>
                    <a:p>
                      <a:pPr algn="ctr"/>
                      <a:endParaRPr lang="en-GB" sz="1400" dirty="0"/>
                    </a:p>
                  </a:txBody>
                  <a:tcPr/>
                </a:tc>
                <a:extLst>
                  <a:ext uri="{0D108BD9-81ED-4DB2-BD59-A6C34878D82A}">
                    <a16:rowId xmlns:a16="http://schemas.microsoft.com/office/drawing/2014/main" val="10001"/>
                  </a:ext>
                </a:extLst>
              </a:tr>
              <a:tr h="518168">
                <a:tc>
                  <a:txBody>
                    <a:bodyPr/>
                    <a:lstStyle/>
                    <a:p>
                      <a:pPr algn="ctr"/>
                      <a:endParaRPr lang="en-GB" sz="1200"/>
                    </a:p>
                  </a:txBody>
                  <a:tcPr marL="91441" marR="91441" marT="45725" marB="45725" anchor="ctr"/>
                </a:tc>
                <a:tc gridSpan="3">
                  <a:txBody>
                    <a:bodyPr/>
                    <a:lstStyle/>
                    <a:p>
                      <a:pPr algn="ctr"/>
                      <a:r>
                        <a:rPr lang="en-GB" sz="1400" dirty="0"/>
                        <a:t>Structure</a:t>
                      </a:r>
                    </a:p>
                  </a:txBody>
                  <a:tcPr marL="91441" marR="91441" marT="45725" marB="45725" anchor="ctr"/>
                </a:tc>
                <a:tc hMerge="1">
                  <a:txBody>
                    <a:bodyPr/>
                    <a:lstStyle/>
                    <a:p>
                      <a:pPr algn="ctr"/>
                      <a:endParaRPr lang="en-GB" sz="1400" dirty="0"/>
                    </a:p>
                  </a:txBody>
                  <a:tcPr/>
                </a:tc>
                <a:tc hMerge="1">
                  <a:txBody>
                    <a:bodyPr/>
                    <a:lstStyle/>
                    <a:p>
                      <a:pPr algn="ctr"/>
                      <a:endParaRPr lang="en-GB" sz="1400" dirty="0"/>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t>Activities</a:t>
                      </a:r>
                    </a:p>
                  </a:txBody>
                  <a:tcPr marL="91441" marR="91441" marT="45725" marB="45725" anchor="ctr"/>
                </a:tc>
                <a:tc hMerge="1">
                  <a:txBody>
                    <a:bodyPr/>
                    <a:lstStyle/>
                    <a:p>
                      <a:pPr algn="ctr"/>
                      <a:endParaRPr lang="en-GB" sz="1400" dirty="0"/>
                    </a:p>
                  </a:txBody>
                  <a:tcPr/>
                </a:tc>
                <a:tc>
                  <a:txBody>
                    <a:bodyPr/>
                    <a:lstStyle/>
                    <a:p>
                      <a:pPr algn="ctr"/>
                      <a:r>
                        <a:rPr lang="en-GB" sz="1400" dirty="0" err="1"/>
                        <a:t>Particip</a:t>
                      </a:r>
                      <a:endParaRPr lang="en-GB" sz="1400" dirty="0"/>
                    </a:p>
                    <a:p>
                      <a:pPr algn="ctr"/>
                      <a:r>
                        <a:rPr lang="en-GB" sz="1400" dirty="0" err="1"/>
                        <a:t>ation</a:t>
                      </a:r>
                      <a:endParaRPr lang="en-GB" sz="1400" dirty="0"/>
                    </a:p>
                  </a:txBody>
                  <a:tcPr marL="91441" marR="91441" marT="45725" marB="45725" anchor="ctr"/>
                </a:tc>
                <a:tc>
                  <a:txBody>
                    <a:bodyPr/>
                    <a:lstStyle/>
                    <a:p>
                      <a:pPr algn="ctr"/>
                      <a:r>
                        <a:rPr lang="en-GB" sz="1400" dirty="0"/>
                        <a:t>Activities</a:t>
                      </a:r>
                    </a:p>
                  </a:txBody>
                  <a:tcPr marL="91441" marR="91441" marT="45725" marB="45725" anchor="ctr"/>
                </a:tc>
                <a:tc>
                  <a:txBody>
                    <a:bodyPr/>
                    <a:lstStyle/>
                    <a:p>
                      <a:pPr algn="ctr"/>
                      <a:r>
                        <a:rPr lang="en-GB" sz="1400" dirty="0" err="1"/>
                        <a:t>Particip</a:t>
                      </a:r>
                      <a:endParaRPr lang="en-GB" sz="1400" dirty="0"/>
                    </a:p>
                    <a:p>
                      <a:pPr algn="ctr"/>
                      <a:r>
                        <a:rPr lang="en-GB" sz="1400" dirty="0" err="1"/>
                        <a:t>ation</a:t>
                      </a:r>
                      <a:endParaRPr lang="en-GB" sz="1400" dirty="0"/>
                    </a:p>
                  </a:txBody>
                  <a:tcPr marL="91441" marR="91441" marT="45725" marB="45725" anchor="ctr"/>
                </a:tc>
                <a:extLst>
                  <a:ext uri="{0D108BD9-81ED-4DB2-BD59-A6C34878D82A}">
                    <a16:rowId xmlns:a16="http://schemas.microsoft.com/office/drawing/2014/main" val="10002"/>
                  </a:ext>
                </a:extLst>
              </a:tr>
              <a:tr h="816947">
                <a:tc>
                  <a:txBody>
                    <a:bodyPr/>
                    <a:lstStyle/>
                    <a:p>
                      <a:pPr algn="ctr"/>
                      <a:endParaRPr lang="en-GB" sz="1100" dirty="0"/>
                    </a:p>
                  </a:txBody>
                  <a:tcPr marL="91441" marR="91441" marT="45725" marB="45725" anchor="ctr"/>
                </a:tc>
                <a:tc>
                  <a:txBody>
                    <a:bodyPr/>
                    <a:lstStyle/>
                    <a:p>
                      <a:pPr algn="ctr"/>
                      <a:r>
                        <a:rPr lang="en-GB" sz="1100" dirty="0"/>
                        <a:t>Physical,</a:t>
                      </a:r>
                      <a:r>
                        <a:rPr lang="en-GB" sz="1100" baseline="0" dirty="0"/>
                        <a:t> neuro exam, growth</a:t>
                      </a:r>
                      <a:endParaRPr lang="en-GB" sz="1100" dirty="0"/>
                    </a:p>
                  </a:txBody>
                  <a:tcPr marL="91441" marR="91441" marT="45725" marB="45725" anchor="ctr"/>
                </a:tc>
                <a:tc>
                  <a:txBody>
                    <a:bodyPr/>
                    <a:lstStyle/>
                    <a:p>
                      <a:pPr algn="ctr"/>
                      <a:r>
                        <a:rPr lang="en-GB" sz="1100" dirty="0"/>
                        <a:t>Hearing</a:t>
                      </a:r>
                      <a:r>
                        <a:rPr lang="en-GB" sz="1100" baseline="0" dirty="0"/>
                        <a:t> &amp; vision</a:t>
                      </a:r>
                      <a:endParaRPr lang="en-GB" sz="1100" dirty="0"/>
                    </a:p>
                  </a:txBody>
                  <a:tcPr marL="91441" marR="91441" marT="45725" marB="45725" anchor="ctr"/>
                </a:tc>
                <a:tc>
                  <a:txBody>
                    <a:bodyPr/>
                    <a:lstStyle/>
                    <a:p>
                      <a:pPr algn="ctr"/>
                      <a:r>
                        <a:rPr lang="en-GB" sz="1100" dirty="0"/>
                        <a:t>Biological</a:t>
                      </a:r>
                      <a:r>
                        <a:rPr lang="en-GB" sz="1100" baseline="0" dirty="0"/>
                        <a:t> measures e.g.</a:t>
                      </a:r>
                      <a:endParaRPr lang="en-GB" sz="1100" dirty="0"/>
                    </a:p>
                  </a:txBody>
                  <a:tcPr marL="91441" marR="91441" marT="45725" marB="45725" anchor="ctr"/>
                </a:tc>
                <a:tc>
                  <a:txBody>
                    <a:bodyPr/>
                    <a:lstStyle/>
                    <a:p>
                      <a:pPr algn="ctr"/>
                      <a:r>
                        <a:rPr lang="en-GB" sz="1100" dirty="0"/>
                        <a:t>Develop-</a:t>
                      </a:r>
                      <a:r>
                        <a:rPr lang="en-GB" sz="1100" dirty="0" err="1"/>
                        <a:t>ment</a:t>
                      </a:r>
                      <a:endParaRPr lang="en-GB" sz="1100" dirty="0"/>
                    </a:p>
                    <a:p>
                      <a:pPr algn="ctr"/>
                      <a:r>
                        <a:rPr lang="en-GB" sz="1100" baseline="0" dirty="0"/>
                        <a:t> &amp; </a:t>
                      </a:r>
                      <a:r>
                        <a:rPr lang="en-GB" sz="1100" dirty="0"/>
                        <a:t>cognition</a:t>
                      </a:r>
                    </a:p>
                  </a:txBody>
                  <a:tcPr marL="91441" marR="91441" marT="45725" marB="45725" anchor="ctr"/>
                </a:tc>
                <a:tc>
                  <a:txBody>
                    <a:bodyPr/>
                    <a:lstStyle/>
                    <a:p>
                      <a:pPr algn="ctr"/>
                      <a:r>
                        <a:rPr lang="en-GB" sz="1100" dirty="0"/>
                        <a:t>Adaptive behavioural and neuro function</a:t>
                      </a:r>
                    </a:p>
                  </a:txBody>
                  <a:tcPr marL="91441" marR="91441" marT="45725" marB="45725" anchor="ctr"/>
                </a:tc>
                <a:tc>
                  <a:txBody>
                    <a:bodyPr/>
                    <a:lstStyle/>
                    <a:p>
                      <a:pPr algn="ctr"/>
                      <a:r>
                        <a:rPr lang="en-GB" sz="1100" dirty="0"/>
                        <a:t>Participation</a:t>
                      </a:r>
                      <a:r>
                        <a:rPr lang="en-GB" sz="1100" baseline="0" dirty="0"/>
                        <a:t> at home, school, leisure</a:t>
                      </a:r>
                      <a:endParaRPr lang="en-GB" sz="1100" dirty="0"/>
                    </a:p>
                  </a:txBody>
                  <a:tcPr marL="91441" marR="91441" marT="45725" marB="45725" anchor="ctr"/>
                </a:tc>
                <a:tc>
                  <a:txBody>
                    <a:bodyPr/>
                    <a:lstStyle/>
                    <a:p>
                      <a:endParaRPr lang="en-GB" sz="1800" dirty="0"/>
                    </a:p>
                  </a:txBody>
                  <a:tcPr marL="91441" marR="91441" marT="45725" marB="45725" anchor="ctr"/>
                </a:tc>
                <a:tc>
                  <a:txBody>
                    <a:bodyPr/>
                    <a:lstStyle/>
                    <a:p>
                      <a:endParaRPr lang="en-GB" sz="1800" dirty="0"/>
                    </a:p>
                  </a:txBody>
                  <a:tcPr marL="91441" marR="91441" marT="45725" marB="45725" anchor="ctr"/>
                </a:tc>
                <a:extLst>
                  <a:ext uri="{0D108BD9-81ED-4DB2-BD59-A6C34878D82A}">
                    <a16:rowId xmlns:a16="http://schemas.microsoft.com/office/drawing/2014/main" val="10003"/>
                  </a:ext>
                </a:extLst>
              </a:tr>
              <a:tr h="390409">
                <a:tc>
                  <a:txBody>
                    <a:bodyPr/>
                    <a:lstStyle/>
                    <a:p>
                      <a:pPr algn="ctr"/>
                      <a:r>
                        <a:rPr lang="en-GB" sz="1100" dirty="0"/>
                        <a:t>&lt;1 </a:t>
                      </a:r>
                      <a:r>
                        <a:rPr lang="en-GB" sz="1100" dirty="0" err="1"/>
                        <a:t>mo</a:t>
                      </a:r>
                      <a:endParaRPr lang="en-GB" sz="1100" dirty="0"/>
                    </a:p>
                  </a:txBody>
                  <a:tcPr marL="91441" marR="91441" marT="45725" marB="45725" anchor="ctr">
                    <a:solidFill>
                      <a:schemeClr val="accent1"/>
                    </a:solidFill>
                  </a:tcPr>
                </a:tc>
                <a:tc rowSpan="3">
                  <a:txBody>
                    <a:bodyPr/>
                    <a:lstStyle/>
                    <a:p>
                      <a:pPr algn="ctr"/>
                      <a:r>
                        <a:rPr lang="en-GB" sz="1100" dirty="0"/>
                        <a:t>HINE</a:t>
                      </a:r>
                    </a:p>
                    <a:p>
                      <a:pPr algn="ctr"/>
                      <a:r>
                        <a:rPr lang="en-GB" sz="1100" dirty="0"/>
                        <a:t>General</a:t>
                      </a:r>
                      <a:r>
                        <a:rPr lang="en-GB" sz="1100" baseline="0" dirty="0"/>
                        <a:t> exam</a:t>
                      </a:r>
                    </a:p>
                    <a:p>
                      <a:pPr algn="ctr"/>
                      <a:r>
                        <a:rPr lang="en-GB" sz="1100" baseline="0" dirty="0"/>
                        <a:t>Growth</a:t>
                      </a:r>
                    </a:p>
                    <a:p>
                      <a:pPr algn="ctr"/>
                      <a:r>
                        <a:rPr lang="en-GB" sz="1100" baseline="0" dirty="0" err="1"/>
                        <a:t>Dysmorphology</a:t>
                      </a:r>
                      <a:endParaRPr lang="en-GB" sz="1100" dirty="0"/>
                    </a:p>
                  </a:txBody>
                  <a:tcPr marL="91441" marR="91441" marT="45725" marB="45725" anchor="ctr">
                    <a:solidFill>
                      <a:schemeClr val="accent1"/>
                    </a:solidFill>
                  </a:tcPr>
                </a:tc>
                <a:tc rowSpan="3">
                  <a:txBody>
                    <a:bodyPr/>
                    <a:lstStyle/>
                    <a:p>
                      <a:pPr algn="ctr"/>
                      <a:endParaRPr lang="en-GB" sz="1100" dirty="0"/>
                    </a:p>
                    <a:p>
                      <a:pPr algn="ctr"/>
                      <a:r>
                        <a:rPr lang="en-GB" sz="1100" dirty="0"/>
                        <a:t>BAER </a:t>
                      </a:r>
                    </a:p>
                    <a:p>
                      <a:pPr algn="ctr"/>
                      <a:r>
                        <a:rPr lang="en-GB" sz="1100" dirty="0"/>
                        <a:t>OAE</a:t>
                      </a:r>
                    </a:p>
                    <a:p>
                      <a:pPr algn="ctr"/>
                      <a:r>
                        <a:rPr lang="en-GB" sz="1100" dirty="0"/>
                        <a:t>Vision </a:t>
                      </a:r>
                      <a:r>
                        <a:rPr lang="en-GB" sz="1100" b="1" dirty="0">
                          <a:solidFill>
                            <a:srgbClr val="FF0000"/>
                          </a:solidFill>
                        </a:rPr>
                        <a:t>(CVI</a:t>
                      </a:r>
                      <a:r>
                        <a:rPr lang="en-GB" sz="1100" b="1" baseline="0" dirty="0">
                          <a:solidFill>
                            <a:srgbClr val="FF0000"/>
                          </a:solidFill>
                        </a:rPr>
                        <a:t> questions</a:t>
                      </a:r>
                      <a:r>
                        <a:rPr lang="en-GB" sz="1100" b="1" dirty="0">
                          <a:solidFill>
                            <a:srgbClr val="FF0000"/>
                          </a:solidFill>
                        </a:rPr>
                        <a:t>, </a:t>
                      </a:r>
                      <a:r>
                        <a:rPr lang="en-GB" sz="1100" dirty="0"/>
                        <a:t>hearing questionnaire)</a:t>
                      </a:r>
                    </a:p>
                  </a:txBody>
                  <a:tcPr marL="91441" marR="91441" marT="45725" marB="45725" anchor="ctr">
                    <a:solidFill>
                      <a:schemeClr val="accent1"/>
                    </a:solidFill>
                  </a:tcPr>
                </a:tc>
                <a:tc rowSpan="3">
                  <a:txBody>
                    <a:bodyPr/>
                    <a:lstStyle/>
                    <a:p>
                      <a:pPr algn="ctr"/>
                      <a:r>
                        <a:rPr lang="en-GB" sz="1100" dirty="0"/>
                        <a:t>MRI, </a:t>
                      </a:r>
                    </a:p>
                    <a:p>
                      <a:pPr algn="ctr"/>
                      <a:r>
                        <a:rPr lang="en-GB" sz="1100" dirty="0"/>
                        <a:t>EEG</a:t>
                      </a:r>
                    </a:p>
                    <a:p>
                      <a:pPr algn="ctr"/>
                      <a:r>
                        <a:rPr lang="en-GB" sz="1100" dirty="0"/>
                        <a:t>Genetics</a:t>
                      </a:r>
                    </a:p>
                    <a:p>
                      <a:pPr algn="ctr"/>
                      <a:r>
                        <a:rPr lang="en-GB" sz="1100" dirty="0"/>
                        <a:t>Infection</a:t>
                      </a:r>
                      <a:r>
                        <a:rPr lang="en-GB" sz="1100" baseline="0" dirty="0"/>
                        <a:t> </a:t>
                      </a:r>
                    </a:p>
                    <a:p>
                      <a:pPr algn="ctr"/>
                      <a:r>
                        <a:rPr lang="en-GB" sz="1100" baseline="0" dirty="0" err="1"/>
                        <a:t>Metabolics</a:t>
                      </a:r>
                      <a:endParaRPr lang="en-GB" sz="1100" dirty="0"/>
                    </a:p>
                  </a:txBody>
                  <a:tcPr marL="91441" marR="91441" marT="45725" marB="45725" anchor="ctr">
                    <a:solidFill>
                      <a:schemeClr val="accent1"/>
                    </a:solidFill>
                  </a:tcPr>
                </a:tc>
                <a:tc>
                  <a:txBody>
                    <a:bodyPr/>
                    <a:lstStyle/>
                    <a:p>
                      <a:pPr algn="ctr"/>
                      <a:r>
                        <a:rPr lang="en-GB" sz="1100" dirty="0"/>
                        <a:t>HINE</a:t>
                      </a:r>
                    </a:p>
                  </a:txBody>
                  <a:tcPr marL="91441" marR="91441" marT="45725" marB="45725" anchor="ctr">
                    <a:solidFill>
                      <a:schemeClr val="accent1"/>
                    </a:solidFill>
                  </a:tcPr>
                </a:tc>
                <a:tc>
                  <a:txBody>
                    <a:bodyPr/>
                    <a:lstStyle/>
                    <a:p>
                      <a:pPr algn="ctr"/>
                      <a:r>
                        <a:rPr lang="en-GB" sz="1100" dirty="0"/>
                        <a:t> _</a:t>
                      </a:r>
                    </a:p>
                  </a:txBody>
                  <a:tcPr marL="91441" marR="91441" marT="45725" marB="45725" anchor="ctr">
                    <a:solidFill>
                      <a:schemeClr val="accent1"/>
                    </a:solidFill>
                  </a:tcPr>
                </a:tc>
                <a:tc>
                  <a:txBody>
                    <a:bodyPr/>
                    <a:lstStyle/>
                    <a:p>
                      <a:pPr algn="ctr"/>
                      <a:r>
                        <a:rPr lang="en-GB" sz="1100" dirty="0"/>
                        <a:t>_</a:t>
                      </a:r>
                    </a:p>
                  </a:txBody>
                  <a:tcPr marL="91441" marR="91441" marT="45725" marB="45725" anchor="ctr">
                    <a:solidFill>
                      <a:schemeClr val="accent1"/>
                    </a:solidFill>
                  </a:tcPr>
                </a:tc>
                <a:tc rowSpan="2">
                  <a:txBody>
                    <a:bodyPr/>
                    <a:lstStyle/>
                    <a:p>
                      <a:pPr algn="ctr"/>
                      <a:r>
                        <a:rPr lang="en-GB" sz="1100" dirty="0"/>
                        <a:t>PEDQL-Family Impact</a:t>
                      </a:r>
                    </a:p>
                    <a:p>
                      <a:pPr algn="ctr"/>
                      <a:r>
                        <a:rPr lang="en-GB" sz="1100" dirty="0"/>
                        <a:t>Maternal mental health</a:t>
                      </a:r>
                    </a:p>
                  </a:txBody>
                  <a:tcPr marL="91441" marR="91441" marT="45725" marB="45725" anchor="ctr">
                    <a:solidFill>
                      <a:schemeClr val="accent1"/>
                    </a:solidFill>
                  </a:tcPr>
                </a:tc>
                <a:tc rowSpan="2">
                  <a:txBody>
                    <a:bodyPr/>
                    <a:lstStyle/>
                    <a:p>
                      <a:pPr algn="ctr"/>
                      <a:r>
                        <a:rPr lang="en-GB" sz="1100" dirty="0"/>
                        <a:t>CASP</a:t>
                      </a:r>
                    </a:p>
                    <a:p>
                      <a:pPr algn="ctr"/>
                      <a:endParaRPr lang="en-GB" sz="1100" dirty="0"/>
                    </a:p>
                  </a:txBody>
                  <a:tcPr marL="91441" marR="91441" marT="45725" marB="45725" anchor="ctr">
                    <a:solidFill>
                      <a:schemeClr val="accent1"/>
                    </a:solidFill>
                  </a:tcPr>
                </a:tc>
                <a:extLst>
                  <a:ext uri="{0D108BD9-81ED-4DB2-BD59-A6C34878D82A}">
                    <a16:rowId xmlns:a16="http://schemas.microsoft.com/office/drawing/2014/main" val="10004"/>
                  </a:ext>
                </a:extLst>
              </a:tr>
              <a:tr h="503995">
                <a:tc>
                  <a:txBody>
                    <a:bodyPr/>
                    <a:lstStyle/>
                    <a:p>
                      <a:pPr algn="ctr"/>
                      <a:r>
                        <a:rPr lang="en-GB" sz="1100" dirty="0"/>
                        <a:t>&lt;3 </a:t>
                      </a:r>
                      <a:r>
                        <a:rPr lang="en-GB" sz="1100" dirty="0" err="1"/>
                        <a:t>mo</a:t>
                      </a:r>
                      <a:endParaRPr lang="en-GB" sz="1100" dirty="0"/>
                    </a:p>
                  </a:txBody>
                  <a:tcPr marL="91441" marR="91441" marT="45725" marB="45725" anchor="ctr">
                    <a:solidFill>
                      <a:schemeClr val="accent1"/>
                    </a:solidFill>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algn="ctr"/>
                      <a:r>
                        <a:rPr lang="en-GB" sz="1100" dirty="0"/>
                        <a:t>Developmental tool e.g. Bayley,</a:t>
                      </a:r>
                      <a:r>
                        <a:rPr lang="en-GB" sz="1100" baseline="0" dirty="0"/>
                        <a:t> ASQ, MDAT</a:t>
                      </a:r>
                    </a:p>
                    <a:p>
                      <a:pPr algn="ctr"/>
                      <a:endParaRPr lang="en-GB" sz="1100" baseline="0" dirty="0"/>
                    </a:p>
                  </a:txBody>
                  <a:tcPr marL="91441" marR="91441" marT="45725" marB="45725" anchor="ctr">
                    <a:solidFill>
                      <a:schemeClr val="accent1"/>
                    </a:solidFill>
                  </a:tcPr>
                </a:tc>
                <a:tc>
                  <a:txBody>
                    <a:bodyPr/>
                    <a:lstStyle/>
                    <a:p>
                      <a:pPr algn="ctr"/>
                      <a:r>
                        <a:rPr lang="en-GB" sz="1100" dirty="0"/>
                        <a:t>_</a:t>
                      </a:r>
                    </a:p>
                  </a:txBody>
                  <a:tcPr marL="91441" marR="91441" marT="45725" marB="45725" anchor="ctr">
                    <a:solidFill>
                      <a:schemeClr val="accent1"/>
                    </a:solidFill>
                  </a:tcPr>
                </a:tc>
                <a:tc>
                  <a:txBody>
                    <a:bodyPr/>
                    <a:lstStyle/>
                    <a:p>
                      <a:pPr algn="ctr"/>
                      <a:r>
                        <a:rPr lang="en-GB" sz="1100" dirty="0"/>
                        <a:t>_</a:t>
                      </a:r>
                    </a:p>
                  </a:txBody>
                  <a:tcPr marL="91441" marR="91441" marT="45725" marB="45725" anchor="ctr">
                    <a:solidFill>
                      <a:schemeClr val="accent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5"/>
                  </a:ext>
                </a:extLst>
              </a:tr>
              <a:tr h="762007">
                <a:tc>
                  <a:txBody>
                    <a:bodyPr/>
                    <a:lstStyle/>
                    <a:p>
                      <a:pPr algn="ctr"/>
                      <a:r>
                        <a:rPr lang="en-GB" sz="1100" dirty="0"/>
                        <a:t>3mo –</a:t>
                      </a:r>
                    </a:p>
                    <a:p>
                      <a:pPr algn="ctr"/>
                      <a:r>
                        <a:rPr lang="en-GB" sz="1100" dirty="0"/>
                        <a:t> 2 </a:t>
                      </a:r>
                      <a:r>
                        <a:rPr lang="en-GB" sz="1100" dirty="0" err="1"/>
                        <a:t>yrs</a:t>
                      </a:r>
                      <a:endParaRPr lang="en-GB" sz="1100" dirty="0"/>
                    </a:p>
                  </a:txBody>
                  <a:tcPr marL="91441" marR="91441" marT="45725" marB="45725" anchor="ctr">
                    <a:solidFill>
                      <a:schemeClr val="accent1"/>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r>
                        <a:rPr lang="en-GB" sz="1100" dirty="0"/>
                        <a:t>_</a:t>
                      </a:r>
                    </a:p>
                  </a:txBody>
                  <a:tcPr marL="91441" marR="91441" marT="45725" marB="45725" anchor="ctr">
                    <a:solidFill>
                      <a:schemeClr val="accent1"/>
                    </a:solidFill>
                  </a:tcPr>
                </a:tc>
                <a:tc>
                  <a:txBody>
                    <a:bodyPr/>
                    <a:lstStyle/>
                    <a:p>
                      <a:pPr algn="ctr"/>
                      <a:r>
                        <a:rPr lang="en-GB" sz="1100" dirty="0"/>
                        <a:t>_</a:t>
                      </a:r>
                    </a:p>
                  </a:txBody>
                  <a:tcPr marL="91441" marR="91441" marT="45725" marB="45725" anchor="ctr">
                    <a:solidFill>
                      <a:schemeClr val="accent1"/>
                    </a:solidFill>
                  </a:tcPr>
                </a:tc>
                <a:tc>
                  <a:txBody>
                    <a:bodyPr/>
                    <a:lstStyle/>
                    <a:p>
                      <a:pPr algn="ctr"/>
                      <a:r>
                        <a:rPr lang="en-GB" sz="1100" dirty="0"/>
                        <a:t>PEDQL-Family Impact</a:t>
                      </a:r>
                    </a:p>
                    <a:p>
                      <a:pPr algn="ctr"/>
                      <a:r>
                        <a:rPr lang="en-GB" sz="1100" dirty="0"/>
                        <a:t>Maternal mental health</a:t>
                      </a:r>
                    </a:p>
                  </a:txBody>
                  <a:tcPr marL="91441" marR="91441" marT="45725" marB="45725" anchor="ctr">
                    <a:solidFill>
                      <a:schemeClr val="accent1"/>
                    </a:solidFill>
                  </a:tcPr>
                </a:tc>
                <a:tc>
                  <a:txBody>
                    <a:bodyPr/>
                    <a:lstStyle/>
                    <a:p>
                      <a:pPr algn="ctr"/>
                      <a:r>
                        <a:rPr lang="en-GB" sz="1100" dirty="0"/>
                        <a:t>CASP</a:t>
                      </a:r>
                    </a:p>
                  </a:txBody>
                  <a:tcPr marL="91441" marR="91441" marT="45725" marB="45725" anchor="ctr">
                    <a:solidFill>
                      <a:schemeClr val="accent1"/>
                    </a:solidFill>
                  </a:tcPr>
                </a:tc>
                <a:extLst>
                  <a:ext uri="{0D108BD9-81ED-4DB2-BD59-A6C34878D82A}">
                    <a16:rowId xmlns:a16="http://schemas.microsoft.com/office/drawing/2014/main" val="10006"/>
                  </a:ext>
                </a:extLst>
              </a:tr>
              <a:tr h="1097286">
                <a:tc>
                  <a:txBody>
                    <a:bodyPr/>
                    <a:lstStyle/>
                    <a:p>
                      <a:pPr algn="ctr"/>
                      <a:r>
                        <a:rPr lang="en-GB" sz="1100" dirty="0"/>
                        <a:t>2- 5 </a:t>
                      </a:r>
                      <a:r>
                        <a:rPr lang="en-GB" sz="1100" dirty="0" err="1"/>
                        <a:t>yrs</a:t>
                      </a:r>
                      <a:r>
                        <a:rPr lang="en-GB" sz="1100" dirty="0"/>
                        <a:t> </a:t>
                      </a:r>
                    </a:p>
                  </a:txBody>
                  <a:tcPr marL="91441" marR="91441" marT="45725" marB="45725" anchor="ctr">
                    <a:solidFill>
                      <a:schemeClr val="accent1">
                        <a:lumMod val="75000"/>
                      </a:schemeClr>
                    </a:solidFill>
                  </a:tcPr>
                </a:tc>
                <a:tc>
                  <a:txBody>
                    <a:bodyPr/>
                    <a:lstStyle/>
                    <a:p>
                      <a:pPr algn="ctr"/>
                      <a:r>
                        <a:rPr lang="en-GB" sz="1100" dirty="0"/>
                        <a:t>General neuro exam</a:t>
                      </a:r>
                    </a:p>
                    <a:p>
                      <a:pPr algn="ctr"/>
                      <a:r>
                        <a:rPr lang="en-GB" sz="1100" baseline="0" dirty="0"/>
                        <a:t>Growth</a:t>
                      </a:r>
                    </a:p>
                    <a:p>
                      <a:pPr algn="ctr"/>
                      <a:r>
                        <a:rPr lang="en-GB" sz="1100" baseline="0" dirty="0" err="1"/>
                        <a:t>Dysmorphology</a:t>
                      </a:r>
                      <a:endParaRPr lang="en-GB" sz="1100" dirty="0"/>
                    </a:p>
                    <a:p>
                      <a:pPr algn="ctr"/>
                      <a:endParaRPr lang="en-GB" sz="1100" dirty="0"/>
                    </a:p>
                  </a:txBody>
                  <a:tcPr marL="91441" marR="91441" marT="45725" marB="45725" anchor="ctr">
                    <a:solidFill>
                      <a:schemeClr val="accent1">
                        <a:lumMod val="75000"/>
                      </a:schemeClr>
                    </a:solidFill>
                  </a:tcPr>
                </a:tc>
                <a:tc>
                  <a:txBody>
                    <a:bodyPr/>
                    <a:lstStyle/>
                    <a:p>
                      <a:pPr algn="ctr"/>
                      <a:endParaRPr lang="en-GB" sz="1100" dirty="0"/>
                    </a:p>
                    <a:p>
                      <a:pPr algn="ctr"/>
                      <a:r>
                        <a:rPr lang="en-GB" sz="1100" dirty="0"/>
                        <a:t>BAER </a:t>
                      </a:r>
                    </a:p>
                    <a:p>
                      <a:pPr algn="ctr"/>
                      <a:r>
                        <a:rPr lang="en-GB" sz="1100" dirty="0"/>
                        <a:t>OAE</a:t>
                      </a:r>
                    </a:p>
                    <a:p>
                      <a:pPr algn="ctr"/>
                      <a:r>
                        <a:rPr lang="en-GB" sz="1100" dirty="0"/>
                        <a:t>Vision</a:t>
                      </a:r>
                    </a:p>
                  </a:txBody>
                  <a:tcPr marL="91441" marR="91441" marT="45725" marB="45725" anchor="ctr">
                    <a:solidFill>
                      <a:schemeClr val="accent1">
                        <a:lumMod val="75000"/>
                      </a:schemeClr>
                    </a:solidFill>
                  </a:tcPr>
                </a:tc>
                <a:tc>
                  <a:txBody>
                    <a:bodyPr/>
                    <a:lstStyle/>
                    <a:p>
                      <a:pPr algn="ctr"/>
                      <a:r>
                        <a:rPr lang="en-GB" sz="1100" dirty="0"/>
                        <a:t>MRI, </a:t>
                      </a:r>
                    </a:p>
                    <a:p>
                      <a:pPr algn="ctr"/>
                      <a:r>
                        <a:rPr lang="en-GB" sz="1100" dirty="0"/>
                        <a:t>EEG</a:t>
                      </a:r>
                    </a:p>
                    <a:p>
                      <a:pPr algn="ctr"/>
                      <a:r>
                        <a:rPr lang="en-GB" sz="1100" dirty="0"/>
                        <a:t>Genetics</a:t>
                      </a:r>
                    </a:p>
                    <a:p>
                      <a:pPr algn="ctr"/>
                      <a:r>
                        <a:rPr lang="en-GB" sz="1100" dirty="0"/>
                        <a:t>Infection</a:t>
                      </a:r>
                      <a:r>
                        <a:rPr lang="en-GB" sz="1100" baseline="0" dirty="0"/>
                        <a:t> </a:t>
                      </a:r>
                    </a:p>
                    <a:p>
                      <a:pPr algn="ctr"/>
                      <a:r>
                        <a:rPr lang="en-GB" sz="1100" baseline="0" dirty="0" err="1"/>
                        <a:t>Metabolics</a:t>
                      </a:r>
                      <a:endParaRPr lang="en-GB" sz="1100" dirty="0"/>
                    </a:p>
                  </a:txBody>
                  <a:tcPr marL="91441" marR="91441" marT="45725" marB="45725" anchor="ctr">
                    <a:solidFill>
                      <a:schemeClr val="accent1">
                        <a:lumMod val="75000"/>
                      </a:schemeClr>
                    </a:solidFill>
                  </a:tcPr>
                </a:tc>
                <a:tc>
                  <a:txBody>
                    <a:bodyPr/>
                    <a:lstStyle/>
                    <a:p>
                      <a:pPr algn="ctr"/>
                      <a:r>
                        <a:rPr lang="en-GB" sz="1100" dirty="0"/>
                        <a:t>Developmental tool e.g. Bayley,</a:t>
                      </a:r>
                      <a:r>
                        <a:rPr lang="en-GB" sz="1100" baseline="0" dirty="0"/>
                        <a:t> ASQ, MDAT, </a:t>
                      </a:r>
                    </a:p>
                    <a:p>
                      <a:pPr algn="ctr"/>
                      <a:r>
                        <a:rPr lang="en-GB" sz="1100" baseline="0" dirty="0"/>
                        <a:t>Simple cognitive tests</a:t>
                      </a:r>
                    </a:p>
                  </a:txBody>
                  <a:tcPr marL="91441" marR="91441" marT="45725" marB="45725" anchor="ctr">
                    <a:solidFill>
                      <a:schemeClr val="accent1">
                        <a:lumMod val="75000"/>
                      </a:schemeClr>
                    </a:solidFill>
                  </a:tcPr>
                </a:tc>
                <a:tc>
                  <a:txBody>
                    <a:bodyPr/>
                    <a:lstStyle/>
                    <a:p>
                      <a:pPr algn="ctr"/>
                      <a:r>
                        <a:rPr lang="en-GB" sz="1100" dirty="0"/>
                        <a:t>Vineland,</a:t>
                      </a:r>
                      <a:r>
                        <a:rPr lang="en-GB" sz="1100" baseline="0" dirty="0"/>
                        <a:t> </a:t>
                      </a:r>
                    </a:p>
                    <a:p>
                      <a:pPr algn="ctr"/>
                      <a:r>
                        <a:rPr lang="en-GB" sz="1100" baseline="0" dirty="0"/>
                        <a:t>QDAS Child</a:t>
                      </a:r>
                    </a:p>
                    <a:p>
                      <a:pPr algn="ctr"/>
                      <a:r>
                        <a:rPr lang="en-GB" sz="1100" baseline="0" dirty="0"/>
                        <a:t>PEDS QL</a:t>
                      </a:r>
                      <a:endParaRPr lang="en-GB" sz="1100" dirty="0"/>
                    </a:p>
                    <a:p>
                      <a:pPr algn="ctr"/>
                      <a:r>
                        <a:rPr lang="en-GB" sz="1100" b="1" baseline="0" dirty="0">
                          <a:solidFill>
                            <a:srgbClr val="FF0000"/>
                          </a:solidFill>
                        </a:rPr>
                        <a:t>GMFCS, </a:t>
                      </a:r>
                    </a:p>
                    <a:p>
                      <a:pPr algn="ctr"/>
                      <a:r>
                        <a:rPr lang="en-GB" sz="1100" b="1" baseline="0" dirty="0">
                          <a:solidFill>
                            <a:srgbClr val="FF0000"/>
                          </a:solidFill>
                        </a:rPr>
                        <a:t>EDACS</a:t>
                      </a:r>
                    </a:p>
                    <a:p>
                      <a:pPr algn="ctr"/>
                      <a:r>
                        <a:rPr lang="en-GB" sz="1100" b="1" dirty="0">
                          <a:solidFill>
                            <a:srgbClr val="FF0000"/>
                          </a:solidFill>
                        </a:rPr>
                        <a:t>MACS</a:t>
                      </a:r>
                      <a:r>
                        <a:rPr lang="en-GB" sz="1100" dirty="0"/>
                        <a:t>,</a:t>
                      </a:r>
                      <a:r>
                        <a:rPr lang="en-GB" sz="1100" baseline="0" dirty="0"/>
                        <a:t> </a:t>
                      </a:r>
                      <a:endParaRPr lang="en-GB" sz="1100" b="1" baseline="0" dirty="0">
                        <a:solidFill>
                          <a:srgbClr val="FF0000"/>
                        </a:solidFill>
                      </a:endParaRPr>
                    </a:p>
                  </a:txBody>
                  <a:tcPr marL="91441" marR="91441" marT="45725" marB="45725" anchor="ctr">
                    <a:solidFill>
                      <a:schemeClr val="accent1">
                        <a:lumMod val="75000"/>
                      </a:schemeClr>
                    </a:solidFill>
                  </a:tcPr>
                </a:tc>
                <a:tc>
                  <a:txBody>
                    <a:bodyPr/>
                    <a:lstStyle/>
                    <a:p>
                      <a:pPr algn="ctr"/>
                      <a:r>
                        <a:rPr lang="en-GB" sz="1100" b="1" dirty="0">
                          <a:solidFill>
                            <a:srgbClr val="FF0000"/>
                          </a:solidFill>
                        </a:rPr>
                        <a:t>CASP </a:t>
                      </a:r>
                    </a:p>
                    <a:p>
                      <a:pPr algn="ctr"/>
                      <a:r>
                        <a:rPr lang="en-GB" sz="1100" dirty="0"/>
                        <a:t>Other measures </a:t>
                      </a:r>
                    </a:p>
                  </a:txBody>
                  <a:tcPr marL="91441" marR="91441" marT="45725" marB="45725" anchor="ctr">
                    <a:solidFill>
                      <a:schemeClr val="accent1">
                        <a:lumMod val="75000"/>
                      </a:schemeClr>
                    </a:solidFill>
                  </a:tcPr>
                </a:tc>
                <a:tc>
                  <a:txBody>
                    <a:bodyPr/>
                    <a:lstStyle/>
                    <a:p>
                      <a:pPr algn="ctr"/>
                      <a:r>
                        <a:rPr lang="en-GB" sz="1100" dirty="0"/>
                        <a:t>PEDQL</a:t>
                      </a:r>
                    </a:p>
                    <a:p>
                      <a:pPr algn="ctr"/>
                      <a:r>
                        <a:rPr lang="en-GB" sz="1100" dirty="0"/>
                        <a:t>Maternal mental health</a:t>
                      </a:r>
                    </a:p>
                  </a:txBody>
                  <a:tcPr marL="91441" marR="91441" marT="45725" marB="45725" anchor="ctr">
                    <a:solidFill>
                      <a:schemeClr val="accent1">
                        <a:lumMod val="75000"/>
                      </a:schemeClr>
                    </a:solidFill>
                  </a:tcPr>
                </a:tc>
                <a:tc>
                  <a:txBody>
                    <a:bodyPr/>
                    <a:lstStyle/>
                    <a:p>
                      <a:pPr algn="ctr"/>
                      <a:r>
                        <a:rPr lang="en-GB" sz="1100" dirty="0"/>
                        <a:t>CASP</a:t>
                      </a:r>
                    </a:p>
                  </a:txBody>
                  <a:tcPr marL="91441" marR="91441" marT="45725" marB="45725" anchor="ctr">
                    <a:solidFill>
                      <a:schemeClr val="accent1">
                        <a:lumMod val="75000"/>
                      </a:schemeClr>
                    </a:solidFill>
                  </a:tcPr>
                </a:tc>
                <a:extLst>
                  <a:ext uri="{0D108BD9-81ED-4DB2-BD59-A6C34878D82A}">
                    <a16:rowId xmlns:a16="http://schemas.microsoft.com/office/drawing/2014/main" val="10007"/>
                  </a:ext>
                </a:extLst>
              </a:tr>
              <a:tr h="1097286">
                <a:tc>
                  <a:txBody>
                    <a:bodyPr/>
                    <a:lstStyle/>
                    <a:p>
                      <a:pPr algn="ctr"/>
                      <a:r>
                        <a:rPr lang="en-GB" sz="1100" dirty="0"/>
                        <a:t>5+ </a:t>
                      </a:r>
                      <a:r>
                        <a:rPr lang="en-GB" sz="1100" dirty="0" err="1"/>
                        <a:t>yrs</a:t>
                      </a:r>
                      <a:r>
                        <a:rPr lang="en-GB" sz="1100" baseline="0" dirty="0"/>
                        <a:t> </a:t>
                      </a:r>
                      <a:endParaRPr lang="en-GB" sz="1100" dirty="0"/>
                    </a:p>
                  </a:txBody>
                  <a:tcPr marL="91441" marR="91441" marT="45725" marB="45725" anchor="ctr">
                    <a:solidFill>
                      <a:schemeClr val="accent1">
                        <a:lumMod val="50000"/>
                      </a:schemeClr>
                    </a:solidFill>
                  </a:tcPr>
                </a:tc>
                <a:tc>
                  <a:txBody>
                    <a:bodyPr/>
                    <a:lstStyle/>
                    <a:p>
                      <a:pPr algn="ctr"/>
                      <a:r>
                        <a:rPr lang="en-GB" sz="1100" dirty="0"/>
                        <a:t>General neuro exam</a:t>
                      </a:r>
                    </a:p>
                    <a:p>
                      <a:pPr algn="ctr"/>
                      <a:r>
                        <a:rPr lang="en-GB" sz="1100" baseline="0" dirty="0"/>
                        <a:t>Growth</a:t>
                      </a:r>
                    </a:p>
                    <a:p>
                      <a:pPr algn="ctr"/>
                      <a:r>
                        <a:rPr lang="en-GB" sz="1100" baseline="0" dirty="0" err="1"/>
                        <a:t>Dysmorphology</a:t>
                      </a:r>
                      <a:endParaRPr lang="en-GB" sz="1100" dirty="0"/>
                    </a:p>
                  </a:txBody>
                  <a:tcPr marL="91441" marR="91441" marT="45725" marB="45725" anchor="ctr">
                    <a:solidFill>
                      <a:schemeClr val="accent1">
                        <a:lumMod val="50000"/>
                      </a:schemeClr>
                    </a:solidFill>
                  </a:tcPr>
                </a:tc>
                <a:tc>
                  <a:txBody>
                    <a:bodyPr/>
                    <a:lstStyle/>
                    <a:p>
                      <a:pPr algn="ctr"/>
                      <a:r>
                        <a:rPr lang="en-GB" sz="1100" dirty="0"/>
                        <a:t>BAER </a:t>
                      </a:r>
                    </a:p>
                    <a:p>
                      <a:pPr algn="ctr"/>
                      <a:r>
                        <a:rPr lang="en-GB" sz="1100" dirty="0"/>
                        <a:t>OAE</a:t>
                      </a:r>
                    </a:p>
                    <a:p>
                      <a:pPr algn="ctr"/>
                      <a:r>
                        <a:rPr lang="en-GB" sz="1100" dirty="0"/>
                        <a:t>Vision</a:t>
                      </a:r>
                    </a:p>
                  </a:txBody>
                  <a:tcPr marL="91441" marR="91441" marT="45725" marB="45725" anchor="ctr">
                    <a:solidFill>
                      <a:schemeClr val="accent1">
                        <a:lumMod val="50000"/>
                      </a:schemeClr>
                    </a:solidFill>
                  </a:tcPr>
                </a:tc>
                <a:tc>
                  <a:txBody>
                    <a:bodyPr/>
                    <a:lstStyle/>
                    <a:p>
                      <a:pPr algn="ctr"/>
                      <a:r>
                        <a:rPr lang="en-GB" sz="1100" dirty="0"/>
                        <a:t>MRI, </a:t>
                      </a:r>
                    </a:p>
                    <a:p>
                      <a:pPr algn="ctr"/>
                      <a:r>
                        <a:rPr lang="en-GB" sz="1100" dirty="0"/>
                        <a:t>EEG</a:t>
                      </a:r>
                    </a:p>
                    <a:p>
                      <a:pPr algn="ctr"/>
                      <a:r>
                        <a:rPr lang="en-GB" sz="1100" dirty="0"/>
                        <a:t>Genetics</a:t>
                      </a:r>
                    </a:p>
                    <a:p>
                      <a:pPr algn="ctr"/>
                      <a:r>
                        <a:rPr lang="en-GB" sz="1100" dirty="0"/>
                        <a:t>Infection</a:t>
                      </a:r>
                      <a:r>
                        <a:rPr lang="en-GB" sz="1100" baseline="0" dirty="0"/>
                        <a:t> </a:t>
                      </a:r>
                    </a:p>
                    <a:p>
                      <a:pPr algn="ctr"/>
                      <a:r>
                        <a:rPr lang="en-GB" sz="1100" baseline="0" dirty="0" err="1"/>
                        <a:t>Metabolics</a:t>
                      </a:r>
                      <a:endParaRPr lang="en-GB" sz="1100" dirty="0"/>
                    </a:p>
                  </a:txBody>
                  <a:tcPr marL="91441" marR="91441" marT="45725" marB="45725" anchor="ctr">
                    <a:solidFill>
                      <a:schemeClr val="accent1">
                        <a:lumMod val="50000"/>
                      </a:schemeClr>
                    </a:solidFill>
                  </a:tcPr>
                </a:tc>
                <a:tc>
                  <a:txBody>
                    <a:bodyPr/>
                    <a:lstStyle/>
                    <a:p>
                      <a:pPr algn="ctr"/>
                      <a:r>
                        <a:rPr lang="en-GB" sz="1100" dirty="0"/>
                        <a:t>School assessments and Cognitive</a:t>
                      </a:r>
                      <a:r>
                        <a:rPr lang="en-GB" sz="1100" baseline="0" dirty="0"/>
                        <a:t> tests </a:t>
                      </a:r>
                      <a:endParaRPr lang="en-GB" sz="1100" dirty="0"/>
                    </a:p>
                  </a:txBody>
                  <a:tcPr marL="91441" marR="91441" marT="45725" marB="45725" anchor="ctr">
                    <a:solidFill>
                      <a:schemeClr val="accent1">
                        <a:lumMod val="50000"/>
                      </a:schemeClr>
                    </a:solidFill>
                  </a:tcPr>
                </a:tc>
                <a:tc>
                  <a:txBody>
                    <a:bodyPr/>
                    <a:lstStyle/>
                    <a:p>
                      <a:pPr algn="ctr"/>
                      <a:r>
                        <a:rPr lang="en-GB" sz="1100" dirty="0"/>
                        <a:t>Vineland,</a:t>
                      </a:r>
                      <a:r>
                        <a:rPr lang="en-GB" sz="1100" baseline="0" dirty="0"/>
                        <a:t> </a:t>
                      </a:r>
                    </a:p>
                    <a:p>
                      <a:pPr algn="ctr"/>
                      <a:r>
                        <a:rPr lang="en-GB" sz="1100" baseline="0" dirty="0"/>
                        <a:t>QDAS Child</a:t>
                      </a:r>
                    </a:p>
                    <a:p>
                      <a:pPr algn="ctr"/>
                      <a:r>
                        <a:rPr lang="en-GB" sz="1100" baseline="0" dirty="0"/>
                        <a:t>PEDS QL</a:t>
                      </a:r>
                      <a:endParaRPr lang="en-GB" sz="1100" dirty="0"/>
                    </a:p>
                    <a:p>
                      <a:pPr algn="ctr"/>
                      <a:r>
                        <a:rPr lang="en-GB" sz="1100" b="1" baseline="0" dirty="0">
                          <a:solidFill>
                            <a:srgbClr val="FF0000"/>
                          </a:solidFill>
                        </a:rPr>
                        <a:t>GMFCS, </a:t>
                      </a:r>
                    </a:p>
                    <a:p>
                      <a:pPr algn="ctr"/>
                      <a:r>
                        <a:rPr lang="en-GB" sz="1100" b="1" baseline="0" dirty="0">
                          <a:solidFill>
                            <a:srgbClr val="FF0000"/>
                          </a:solidFill>
                        </a:rPr>
                        <a:t>EDACS</a:t>
                      </a:r>
                    </a:p>
                    <a:p>
                      <a:pPr algn="ctr"/>
                      <a:r>
                        <a:rPr lang="en-GB" sz="1100" b="1" dirty="0">
                          <a:solidFill>
                            <a:srgbClr val="FF0000"/>
                          </a:solidFill>
                        </a:rPr>
                        <a:t>MACS</a:t>
                      </a:r>
                      <a:r>
                        <a:rPr lang="en-GB" sz="1100" dirty="0"/>
                        <a:t>,</a:t>
                      </a:r>
                      <a:r>
                        <a:rPr lang="en-GB" sz="1100" baseline="0" dirty="0"/>
                        <a:t>“</a:t>
                      </a:r>
                    </a:p>
                  </a:txBody>
                  <a:tcPr marL="91441" marR="91441" marT="45725" marB="45725" anchor="ctr">
                    <a:solidFill>
                      <a:schemeClr val="accent1">
                        <a:lumMod val="50000"/>
                      </a:schemeClr>
                    </a:solidFill>
                  </a:tcPr>
                </a:tc>
                <a:tc>
                  <a:txBody>
                    <a:bodyPr/>
                    <a:lstStyle/>
                    <a:p>
                      <a:pPr algn="ctr"/>
                      <a:r>
                        <a:rPr lang="en-GB" sz="1100" b="1" dirty="0">
                          <a:solidFill>
                            <a:srgbClr val="FF0000"/>
                          </a:solidFill>
                        </a:rPr>
                        <a:t>CASP </a:t>
                      </a:r>
                    </a:p>
                    <a:p>
                      <a:pPr algn="ctr"/>
                      <a:r>
                        <a:rPr lang="en-GB" sz="1100" dirty="0"/>
                        <a:t>Other measures </a:t>
                      </a:r>
                    </a:p>
                  </a:txBody>
                  <a:tcPr marL="91441" marR="91441" marT="45725" marB="45725" anchor="ctr">
                    <a:solidFill>
                      <a:schemeClr val="accent1">
                        <a:lumMod val="50000"/>
                      </a:schemeClr>
                    </a:solidFill>
                  </a:tcPr>
                </a:tc>
                <a:tc>
                  <a:txBody>
                    <a:bodyPr/>
                    <a:lstStyle/>
                    <a:p>
                      <a:pPr algn="ctr"/>
                      <a:r>
                        <a:rPr lang="en-GB" sz="1100" dirty="0"/>
                        <a:t>PEDQL</a:t>
                      </a:r>
                    </a:p>
                    <a:p>
                      <a:pPr algn="ctr"/>
                      <a:r>
                        <a:rPr lang="en-GB" sz="1100" dirty="0"/>
                        <a:t>Maternal mental health</a:t>
                      </a:r>
                    </a:p>
                  </a:txBody>
                  <a:tcPr marL="91441" marR="91441" marT="45725" marB="45725" anchor="ctr">
                    <a:solidFill>
                      <a:schemeClr val="accent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dirty="0"/>
                        <a:t>CASP</a:t>
                      </a:r>
                    </a:p>
                    <a:p>
                      <a:pPr algn="ctr"/>
                      <a:endParaRPr lang="en-GB" sz="1100" dirty="0"/>
                    </a:p>
                  </a:txBody>
                  <a:tcPr marL="91441" marR="91441" marT="45725" marB="45725" anchor="ctr">
                    <a:solidFill>
                      <a:schemeClr val="accent1">
                        <a:lumMod val="50000"/>
                      </a:schemeClr>
                    </a:solidFill>
                  </a:tcPr>
                </a:tc>
                <a:extLst>
                  <a:ext uri="{0D108BD9-81ED-4DB2-BD59-A6C34878D82A}">
                    <a16:rowId xmlns:a16="http://schemas.microsoft.com/office/drawing/2014/main" val="10008"/>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565"/>
    </mc:Choice>
    <mc:Fallback xmlns="">
      <p:transition spd="slow" advTm="14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955675" y="1135063"/>
            <a:ext cx="6858000" cy="742950"/>
          </a:xfrm>
        </p:spPr>
        <p:txBody>
          <a:bodyPr>
            <a:normAutofit fontScale="90000"/>
          </a:bodyPr>
          <a:lstStyle/>
          <a:p>
            <a:pPr algn="ctr" eaLnBrk="1" hangingPunct="1">
              <a:defRPr/>
            </a:pPr>
            <a:r>
              <a:rPr lang="en-GB" altLang="en-US" dirty="0"/>
              <a:t>How do we measure areas recommended by ICF such as “participation”?</a:t>
            </a:r>
          </a:p>
        </p:txBody>
      </p:sp>
      <p:sp>
        <p:nvSpPr>
          <p:cNvPr id="56323" name="Content Placeholder 2"/>
          <p:cNvSpPr>
            <a:spLocks noGrp="1"/>
          </p:cNvSpPr>
          <p:nvPr>
            <p:ph sz="quarter" idx="1"/>
          </p:nvPr>
        </p:nvSpPr>
        <p:spPr>
          <a:xfrm>
            <a:off x="1385888" y="2106613"/>
            <a:ext cx="6427787" cy="2863850"/>
          </a:xfrm>
        </p:spPr>
        <p:txBody>
          <a:bodyPr/>
          <a:lstStyle/>
          <a:p>
            <a:pPr marL="0" indent="0"/>
            <a:r>
              <a:rPr lang="en-GB" altLang="en-US"/>
              <a:t>International Classification of Functioning, Disability and Health- Children and Youth (ICF-CY) (WHO 2004) </a:t>
            </a:r>
            <a:endParaRPr lang="en-GB" altLang="en-US" b="1"/>
          </a:p>
          <a:p>
            <a:pPr marL="0" indent="0"/>
            <a:r>
              <a:rPr lang="en-GB" altLang="en-US"/>
              <a:t>Assessment for Life Habits for Children (LIFE-H)</a:t>
            </a:r>
          </a:p>
          <a:p>
            <a:pPr marL="0" indent="0"/>
            <a:r>
              <a:rPr lang="en-GB" altLang="en-US"/>
              <a:t>Lifestyle Assessment Questionnaire for cerebral palsy (LAQ-CP)</a:t>
            </a:r>
          </a:p>
          <a:p>
            <a:pPr marL="0" indent="0"/>
            <a:r>
              <a:rPr lang="en-GB" altLang="en-US"/>
              <a:t>The Children’s Assessment of Participation and Enjoyment (CAPE)/Preferences for Activities of Children (PAC)</a:t>
            </a:r>
          </a:p>
          <a:p>
            <a:pPr marL="0" indent="0"/>
            <a:endParaRPr lang="en-GB" altLang="en-US"/>
          </a:p>
        </p:txBody>
      </p:sp>
      <p:pic>
        <p:nvPicPr>
          <p:cNvPr id="56324" name="Picture 2" descr="http://www.cbm.org/article/images/9446562_a8c7ee02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200" y="4238625"/>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1611313" y="4456113"/>
            <a:ext cx="192405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4394200"/>
            <a:ext cx="209708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222"/>
    </mc:Choice>
    <mc:Fallback xmlns="">
      <p:transition spd="slow" advTm="44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Thankyou!!</a:t>
            </a:r>
          </a:p>
        </p:txBody>
      </p:sp>
      <p:sp>
        <p:nvSpPr>
          <p:cNvPr id="5" name="Text Placeholder 4"/>
          <p:cNvSpPr>
            <a:spLocks noGrp="1"/>
          </p:cNvSpPr>
          <p:nvPr>
            <p:ph type="body" idx="1"/>
          </p:nvPr>
        </p:nvSpPr>
        <p:spPr/>
        <p:txBody>
          <a:bodyPr/>
          <a:lstStyle/>
          <a:p>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50879139"/>
      </p:ext>
    </p:extLst>
  </p:cSld>
  <p:clrMapOvr>
    <a:masterClrMapping/>
  </p:clrMapOvr>
  <mc:AlternateContent xmlns:mc="http://schemas.openxmlformats.org/markup-compatibility/2006" xmlns:p14="http://schemas.microsoft.com/office/powerpoint/2010/main">
    <mc:Choice Requires="p14">
      <p:transition spd="slow" p14:dur="2000" advTm="27731"/>
    </mc:Choice>
    <mc:Fallback xmlns="">
      <p:transition spd="slow" advTm="27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549275" y="388938"/>
            <a:ext cx="7886700" cy="652462"/>
          </a:xfrm>
        </p:spPr>
        <p:txBody>
          <a:bodyPr/>
          <a:lstStyle/>
          <a:p>
            <a:pPr algn="ctr"/>
            <a:r>
              <a:rPr lang="en-GB" altLang="en-US"/>
              <a:t>Insults are many and timing can be variable</a:t>
            </a:r>
          </a:p>
        </p:txBody>
      </p:sp>
      <p:pic>
        <p:nvPicPr>
          <p:cNvPr id="9219" name="Picture 2" descr="http://www.apa.org/Images/brain-braingrowth_tcm7-9674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5838" y="2290763"/>
            <a:ext cx="385762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171450" y="1633538"/>
            <a:ext cx="2836863" cy="12239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GB" sz="1800" dirty="0">
                <a:solidFill>
                  <a:schemeClr val="tx1"/>
                </a:solidFill>
              </a:rPr>
              <a:t>Infections (TORCH, </a:t>
            </a:r>
            <a:r>
              <a:rPr lang="en-GB" sz="1800" dirty="0" err="1">
                <a:solidFill>
                  <a:schemeClr val="tx1"/>
                </a:solidFill>
              </a:rPr>
              <a:t>Zika</a:t>
            </a:r>
            <a:r>
              <a:rPr lang="en-GB" sz="1800" dirty="0">
                <a:solidFill>
                  <a:schemeClr val="tx1"/>
                </a:solidFill>
              </a:rPr>
              <a:t>, HIV, </a:t>
            </a:r>
            <a:r>
              <a:rPr lang="en-GB" sz="1800" dirty="0" err="1">
                <a:solidFill>
                  <a:schemeClr val="tx1"/>
                </a:solidFill>
              </a:rPr>
              <a:t>Gp</a:t>
            </a:r>
            <a:r>
              <a:rPr lang="en-GB" sz="1800" dirty="0">
                <a:solidFill>
                  <a:schemeClr val="tx1"/>
                </a:solidFill>
              </a:rPr>
              <a:t> B strep, meningitis)</a:t>
            </a:r>
          </a:p>
        </p:txBody>
      </p:sp>
      <p:sp>
        <p:nvSpPr>
          <p:cNvPr id="6" name="Oval 5"/>
          <p:cNvSpPr/>
          <p:nvPr/>
        </p:nvSpPr>
        <p:spPr>
          <a:xfrm>
            <a:off x="92075" y="3108325"/>
            <a:ext cx="2835275" cy="14493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GB" sz="1800" dirty="0">
                <a:solidFill>
                  <a:schemeClr val="tx1"/>
                </a:solidFill>
              </a:rPr>
              <a:t>Genetic conditions</a:t>
            </a:r>
          </a:p>
          <a:p>
            <a:pPr algn="ctr">
              <a:defRPr/>
            </a:pPr>
            <a:r>
              <a:rPr lang="en-GB" sz="1800" dirty="0">
                <a:solidFill>
                  <a:schemeClr val="tx1"/>
                </a:solidFill>
              </a:rPr>
              <a:t>e.g. Down’s syndrome, neuromuscular</a:t>
            </a:r>
          </a:p>
        </p:txBody>
      </p:sp>
      <p:sp>
        <p:nvSpPr>
          <p:cNvPr id="7" name="Oval 6"/>
          <p:cNvSpPr/>
          <p:nvPr/>
        </p:nvSpPr>
        <p:spPr>
          <a:xfrm>
            <a:off x="323850" y="4721225"/>
            <a:ext cx="2884488" cy="16605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GB" sz="1800" dirty="0">
                <a:solidFill>
                  <a:schemeClr val="tx1"/>
                </a:solidFill>
              </a:rPr>
              <a:t>Toxins </a:t>
            </a:r>
          </a:p>
          <a:p>
            <a:pPr algn="ctr">
              <a:defRPr/>
            </a:pPr>
            <a:r>
              <a:rPr lang="en-GB" sz="1800" dirty="0">
                <a:solidFill>
                  <a:schemeClr val="tx1"/>
                </a:solidFill>
              </a:rPr>
              <a:t>(drugs, alcohol, </a:t>
            </a:r>
            <a:r>
              <a:rPr lang="en-GB" sz="1800" dirty="0" err="1">
                <a:solidFill>
                  <a:schemeClr val="tx1"/>
                </a:solidFill>
              </a:rPr>
              <a:t>hyperbilirubinaemia</a:t>
            </a:r>
            <a:r>
              <a:rPr lang="en-GB" sz="1800" dirty="0">
                <a:solidFill>
                  <a:schemeClr val="tx1"/>
                </a:solidFill>
              </a:rPr>
              <a:t>, environmental toxins) </a:t>
            </a:r>
          </a:p>
        </p:txBody>
      </p:sp>
      <p:sp>
        <p:nvSpPr>
          <p:cNvPr id="8" name="Oval 7"/>
          <p:cNvSpPr/>
          <p:nvPr/>
        </p:nvSpPr>
        <p:spPr>
          <a:xfrm>
            <a:off x="5519738" y="4764088"/>
            <a:ext cx="3516312" cy="17287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GB" sz="1800" dirty="0">
                <a:solidFill>
                  <a:schemeClr val="tx1"/>
                </a:solidFill>
              </a:rPr>
              <a:t>Cerebrovascular strokes/hydrocephalus/spina bifida</a:t>
            </a:r>
          </a:p>
          <a:p>
            <a:pPr algn="ctr">
              <a:defRPr/>
            </a:pPr>
            <a:r>
              <a:rPr lang="en-GB" sz="1800" dirty="0">
                <a:solidFill>
                  <a:schemeClr val="tx1"/>
                </a:solidFill>
              </a:rPr>
              <a:t>(ante-</a:t>
            </a:r>
            <a:r>
              <a:rPr lang="en-GB" sz="1800" dirty="0" err="1">
                <a:solidFill>
                  <a:schemeClr val="tx1"/>
                </a:solidFill>
              </a:rPr>
              <a:t>natally</a:t>
            </a:r>
            <a:r>
              <a:rPr lang="en-GB" sz="1800" dirty="0">
                <a:solidFill>
                  <a:schemeClr val="tx1"/>
                </a:solidFill>
              </a:rPr>
              <a:t> or post-</a:t>
            </a:r>
            <a:r>
              <a:rPr lang="en-GB" sz="1800" dirty="0" err="1">
                <a:solidFill>
                  <a:schemeClr val="tx1"/>
                </a:solidFill>
              </a:rPr>
              <a:t>natally</a:t>
            </a:r>
            <a:r>
              <a:rPr lang="en-GB" sz="1800" dirty="0">
                <a:solidFill>
                  <a:schemeClr val="tx1"/>
                </a:solidFill>
              </a:rPr>
              <a:t>)</a:t>
            </a:r>
          </a:p>
        </p:txBody>
      </p:sp>
      <p:sp>
        <p:nvSpPr>
          <p:cNvPr id="9" name="Oval 8"/>
          <p:cNvSpPr/>
          <p:nvPr/>
        </p:nvSpPr>
        <p:spPr>
          <a:xfrm>
            <a:off x="3446463" y="4978400"/>
            <a:ext cx="1884362" cy="889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GB" sz="1800" dirty="0">
                <a:solidFill>
                  <a:schemeClr val="tx1"/>
                </a:solidFill>
              </a:rPr>
              <a:t>Nutrition (LBW, IUGR, </a:t>
            </a:r>
          </a:p>
        </p:txBody>
      </p:sp>
      <p:sp>
        <p:nvSpPr>
          <p:cNvPr id="10" name="Oval 9"/>
          <p:cNvSpPr/>
          <p:nvPr/>
        </p:nvSpPr>
        <p:spPr>
          <a:xfrm>
            <a:off x="6511925" y="3211513"/>
            <a:ext cx="2381250" cy="14208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GB" sz="1800" dirty="0">
                <a:solidFill>
                  <a:schemeClr val="tx1"/>
                </a:solidFill>
              </a:rPr>
              <a:t>Hypoxic episodes (HIE) or other</a:t>
            </a:r>
          </a:p>
        </p:txBody>
      </p:sp>
      <p:sp>
        <p:nvSpPr>
          <p:cNvPr id="5" name="Right Arrow 4"/>
          <p:cNvSpPr/>
          <p:nvPr/>
        </p:nvSpPr>
        <p:spPr>
          <a:xfrm>
            <a:off x="1220788" y="1211263"/>
            <a:ext cx="6542087"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800"/>
          </a:p>
        </p:txBody>
      </p:sp>
      <p:sp>
        <p:nvSpPr>
          <p:cNvPr id="12" name="Oval 11"/>
          <p:cNvSpPr/>
          <p:nvPr/>
        </p:nvSpPr>
        <p:spPr>
          <a:xfrm>
            <a:off x="6300788" y="1804988"/>
            <a:ext cx="2592387" cy="14065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GB" sz="1800" dirty="0">
                <a:solidFill>
                  <a:schemeClr val="tx1"/>
                </a:solidFill>
              </a:rPr>
              <a:t>Stimulation/SES/Family Care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615"/>
    </mc:Choice>
    <mc:Fallback xmlns="">
      <p:transition spd="slow" advTm="63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17550" y="38100"/>
            <a:ext cx="7772400" cy="671513"/>
          </a:xfrm>
        </p:spPr>
        <p:txBody>
          <a:bodyPr/>
          <a:lstStyle/>
          <a:p>
            <a:pPr algn="ctr"/>
            <a:r>
              <a:rPr lang="en-GB" altLang="en-US"/>
              <a:t>Infants “at risk”</a:t>
            </a:r>
          </a:p>
        </p:txBody>
      </p:sp>
      <p:pic>
        <p:nvPicPr>
          <p:cNvPr id="10243" name="Picture 6"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5400" y="857250"/>
            <a:ext cx="27686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https://1.bp.blogspot.com/-iscjhpvXNGg/WjdFePg3FfI/AAAAAAAAbp8/BPCp3CJAcLoYjRMYf71VQ3xzsRNyn8pzQCLcBGAs/s1600/IMG_5115.JPEG"/>
          <p:cNvPicPr>
            <a:picLocks noChangeAspect="1" noChangeArrowheads="1"/>
          </p:cNvPicPr>
          <p:nvPr/>
        </p:nvPicPr>
        <p:blipFill>
          <a:blip r:embed="rId7">
            <a:extLst>
              <a:ext uri="{28A0092B-C50C-407E-A947-70E740481C1C}">
                <a14:useLocalDpi xmlns:a14="http://schemas.microsoft.com/office/drawing/2010/main" val="0"/>
              </a:ext>
            </a:extLst>
          </a:blip>
          <a:srcRect t="22784"/>
          <a:stretch>
            <a:fillRect/>
          </a:stretch>
        </p:blipFill>
        <p:spPr bwMode="auto">
          <a:xfrm>
            <a:off x="-65088" y="3287713"/>
            <a:ext cx="3541713"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8"/>
          <p:cNvSpPr txBox="1">
            <a:spLocks noChangeArrowheads="1"/>
          </p:cNvSpPr>
          <p:nvPr/>
        </p:nvSpPr>
        <p:spPr bwMode="auto">
          <a:xfrm>
            <a:off x="2176463" y="2946400"/>
            <a:ext cx="1435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800"/>
              <a:t>the preterm infant</a:t>
            </a:r>
          </a:p>
          <a:p>
            <a:endParaRPr lang="en-GB" altLang="en-US" sz="1800"/>
          </a:p>
        </p:txBody>
      </p:sp>
      <p:pic>
        <p:nvPicPr>
          <p:cNvPr id="10247" name="Picture 18" descr="Image result for picture of in utero exposure to drugs"/>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3476625" y="3155950"/>
            <a:ext cx="2952750" cy="2951163"/>
          </a:xfrm>
          <a:noFill/>
        </p:spPr>
      </p:pic>
      <p:pic>
        <p:nvPicPr>
          <p:cNvPr id="10248" name="Picture 6"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7813" y="796925"/>
            <a:ext cx="2287587"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0" descr="Image result for hypoxic ischaemic encephalopathy picture of a bab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857250"/>
            <a:ext cx="4087813"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4" descr="Image result for toxoplasmosi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2713" y="4064000"/>
            <a:ext cx="2601912"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397"/>
    </mc:Choice>
    <mc:Fallback xmlns="">
      <p:transition spd="slow" advTm="38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28650" y="476250"/>
            <a:ext cx="7886700" cy="722313"/>
          </a:xfrm>
        </p:spPr>
        <p:txBody>
          <a:bodyPr/>
          <a:lstStyle/>
          <a:p>
            <a:pPr algn="ctr"/>
            <a:r>
              <a:rPr lang="en-GB" altLang="en-US"/>
              <a:t>Who is “at risk”</a:t>
            </a:r>
          </a:p>
        </p:txBody>
      </p:sp>
      <p:sp>
        <p:nvSpPr>
          <p:cNvPr id="3" name="Content Placeholder 2"/>
          <p:cNvSpPr>
            <a:spLocks noGrp="1"/>
          </p:cNvSpPr>
          <p:nvPr>
            <p:ph idx="1"/>
          </p:nvPr>
        </p:nvSpPr>
        <p:spPr>
          <a:xfrm>
            <a:off x="296863" y="1727200"/>
            <a:ext cx="8218487" cy="3762375"/>
          </a:xfrm>
        </p:spPr>
        <p:txBody>
          <a:bodyPr>
            <a:normAutofit lnSpcReduction="10000"/>
          </a:bodyPr>
          <a:lstStyle/>
          <a:p>
            <a:pPr>
              <a:defRPr/>
            </a:pPr>
            <a:r>
              <a:rPr lang="en-GB" dirty="0"/>
              <a:t>Birth weight &lt;2000 g (SGA or AGA)</a:t>
            </a:r>
          </a:p>
          <a:p>
            <a:pPr>
              <a:defRPr/>
            </a:pPr>
            <a:r>
              <a:rPr lang="en-GB" dirty="0"/>
              <a:t>Babies with additional medical needs after birth (ventilated &gt;24 hours, discharged home on oxygen</a:t>
            </a:r>
          </a:p>
          <a:p>
            <a:pPr>
              <a:defRPr/>
            </a:pPr>
            <a:r>
              <a:rPr lang="en-GB" dirty="0"/>
              <a:t>Babies with complex congenital conditions e.g. Down’s syndrome/congenital heart conditions</a:t>
            </a:r>
          </a:p>
          <a:p>
            <a:pPr>
              <a:defRPr/>
            </a:pPr>
            <a:r>
              <a:rPr lang="en-GB" dirty="0"/>
              <a:t>Babies with seizures</a:t>
            </a:r>
          </a:p>
          <a:p>
            <a:pPr>
              <a:defRPr/>
            </a:pPr>
            <a:r>
              <a:rPr lang="en-GB" dirty="0"/>
              <a:t>Babies with HIE</a:t>
            </a:r>
          </a:p>
          <a:p>
            <a:pPr>
              <a:defRPr/>
            </a:pPr>
            <a:r>
              <a:rPr lang="en-GB" dirty="0"/>
              <a:t>Babies who’s mother has had a thyroid problem/drugs/alcohol use</a:t>
            </a:r>
          </a:p>
          <a:p>
            <a:pPr>
              <a:defRPr/>
            </a:pPr>
            <a:r>
              <a:rPr lang="en-GB" dirty="0"/>
              <a:t>Babies who have had prolonged jaundice</a:t>
            </a:r>
          </a:p>
          <a:p>
            <a:pPr>
              <a:defRPr/>
            </a:pPr>
            <a:r>
              <a:rPr lang="en-GB" dirty="0"/>
              <a:t>Babies with difficult family care situations (low SES, young mothers </a:t>
            </a:r>
            <a:r>
              <a:rPr lang="en-GB" dirty="0" err="1"/>
              <a:t>etc</a:t>
            </a:r>
            <a:r>
              <a:rPr lang="en-GB" dirty="0"/>
              <a:t>)</a:t>
            </a:r>
          </a:p>
          <a:p>
            <a:pPr>
              <a:defRPr/>
            </a:pPr>
            <a:r>
              <a:rPr lang="en-GB" dirty="0"/>
              <a:t>Babies who have had antenatal, perinatal, post-natal infections</a:t>
            </a:r>
          </a:p>
          <a:p>
            <a:pPr>
              <a:defRPr/>
            </a:pPr>
            <a:r>
              <a:rPr lang="en-GB" dirty="0"/>
              <a:t>Babies who have been very sick/high morbidity in NNU</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900"/>
    </mc:Choice>
    <mc:Fallback xmlns="">
      <p:transition spd="slow" advTm="34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6.3|3|8.3|2.4|2.7"/>
</p:tagLst>
</file>

<file path=ppt/tags/tag2.xml><?xml version="1.0" encoding="utf-8"?>
<p:tagLst xmlns:a="http://schemas.openxmlformats.org/drawingml/2006/main" xmlns:r="http://schemas.openxmlformats.org/officeDocument/2006/relationships" xmlns:p="http://schemas.openxmlformats.org/presentationml/2006/main">
  <p:tag name="TIMING" val="|42.8"/>
</p:tagLst>
</file>

<file path=ppt/tags/tag3.xml><?xml version="1.0" encoding="utf-8"?>
<p:tagLst xmlns:a="http://schemas.openxmlformats.org/drawingml/2006/main" xmlns:r="http://schemas.openxmlformats.org/officeDocument/2006/relationships" xmlns:p="http://schemas.openxmlformats.org/presentationml/2006/main">
  <p:tag name="TIMING" val="|8.2"/>
</p:tagLst>
</file>

<file path=ppt/tags/tag4.xml><?xml version="1.0" encoding="utf-8"?>
<p:tagLst xmlns:a="http://schemas.openxmlformats.org/drawingml/2006/main" xmlns:r="http://schemas.openxmlformats.org/officeDocument/2006/relationships" xmlns:p="http://schemas.openxmlformats.org/presentationml/2006/main">
  <p:tag name="TIMING" val="|1|1.3"/>
</p:tagLst>
</file>

<file path=ppt/theme/theme1.xml><?xml version="1.0" encoding="utf-8"?>
<a:theme xmlns:a="http://schemas.openxmlformats.org/drawingml/2006/main" name="Blank Presentation">
  <a:themeElements>
    <a:clrScheme name="Blank Presentation 13">
      <a:dk1>
        <a:srgbClr val="000000"/>
      </a:dk1>
      <a:lt1>
        <a:srgbClr val="FFFFFF"/>
      </a:lt1>
      <a:dk2>
        <a:srgbClr val="9567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48" charset="-128"/>
            <a:cs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48" charset="-128"/>
            <a:cs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9567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8093</TotalTime>
  <Words>3522</Words>
  <Application>Microsoft Office PowerPoint</Application>
  <PresentationFormat>On-screen Show (4:3)</PresentationFormat>
  <Paragraphs>448</Paragraphs>
  <Slides>63</Slides>
  <Notes>62</Notes>
  <HiddenSlides>0</HiddenSlides>
  <MMClips>64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MS PGothic</vt:lpstr>
      <vt:lpstr>MS PGothic</vt:lpstr>
      <vt:lpstr>Arial</vt:lpstr>
      <vt:lpstr>Calibri</vt:lpstr>
      <vt:lpstr>IPAMincho</vt:lpstr>
      <vt:lpstr>Verdana</vt:lpstr>
      <vt:lpstr>Wingdings</vt:lpstr>
      <vt:lpstr>Blank Presentation</vt:lpstr>
      <vt:lpstr>Early origins of impaired development</vt:lpstr>
      <vt:lpstr>PowerPoint Presentation</vt:lpstr>
      <vt:lpstr>Overview of presentation</vt:lpstr>
      <vt:lpstr>Brain development in the first 2 years of life</vt:lpstr>
      <vt:lpstr>Imaging myelination</vt:lpstr>
      <vt:lpstr>PowerPoint Presentation</vt:lpstr>
      <vt:lpstr>Insults are many and timing can be variable</vt:lpstr>
      <vt:lpstr>Infants “at risk”</vt:lpstr>
      <vt:lpstr>Who is “at risk”</vt:lpstr>
      <vt:lpstr>Risks of cerebral palsy</vt:lpstr>
      <vt:lpstr>Rates of CP in prem babies in HIC settings</vt:lpstr>
      <vt:lpstr>PowerPoint Presentation</vt:lpstr>
      <vt:lpstr>PowerPoint Presentation</vt:lpstr>
      <vt:lpstr>PowerPoint Presentation</vt:lpstr>
      <vt:lpstr>Infection and risk of poor neurodevelopmental outcomes:</vt:lpstr>
      <vt:lpstr>PowerPoint Presentation</vt:lpstr>
      <vt:lpstr>PowerPoint Presentation</vt:lpstr>
      <vt:lpstr>Assessing the “at-risk” neonate – what can we do?  </vt:lpstr>
      <vt:lpstr>Assessment of prematurity</vt:lpstr>
      <vt:lpstr>Measurement of gestational age</vt:lpstr>
      <vt:lpstr>Ballard score</vt:lpstr>
      <vt:lpstr>IUGR/SGA</vt:lpstr>
      <vt:lpstr>IUGR/SGA.</vt:lpstr>
      <vt:lpstr>Symmetric vs.Asymmetric </vt:lpstr>
      <vt:lpstr>PowerPoint Presentation</vt:lpstr>
      <vt:lpstr>New INTERGROWTH charts</vt:lpstr>
      <vt:lpstr>Newborn examination</vt:lpstr>
      <vt:lpstr>Newborn exam – looking for congenital abnormalities</vt:lpstr>
      <vt:lpstr>Tools to classify birth defects and congenital abnormalities</vt:lpstr>
      <vt:lpstr>Looking for Signgs of hypoxia</vt:lpstr>
      <vt:lpstr>APGAR score</vt:lpstr>
      <vt:lpstr>Is the Apgar score useful? </vt:lpstr>
      <vt:lpstr>The Apgar score: </vt:lpstr>
      <vt:lpstr>Sarnat and Sarnat Staging: Recommended but predictive validity not entirely clear.  </vt:lpstr>
      <vt:lpstr>PowerPoint Presentation</vt:lpstr>
      <vt:lpstr>Neonatal follow up – what do we want to measure to predict the children who might have problems? </vt:lpstr>
      <vt:lpstr>Neonatal USS</vt:lpstr>
      <vt:lpstr>Neurological assessment on discharge</vt:lpstr>
      <vt:lpstr>The HINE  (Hammersmith Infant Neurological Exam) </vt:lpstr>
      <vt:lpstr>Prechtls examination of motor movements https://www.youtube.com/watch?v=I-aNAMRtvF8 </vt:lpstr>
      <vt:lpstr>PowerPoint Presentation</vt:lpstr>
      <vt:lpstr>MRI scanning</vt:lpstr>
      <vt:lpstr>And how do we want to follow them up? </vt:lpstr>
      <vt:lpstr>Neurodevelopmental assessment depends on..</vt:lpstr>
      <vt:lpstr>Age of the child will vary what you can and should assess</vt:lpstr>
      <vt:lpstr>Capacity/severity of condition of child – will vary what assessment is suitable.</vt:lpstr>
      <vt:lpstr>Reason for assessment</vt:lpstr>
      <vt:lpstr>Assessment -  structure </vt:lpstr>
      <vt:lpstr>Screening tools?  Parent reported or observed?</vt:lpstr>
      <vt:lpstr>PowerPoint Presentation</vt:lpstr>
      <vt:lpstr>PowerPoint Presentation</vt:lpstr>
      <vt:lpstr>Context : Culturally valid or adapted tools?</vt:lpstr>
      <vt:lpstr>PowerPoint Presentation</vt:lpstr>
      <vt:lpstr>Examples of items in questionnaire....</vt:lpstr>
      <vt:lpstr>Cognitive assessment - infants</vt:lpstr>
      <vt:lpstr>Assessment of language</vt:lpstr>
      <vt:lpstr>Cognitive assessment of older children..</vt:lpstr>
      <vt:lpstr>Assessment of behaviour</vt:lpstr>
      <vt:lpstr>Other Assessments? </vt:lpstr>
      <vt:lpstr>Thinking of the “F” words…and context</vt:lpstr>
      <vt:lpstr>Age, ICF domain and capacity of child and family</vt:lpstr>
      <vt:lpstr>How do we measure areas recommended by ICF such as “participation”?</vt:lpstr>
      <vt:lpstr>Thankyou!!</vt:lpstr>
    </vt:vector>
  </TitlesOfParts>
  <Company>Krusty Morris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Krusty Morris</dc:creator>
  <cp:lastModifiedBy>Ismaela Abubakar</cp:lastModifiedBy>
  <cp:revision>394</cp:revision>
  <cp:lastPrinted>2014-03-31T21:52:14Z</cp:lastPrinted>
  <dcterms:created xsi:type="dcterms:W3CDTF">2012-11-30T11:54:41Z</dcterms:created>
  <dcterms:modified xsi:type="dcterms:W3CDTF">2018-03-04T17:56:55Z</dcterms:modified>
</cp:coreProperties>
</file>