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60" r:id="rId5"/>
    <p:sldId id="259" r:id="rId6"/>
    <p:sldId id="273" r:id="rId7"/>
    <p:sldId id="261" r:id="rId8"/>
    <p:sldId id="271" r:id="rId9"/>
    <p:sldId id="264" r:id="rId10"/>
    <p:sldId id="275" r:id="rId11"/>
    <p:sldId id="265" r:id="rId12"/>
    <p:sldId id="274" r:id="rId13"/>
    <p:sldId id="266" r:id="rId14"/>
    <p:sldId id="270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4571704578594341"/>
                  <c:y val="-3.549468718160712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term
62%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57742782152231"/>
                  <c:y val="8.1108361813915786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preterm
38%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Sheet1!$B$31:$C$31</c:f>
              <c:strCache>
                <c:ptCount val="2"/>
                <c:pt idx="0">
                  <c:v>term</c:v>
                </c:pt>
                <c:pt idx="1">
                  <c:v>preterm</c:v>
                </c:pt>
              </c:strCache>
            </c:strRef>
          </c:cat>
          <c:val>
            <c:numRef>
              <c:f>Sheet1!$B$32:$C$32</c:f>
              <c:numCache>
                <c:formatCode>General</c:formatCode>
                <c:ptCount val="2"/>
                <c:pt idx="0">
                  <c:v>656</c:v>
                </c:pt>
                <c:pt idx="1">
                  <c:v>401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514326334208223"/>
          <c:y val="0.11360673665791773"/>
          <c:w val="0.53860258092738411"/>
          <c:h val="0.8863932633420822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9.7679051987482418E-2"/>
                  <c:y val="0.22312141744010425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Extreme
17%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22173217942358"/>
                  <c:y val="-6.450371880601854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Early
29%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753566394478468"/>
                  <c:y val="-0.14180738994110204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Moderate
31%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164206036745407E-2"/>
                  <c:y val="0.11922037365307671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Late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Sheet1!$J$31:$M$31</c:f>
              <c:strCache>
                <c:ptCount val="4"/>
                <c:pt idx="0">
                  <c:v>Extreme</c:v>
                </c:pt>
                <c:pt idx="1">
                  <c:v>Early</c:v>
                </c:pt>
                <c:pt idx="2">
                  <c:v>Moderate</c:v>
                </c:pt>
                <c:pt idx="3">
                  <c:v>Late</c:v>
                </c:pt>
              </c:strCache>
            </c:strRef>
          </c:cat>
          <c:val>
            <c:numRef>
              <c:f>Sheet1!$J$32:$M$32</c:f>
              <c:numCache>
                <c:formatCode>General</c:formatCode>
                <c:ptCount val="4"/>
                <c:pt idx="0">
                  <c:v>66</c:v>
                </c:pt>
                <c:pt idx="1">
                  <c:v>116</c:v>
                </c:pt>
                <c:pt idx="2">
                  <c:v>126</c:v>
                </c:pt>
                <c:pt idx="3">
                  <c:v>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65782055020896E-2"/>
          <c:y val="2.2735934871760993E-2"/>
          <c:w val="0.85074754544570819"/>
          <c:h val="0.898550209093622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Sheet1!$A$37</c:f>
              <c:strCache>
                <c:ptCount val="1"/>
                <c:pt idx="0">
                  <c:v>Survival</c:v>
                </c:pt>
              </c:strCache>
            </c:strRef>
          </c:tx>
          <c:invertIfNegative val="0"/>
          <c:cat>
            <c:strRef>
              <c:f>Sheet1!$B$36:$C$36</c:f>
              <c:strCache>
                <c:ptCount val="2"/>
                <c:pt idx="0">
                  <c:v>Outborn</c:v>
                </c:pt>
                <c:pt idx="1">
                  <c:v>Inborn</c:v>
                </c:pt>
              </c:strCache>
            </c:strRef>
          </c:cat>
          <c:val>
            <c:numRef>
              <c:f>Sheet1!$B$37:$C$37</c:f>
              <c:numCache>
                <c:formatCode>General</c:formatCode>
                <c:ptCount val="2"/>
                <c:pt idx="0">
                  <c:v>180</c:v>
                </c:pt>
                <c:pt idx="1">
                  <c:v>162</c:v>
                </c:pt>
              </c:numCache>
            </c:numRef>
          </c:val>
        </c:ser>
        <c:ser>
          <c:idx val="1"/>
          <c:order val="1"/>
          <c:tx>
            <c:strRef>
              <c:f>Sheet1!$A$38</c:f>
              <c:strCache>
                <c:ptCount val="1"/>
                <c:pt idx="0">
                  <c:v>Deaths</c:v>
                </c:pt>
              </c:strCache>
            </c:strRef>
          </c:tx>
          <c:invertIfNegative val="0"/>
          <c:cat>
            <c:strRef>
              <c:f>Sheet1!$B$36:$C$36</c:f>
              <c:strCache>
                <c:ptCount val="2"/>
                <c:pt idx="0">
                  <c:v>Outborn</c:v>
                </c:pt>
                <c:pt idx="1">
                  <c:v>Inborn</c:v>
                </c:pt>
              </c:strCache>
            </c:strRef>
          </c:cat>
          <c:val>
            <c:numRef>
              <c:f>Sheet1!$B$38:$C$38</c:f>
              <c:numCache>
                <c:formatCode>General</c:formatCode>
                <c:ptCount val="2"/>
                <c:pt idx="0">
                  <c:v>42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059776"/>
        <c:axId val="32061312"/>
      </c:barChart>
      <c:catAx>
        <c:axId val="32059776"/>
        <c:scaling>
          <c:orientation val="minMax"/>
        </c:scaling>
        <c:delete val="0"/>
        <c:axPos val="b"/>
        <c:majorTickMark val="out"/>
        <c:minorTickMark val="none"/>
        <c:tickLblPos val="nextTo"/>
        <c:crossAx val="32061312"/>
        <c:crosses val="autoZero"/>
        <c:auto val="1"/>
        <c:lblAlgn val="ctr"/>
        <c:lblOffset val="100"/>
        <c:noMultiLvlLbl val="0"/>
      </c:catAx>
      <c:valAx>
        <c:axId val="32061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059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Sheet1!$I$33</c:f>
              <c:strCache>
                <c:ptCount val="1"/>
                <c:pt idx="0">
                  <c:v>Mortality</c:v>
                </c:pt>
              </c:strCache>
            </c:strRef>
          </c:tx>
          <c:invertIfNegative val="0"/>
          <c:cat>
            <c:strRef>
              <c:f>Sheet1!$J$32:$M$32</c:f>
              <c:strCache>
                <c:ptCount val="4"/>
                <c:pt idx="0">
                  <c:v>Extreme</c:v>
                </c:pt>
                <c:pt idx="1">
                  <c:v>Early</c:v>
                </c:pt>
                <c:pt idx="2">
                  <c:v>Moderate</c:v>
                </c:pt>
                <c:pt idx="3">
                  <c:v>Late</c:v>
                </c:pt>
              </c:strCache>
            </c:strRef>
          </c:cat>
          <c:val>
            <c:numRef>
              <c:f>Sheet1!$J$33:$M$33</c:f>
              <c:numCache>
                <c:formatCode>General</c:formatCode>
                <c:ptCount val="4"/>
                <c:pt idx="0">
                  <c:v>33</c:v>
                </c:pt>
                <c:pt idx="1">
                  <c:v>38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Sheet1!$I$34</c:f>
              <c:strCache>
                <c:ptCount val="1"/>
                <c:pt idx="0">
                  <c:v>Survival</c:v>
                </c:pt>
              </c:strCache>
            </c:strRef>
          </c:tx>
          <c:invertIfNegative val="0"/>
          <c:cat>
            <c:strRef>
              <c:f>Sheet1!$J$32:$M$32</c:f>
              <c:strCache>
                <c:ptCount val="4"/>
                <c:pt idx="0">
                  <c:v>Extreme</c:v>
                </c:pt>
                <c:pt idx="1">
                  <c:v>Early</c:v>
                </c:pt>
                <c:pt idx="2">
                  <c:v>Moderate</c:v>
                </c:pt>
                <c:pt idx="3">
                  <c:v>Late</c:v>
                </c:pt>
              </c:strCache>
            </c:strRef>
          </c:cat>
          <c:val>
            <c:numRef>
              <c:f>Sheet1!$J$34:$M$34</c:f>
              <c:numCache>
                <c:formatCode>General</c:formatCode>
                <c:ptCount val="4"/>
                <c:pt idx="0">
                  <c:v>27</c:v>
                </c:pt>
                <c:pt idx="1">
                  <c:v>78</c:v>
                </c:pt>
                <c:pt idx="2">
                  <c:v>125</c:v>
                </c:pt>
                <c:pt idx="3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366208"/>
        <c:axId val="34367744"/>
      </c:barChart>
      <c:catAx>
        <c:axId val="34366208"/>
        <c:scaling>
          <c:orientation val="minMax"/>
        </c:scaling>
        <c:delete val="0"/>
        <c:axPos val="b"/>
        <c:majorTickMark val="out"/>
        <c:minorTickMark val="none"/>
        <c:tickLblPos val="nextTo"/>
        <c:crossAx val="34367744"/>
        <c:crosses val="autoZero"/>
        <c:auto val="1"/>
        <c:lblAlgn val="ctr"/>
        <c:lblOffset val="100"/>
        <c:noMultiLvlLbl val="0"/>
      </c:catAx>
      <c:valAx>
        <c:axId val="3436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66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990473413045595E-2"/>
          <c:y val="4.5184196158916896E-2"/>
          <c:w val="0.84122606202002526"/>
          <c:h val="0.89855020909362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Sheet1!$H$38</c:f>
              <c:strCache>
                <c:ptCount val="1"/>
                <c:pt idx="0">
                  <c:v>Mortality</c:v>
                </c:pt>
              </c:strCache>
            </c:strRef>
          </c:tx>
          <c:invertIfNegative val="0"/>
          <c:cat>
            <c:strRef>
              <c:f>Sheet1!$I$37:$L$37</c:f>
              <c:strCache>
                <c:ptCount val="4"/>
                <c:pt idx="0">
                  <c:v>ELBW</c:v>
                </c:pt>
                <c:pt idx="1">
                  <c:v>VLBW</c:v>
                </c:pt>
                <c:pt idx="2">
                  <c:v>LBW</c:v>
                </c:pt>
                <c:pt idx="3">
                  <c:v>NBW</c:v>
                </c:pt>
              </c:strCache>
            </c:strRef>
          </c:cat>
          <c:val>
            <c:numRef>
              <c:f>Sheet1!$I$38:$L$38</c:f>
              <c:numCache>
                <c:formatCode>General</c:formatCode>
                <c:ptCount val="4"/>
                <c:pt idx="0">
                  <c:v>45</c:v>
                </c:pt>
                <c:pt idx="1">
                  <c:v>25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Sheet1!$H$39</c:f>
              <c:strCache>
                <c:ptCount val="1"/>
                <c:pt idx="0">
                  <c:v>Survival</c:v>
                </c:pt>
              </c:strCache>
            </c:strRef>
          </c:tx>
          <c:invertIfNegative val="0"/>
          <c:cat>
            <c:strRef>
              <c:f>Sheet1!$I$37:$L$37</c:f>
              <c:strCache>
                <c:ptCount val="4"/>
                <c:pt idx="0">
                  <c:v>ELBW</c:v>
                </c:pt>
                <c:pt idx="1">
                  <c:v>VLBW</c:v>
                </c:pt>
                <c:pt idx="2">
                  <c:v>LBW</c:v>
                </c:pt>
                <c:pt idx="3">
                  <c:v>NBW</c:v>
                </c:pt>
              </c:strCache>
            </c:strRef>
          </c:cat>
          <c:val>
            <c:numRef>
              <c:f>Sheet1!$I$39:$L$39</c:f>
              <c:numCache>
                <c:formatCode>General</c:formatCode>
                <c:ptCount val="4"/>
                <c:pt idx="0">
                  <c:v>55</c:v>
                </c:pt>
                <c:pt idx="1">
                  <c:v>61</c:v>
                </c:pt>
                <c:pt idx="2">
                  <c:v>194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48512"/>
        <c:axId val="34450048"/>
      </c:barChart>
      <c:catAx>
        <c:axId val="34448512"/>
        <c:scaling>
          <c:orientation val="minMax"/>
        </c:scaling>
        <c:delete val="0"/>
        <c:axPos val="b"/>
        <c:majorTickMark val="out"/>
        <c:minorTickMark val="none"/>
        <c:tickLblPos val="nextTo"/>
        <c:crossAx val="34450048"/>
        <c:crosses val="autoZero"/>
        <c:auto val="1"/>
        <c:lblAlgn val="ctr"/>
        <c:lblOffset val="100"/>
        <c:noMultiLvlLbl val="0"/>
      </c:catAx>
      <c:valAx>
        <c:axId val="3445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48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0.1441</cdr:y>
    </cdr:from>
    <cdr:to>
      <cdr:x>0.46042</cdr:x>
      <cdr:y>0.28646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95288"/>
          <a:ext cx="21050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0.21667</cdr:x>
      <cdr:y>0.17188</cdr:y>
    </cdr:from>
    <cdr:to>
      <cdr:x>0.27708</cdr:x>
      <cdr:y>0.23438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90600" y="471488"/>
          <a:ext cx="276225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0.19375</cdr:x>
      <cdr:y>0.15451</cdr:y>
    </cdr:from>
    <cdr:to>
      <cdr:x>0.32708</cdr:x>
      <cdr:y>0.26563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85825" y="423863"/>
          <a:ext cx="609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000" b="1" dirty="0"/>
            <a:t>20.8%</a:t>
          </a:r>
        </a:p>
      </cdr:txBody>
    </cdr:sp>
  </cdr:relSizeAnchor>
  <cdr:relSizeAnchor xmlns:cdr="http://schemas.openxmlformats.org/drawingml/2006/chartDrawing">
    <cdr:from>
      <cdr:x>0.64</cdr:x>
      <cdr:y>0.21315</cdr:y>
    </cdr:from>
    <cdr:to>
      <cdr:x>0.75958</cdr:x>
      <cdr:y>0.32774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266928" y="964704"/>
          <a:ext cx="984104" cy="518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000" b="1" dirty="0"/>
            <a:t>18.6%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0.1225</cdr:x>
      <cdr:y>0.61765</cdr:y>
    </cdr:from>
    <cdr:to>
      <cdr:x>0.21875</cdr:x>
      <cdr:y>0.69118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8112" y="302433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/>
            <a:t>45%</a:t>
          </a:r>
          <a:endParaRPr lang="en-GB" sz="2000" b="1" dirty="0"/>
        </a:p>
      </cdr:txBody>
    </cdr:sp>
  </cdr:relSizeAnchor>
  <cdr:relSizeAnchor xmlns:cdr="http://schemas.openxmlformats.org/drawingml/2006/chartDrawing">
    <cdr:from>
      <cdr:x>0.30625</cdr:x>
      <cdr:y>0.44118</cdr:y>
    </cdr:from>
    <cdr:to>
      <cdr:x>0.41124</cdr:x>
      <cdr:y>0.51471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2160240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/>
            <a:t>67.2%</a:t>
          </a:r>
          <a:endParaRPr lang="en-GB" sz="2000" b="1" dirty="0"/>
        </a:p>
      </cdr:txBody>
    </cdr:sp>
  </cdr:relSizeAnchor>
  <cdr:relSizeAnchor xmlns:cdr="http://schemas.openxmlformats.org/drawingml/2006/chartDrawing">
    <cdr:from>
      <cdr:x>0.51624</cdr:x>
      <cdr:y>0.44118</cdr:y>
    </cdr:from>
    <cdr:to>
      <cdr:x>0.62999</cdr:x>
      <cdr:y>0.54412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48472" y="2160240"/>
          <a:ext cx="9361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/>
            <a:t>96.9%</a:t>
          </a:r>
          <a:endParaRPr lang="en-GB" sz="2000" b="1" dirty="0"/>
        </a:p>
      </cdr:txBody>
    </cdr:sp>
  </cdr:relSizeAnchor>
  <cdr:relSizeAnchor xmlns:cdr="http://schemas.openxmlformats.org/drawingml/2006/chartDrawing">
    <cdr:from>
      <cdr:x>0.72624</cdr:x>
      <cdr:y>0.41176</cdr:y>
    </cdr:from>
    <cdr:to>
      <cdr:x>0.83124</cdr:x>
      <cdr:y>0.5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76664" y="2016224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/>
            <a:t>96.9%</a:t>
          </a:r>
          <a:endParaRPr lang="en-GB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0.3775</cdr:x>
      <cdr:y>0.66633</cdr:y>
    </cdr:from>
    <cdr:to>
      <cdr:x>0.48861</cdr:x>
      <cdr:y>0.86836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6688" y="301576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0.36</cdr:x>
      <cdr:y>0.62681</cdr:y>
    </cdr:from>
    <cdr:to>
      <cdr:x>0.45625</cdr:x>
      <cdr:y>0.70713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2672" y="2836912"/>
          <a:ext cx="792088" cy="363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70.9%</a:t>
          </a:r>
          <a:endParaRPr lang="en-GB" sz="1800" dirty="0"/>
        </a:p>
      </cdr:txBody>
    </cdr:sp>
  </cdr:relSizeAnchor>
  <cdr:relSizeAnchor xmlns:cdr="http://schemas.openxmlformats.org/drawingml/2006/chartDrawing">
    <cdr:from>
      <cdr:x>0.57</cdr:x>
      <cdr:y>0.1336</cdr:y>
    </cdr:from>
    <cdr:to>
      <cdr:x>0.64875</cdr:x>
      <cdr:y>0.21315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90864" y="60466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97%</a:t>
          </a:r>
          <a:endParaRPr lang="en-GB" sz="1800" dirty="0"/>
        </a:p>
      </cdr:txBody>
    </cdr:sp>
  </cdr:relSizeAnchor>
  <cdr:relSizeAnchor xmlns:cdr="http://schemas.openxmlformats.org/drawingml/2006/chartDrawing">
    <cdr:from>
      <cdr:x>0.77125</cdr:x>
      <cdr:y>0.83364</cdr:y>
    </cdr:from>
    <cdr:to>
      <cdr:x>0.85875</cdr:x>
      <cdr:y>0.89728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47048" y="3773016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80%</a:t>
          </a:r>
          <a:endParaRPr lang="en-GB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377FE5-EDA0-43E8-83C4-759008022435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836144-0F35-4B3D-868C-F0B7CCBF77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44824"/>
            <a:ext cx="6172200" cy="1296144"/>
          </a:xfrm>
        </p:spPr>
        <p:txBody>
          <a:bodyPr>
            <a:normAutofit/>
          </a:bodyPr>
          <a:lstStyle/>
          <a:p>
            <a:r>
              <a:rPr lang="en-US" b="1" dirty="0" smtClean="0"/>
              <a:t>Preterm Admissions in LUTH: An Overview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3501008"/>
            <a:ext cx="5817840" cy="2137792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endParaRPr lang="en-US" dirty="0"/>
          </a:p>
          <a:p>
            <a:endParaRPr lang="en-US" b="1" dirty="0" smtClean="0"/>
          </a:p>
          <a:p>
            <a:endParaRPr lang="en-US" dirty="0"/>
          </a:p>
          <a:p>
            <a:r>
              <a:rPr lang="en-US" b="1" dirty="0" err="1" smtClean="0"/>
              <a:t>Dr</a:t>
            </a:r>
            <a:r>
              <a:rPr lang="en-US" b="1" dirty="0" smtClean="0"/>
              <a:t> </a:t>
            </a:r>
            <a:r>
              <a:rPr lang="en-US" b="1" dirty="0" err="1" smtClean="0"/>
              <a:t>Iretiola</a:t>
            </a:r>
            <a:r>
              <a:rPr lang="en-US" b="1" dirty="0" smtClean="0"/>
              <a:t> </a:t>
            </a:r>
            <a:r>
              <a:rPr lang="en-US" b="1" dirty="0" err="1" smtClean="0"/>
              <a:t>Fajolu</a:t>
            </a:r>
            <a:endParaRPr lang="en-US" b="1" dirty="0" smtClean="0"/>
          </a:p>
          <a:p>
            <a:r>
              <a:rPr lang="en-US" b="1" dirty="0" smtClean="0"/>
              <a:t>Consultant </a:t>
            </a:r>
            <a:r>
              <a:rPr lang="en-US" b="1" dirty="0" err="1" smtClean="0"/>
              <a:t>Paeditrician</a:t>
            </a:r>
            <a:r>
              <a:rPr lang="en-US" b="1" dirty="0" smtClean="0"/>
              <a:t>/Senior Lecturer</a:t>
            </a:r>
          </a:p>
          <a:p>
            <a:r>
              <a:rPr lang="en-US" b="1" dirty="0" smtClean="0"/>
              <a:t>LUTH/CMUL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090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Mortality by ward</a:t>
            </a:r>
            <a:endParaRPr lang="en-GB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71410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74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922114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GB" sz="4000" b="1" dirty="0">
                <a:latin typeface="+mn-lt"/>
                <a:ea typeface="Calibri" pitchFamily="34" charset="0"/>
                <a:cs typeface="Times New Roman" pitchFamily="18" charset="0"/>
              </a:rPr>
              <a:t>Mortality according to gestational </a:t>
            </a:r>
            <a:r>
              <a:rPr lang="en-GB" sz="4000" b="1" dirty="0" smtClean="0">
                <a:latin typeface="+mn-lt"/>
                <a:ea typeface="Calibri" pitchFamily="34" charset="0"/>
                <a:cs typeface="Times New Roman" pitchFamily="18" charset="0"/>
              </a:rPr>
              <a:t>age category</a:t>
            </a:r>
            <a:endParaRPr lang="en-US" sz="4000" dirty="0">
              <a:latin typeface="+mn-lt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6983535"/>
              </p:ext>
            </p:extLst>
          </p:nvPr>
        </p:nvGraphicFramePr>
        <p:xfrm>
          <a:off x="467544" y="1484784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0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Mortality </a:t>
            </a:r>
            <a:r>
              <a:rPr lang="en-US" b="1" dirty="0"/>
              <a:t>distribution by birth-weight</a:t>
            </a:r>
            <a:br>
              <a:rPr lang="en-US" b="1" dirty="0"/>
            </a:br>
            <a:r>
              <a:rPr lang="en-US" b="1" dirty="0"/>
              <a:t>category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035191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1" y="461596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8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Challenges </a:t>
            </a:r>
            <a:r>
              <a:rPr lang="en-US" b="1" dirty="0"/>
              <a:t>to managing </a:t>
            </a:r>
            <a:r>
              <a:rPr lang="en-US" b="1" dirty="0" smtClean="0"/>
              <a:t>preterm infants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The major challenge encountered in managing preterm infants is with the extreme </a:t>
            </a:r>
            <a:r>
              <a:rPr lang="en-US" dirty="0"/>
              <a:t>L</a:t>
            </a:r>
            <a:r>
              <a:rPr lang="en-US" dirty="0" smtClean="0"/>
              <a:t>BW and </a:t>
            </a:r>
            <a:r>
              <a:rPr lang="en-US" dirty="0" err="1" smtClean="0"/>
              <a:t>and</a:t>
            </a:r>
            <a:r>
              <a:rPr lang="en-US" dirty="0" smtClean="0"/>
              <a:t> extreme preterm babies</a:t>
            </a:r>
          </a:p>
          <a:p>
            <a:r>
              <a:rPr lang="en-US" dirty="0" smtClean="0"/>
              <a:t>Challenges with respiratory support (unavailability of surfactant, ventilators)</a:t>
            </a:r>
          </a:p>
          <a:p>
            <a:r>
              <a:rPr lang="en-US" dirty="0" smtClean="0"/>
              <a:t>Maintaining temperature (incubators, KMC)</a:t>
            </a:r>
          </a:p>
          <a:p>
            <a:r>
              <a:rPr lang="en-US" dirty="0" smtClean="0"/>
              <a:t>Sepsis (lab support – cost, delayed sampling)</a:t>
            </a:r>
          </a:p>
          <a:p>
            <a:r>
              <a:rPr lang="en-US" dirty="0" smtClean="0"/>
              <a:t>Feeding problems (no BM, NEC)</a:t>
            </a:r>
          </a:p>
          <a:p>
            <a:r>
              <a:rPr lang="en-US" dirty="0" smtClean="0"/>
              <a:t>Shortage of skilled staff</a:t>
            </a:r>
          </a:p>
          <a:p>
            <a:r>
              <a:rPr lang="en-US" dirty="0" smtClean="0"/>
              <a:t>Financial constraints</a:t>
            </a:r>
          </a:p>
          <a:p>
            <a:r>
              <a:rPr lang="en-US" dirty="0" smtClean="0"/>
              <a:t>Poor transport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Way forward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Advocacy – Health care workers, Government and NGO</a:t>
            </a:r>
          </a:p>
          <a:p>
            <a:r>
              <a:rPr lang="en-US" dirty="0" smtClean="0"/>
              <a:t>Educating the population </a:t>
            </a:r>
          </a:p>
          <a:p>
            <a:r>
              <a:rPr lang="en-US" dirty="0" smtClean="0"/>
              <a:t>Education of healthcare workers (ECSB)</a:t>
            </a:r>
            <a:endParaRPr lang="en-US" dirty="0"/>
          </a:p>
          <a:p>
            <a:r>
              <a:rPr lang="en-US" dirty="0" smtClean="0"/>
              <a:t>Well coordinated neonatal referral</a:t>
            </a:r>
          </a:p>
          <a:p>
            <a:r>
              <a:rPr lang="en-US" dirty="0" smtClean="0"/>
              <a:t>Improved funding for health care</a:t>
            </a:r>
          </a:p>
          <a:p>
            <a:r>
              <a:rPr lang="en-US" dirty="0" smtClean="0"/>
              <a:t>Female empowerment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0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 descr="C:\Documents and Settings\user\My Documents\My Pictures\New Folder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396044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23728" y="2967335"/>
            <a:ext cx="403168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34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Facility overview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800" dirty="0" smtClean="0"/>
              <a:t>Lagos  University Teaching Hospital is a tertiary referral center</a:t>
            </a:r>
          </a:p>
          <a:p>
            <a:pPr lvl="0"/>
            <a:r>
              <a:rPr lang="en-US" sz="2800" dirty="0" smtClean="0"/>
              <a:t>It has an O&amp; G department with ANC facilities, a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ward with 14 suites and 2 operating theatres.</a:t>
            </a:r>
          </a:p>
          <a:p>
            <a:pPr lvl="0"/>
            <a:r>
              <a:rPr lang="en-US" sz="2800" dirty="0" smtClean="0"/>
              <a:t>There are 2 postnatal wards where stable babies are nursed by the sides of their mothers </a:t>
            </a:r>
          </a:p>
          <a:p>
            <a:pPr lvl="0"/>
            <a:r>
              <a:rPr lang="en-US" sz="2800" dirty="0" smtClean="0"/>
              <a:t>Babies are usually discharged after 48hrs from the postnatal wards</a:t>
            </a:r>
          </a:p>
          <a:p>
            <a:r>
              <a:rPr lang="en-US" sz="2800" dirty="0" smtClean="0"/>
              <a:t>There is also facility for assisted conception currently in the hospital.</a:t>
            </a:r>
          </a:p>
          <a:p>
            <a:pPr lvl="0"/>
            <a:r>
              <a:rPr lang="en-US" sz="2800" dirty="0" smtClean="0"/>
              <a:t>The Neonatal unit with two wards - INBORN ward adjoining the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ward (for babies born in LUTH) and the OUTBORN ward (for babies born outside LUTH and referred for further care)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8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Facility overview 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Inborn ward admission capacity – 40 with 21 incubators and 1 transport incubator</a:t>
            </a:r>
          </a:p>
          <a:p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Outborn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ward admission capacity – 40 with 15 incubators and 1 transport incubator</a:t>
            </a:r>
          </a:p>
          <a:p>
            <a:pPr lvl="0"/>
            <a:r>
              <a:rPr lang="en-US" sz="2800" dirty="0" smtClean="0"/>
              <a:t>The Neonatology unit staff strength:</a:t>
            </a:r>
          </a:p>
          <a:p>
            <a:pPr lvl="1"/>
            <a:r>
              <a:rPr lang="en-US" dirty="0" smtClean="0"/>
              <a:t>4 consultant Neonatologists</a:t>
            </a:r>
          </a:p>
          <a:p>
            <a:pPr lvl="1"/>
            <a:r>
              <a:rPr lang="en-US" dirty="0" smtClean="0"/>
              <a:t>10 Resident doctors</a:t>
            </a:r>
          </a:p>
          <a:p>
            <a:pPr lvl="1"/>
            <a:r>
              <a:rPr lang="en-US" dirty="0" smtClean="0"/>
              <a:t>26 Nurses</a:t>
            </a:r>
          </a:p>
          <a:p>
            <a:pPr lvl="1"/>
            <a:r>
              <a:rPr lang="en-US" dirty="0" smtClean="0"/>
              <a:t>8 support staff </a:t>
            </a:r>
          </a:p>
          <a:p>
            <a:r>
              <a:rPr lang="en-US" sz="2800" dirty="0" smtClean="0"/>
              <a:t>During call hours, there is a consultant on call; with 2 senior and 2 junior registrars and 2-3 house officers, sleeping in with a minimum of 6 nurses and 1 or 2 supportive staff . 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989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Facility overview (3)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There is a children emergency center where babies admitted from outside are initially stabilized before admission or discharge as required</a:t>
            </a:r>
          </a:p>
          <a:p>
            <a:r>
              <a:rPr lang="en-US" sz="2800" dirty="0" smtClean="0"/>
              <a:t>The unit also has access to a pharmacy, microbiology and clinical chemistry laboratory, radiology (X-rays, ultrasound scans, CT scan, MRI), surgical, blood bank, social welfare and pathology services within the hospital.</a:t>
            </a:r>
          </a:p>
          <a:p>
            <a:r>
              <a:rPr lang="en-US" sz="2800" dirty="0" smtClean="0"/>
              <a:t>Discharged babies are followed up in the outpatient clinic till 2 years of life</a:t>
            </a:r>
          </a:p>
        </p:txBody>
      </p:sp>
    </p:spTree>
    <p:extLst>
      <p:ext uri="{BB962C8B-B14F-4D97-AF65-F5344CB8AC3E}">
        <p14:creationId xmlns:p14="http://schemas.microsoft.com/office/powerpoint/2010/main" val="18904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/>
              <a:t>Facility overview - </a:t>
            </a:r>
            <a:r>
              <a:rPr lang="en-US" sz="4000" b="1" dirty="0" smtClean="0"/>
              <a:t>LUTH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Annual delivery rate - 2400 </a:t>
            </a:r>
            <a:r>
              <a:rPr lang="en-US" dirty="0" smtClean="0"/>
              <a:t>babies</a:t>
            </a:r>
          </a:p>
          <a:p>
            <a:pPr lvl="0"/>
            <a:r>
              <a:rPr lang="en-US" dirty="0" smtClean="0"/>
              <a:t>Monthly admission rate – 70-80 babies</a:t>
            </a:r>
            <a:endParaRPr lang="en-US" dirty="0"/>
          </a:p>
          <a:p>
            <a:pPr lvl="0"/>
            <a:r>
              <a:rPr lang="en-US" dirty="0"/>
              <a:t>Monthly referral rate - 150 </a:t>
            </a:r>
            <a:r>
              <a:rPr lang="en-US" dirty="0" smtClean="0"/>
              <a:t>neonates</a:t>
            </a:r>
          </a:p>
          <a:p>
            <a:pPr lvl="0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Some definitions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Preterm</a:t>
            </a:r>
            <a:r>
              <a:rPr lang="en-US" dirty="0" smtClean="0"/>
              <a:t> – Born before 37 completed weeks of gestation</a:t>
            </a:r>
          </a:p>
          <a:p>
            <a:r>
              <a:rPr lang="en-US" b="1" dirty="0" smtClean="0"/>
              <a:t>Extreme preterm </a:t>
            </a:r>
            <a:r>
              <a:rPr lang="en-US" dirty="0" smtClean="0"/>
              <a:t>= &lt;28 weeks gestation</a:t>
            </a:r>
          </a:p>
          <a:p>
            <a:r>
              <a:rPr lang="en-US" b="1" dirty="0" smtClean="0"/>
              <a:t>Early preterm </a:t>
            </a:r>
            <a:r>
              <a:rPr lang="en-US" dirty="0" smtClean="0"/>
              <a:t>= 28-31 weeks gestation</a:t>
            </a:r>
          </a:p>
          <a:p>
            <a:r>
              <a:rPr lang="en-US" b="1" dirty="0" smtClean="0"/>
              <a:t>Moderate preterm </a:t>
            </a:r>
            <a:r>
              <a:rPr lang="en-US" dirty="0" smtClean="0"/>
              <a:t>= 32-33 weeks gestation</a:t>
            </a:r>
          </a:p>
          <a:p>
            <a:r>
              <a:rPr lang="en-US" b="1" dirty="0" smtClean="0"/>
              <a:t>Late preterm </a:t>
            </a:r>
            <a:r>
              <a:rPr lang="en-US" dirty="0" smtClean="0"/>
              <a:t>= 34-36 weeks gestation</a:t>
            </a:r>
          </a:p>
          <a:p>
            <a:endParaRPr lang="en-US" dirty="0" smtClean="0"/>
          </a:p>
          <a:p>
            <a:r>
              <a:rPr lang="en-US" b="1" dirty="0" smtClean="0"/>
              <a:t>LBW </a:t>
            </a:r>
            <a:r>
              <a:rPr lang="en-US" dirty="0" smtClean="0"/>
              <a:t>= 1500 to </a:t>
            </a:r>
            <a:r>
              <a:rPr lang="en-US" u="sng" dirty="0" smtClean="0"/>
              <a:t>&lt;</a:t>
            </a:r>
            <a:r>
              <a:rPr lang="en-US" dirty="0" smtClean="0"/>
              <a:t>2500g</a:t>
            </a:r>
          </a:p>
          <a:p>
            <a:r>
              <a:rPr lang="en-US" b="1" dirty="0" smtClean="0"/>
              <a:t>VLBW</a:t>
            </a:r>
            <a:r>
              <a:rPr lang="en-US" dirty="0" smtClean="0"/>
              <a:t> = 1000 to &lt;1500g</a:t>
            </a:r>
          </a:p>
          <a:p>
            <a:r>
              <a:rPr lang="en-US" b="1" dirty="0" smtClean="0"/>
              <a:t>ELBW</a:t>
            </a:r>
            <a:r>
              <a:rPr lang="en-US" dirty="0" smtClean="0"/>
              <a:t> = &lt;1000g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Preterm admission statistics in the last one year at LUTH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Over the one year period we admitted 1057 neonates into the neonatal wards of LUTH</a:t>
            </a:r>
          </a:p>
          <a:p>
            <a:r>
              <a:rPr lang="en-US" dirty="0" smtClean="0"/>
              <a:t>401 were preterm babies (37.9%)</a:t>
            </a:r>
          </a:p>
          <a:p>
            <a:r>
              <a:rPr lang="en-US" dirty="0" smtClean="0"/>
              <a:t>Preterm discharges – 117 (70.1%)</a:t>
            </a:r>
          </a:p>
          <a:p>
            <a:r>
              <a:rPr lang="en-US" dirty="0" smtClean="0"/>
              <a:t>Total mortality – 116</a:t>
            </a:r>
          </a:p>
          <a:p>
            <a:r>
              <a:rPr lang="en-US" dirty="0" smtClean="0"/>
              <a:t>Preterm mortality -79 (68.1%) of total mortality</a:t>
            </a:r>
          </a:p>
          <a:p>
            <a:r>
              <a:rPr lang="en-US" dirty="0" smtClean="0"/>
              <a:t>19.7% of all preterm infants died</a:t>
            </a:r>
          </a:p>
          <a:p>
            <a:r>
              <a:rPr lang="en-US" dirty="0" smtClean="0"/>
              <a:t>80.3% survival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Pattern of </a:t>
            </a:r>
            <a:r>
              <a:rPr lang="en-US" b="1" dirty="0" smtClean="0"/>
              <a:t>neonatal admissions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3129533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8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84418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baseline="0" dirty="0" smtClean="0">
                <a:latin typeface="+mn-lt"/>
              </a:rPr>
              <a:t>Distribution of the preterm babies by</a:t>
            </a:r>
            <a:r>
              <a:rPr lang="en-US" sz="4000" b="1" dirty="0" smtClean="0">
                <a:latin typeface="+mn-lt"/>
              </a:rPr>
              <a:t> preterm category</a:t>
            </a:r>
            <a:endParaRPr lang="en-US" sz="40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3597680"/>
              </p:ext>
            </p:extLst>
          </p:nvPr>
        </p:nvGraphicFramePr>
        <p:xfrm>
          <a:off x="107504" y="1268760"/>
          <a:ext cx="857929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740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575</TotalTime>
  <Words>575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Preterm Admissions in LUTH: An Overview</vt:lpstr>
      <vt:lpstr>Facility overview (1)</vt:lpstr>
      <vt:lpstr>Facility overview (2)</vt:lpstr>
      <vt:lpstr>Facility overview (3)</vt:lpstr>
      <vt:lpstr>Facility overview - LUTH</vt:lpstr>
      <vt:lpstr>Some definitions</vt:lpstr>
      <vt:lpstr>Preterm admission statistics in the last one year at LUTH</vt:lpstr>
      <vt:lpstr>Pattern of neonatal admissions </vt:lpstr>
      <vt:lpstr>Distribution of the preterm babies by preterm category</vt:lpstr>
      <vt:lpstr>Mortality by ward</vt:lpstr>
      <vt:lpstr>Mortality according to gestational age category</vt:lpstr>
      <vt:lpstr> Mortality distribution by birth-weight category </vt:lpstr>
      <vt:lpstr>Challenges to managing preterm infants</vt:lpstr>
      <vt:lpstr>Way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20</cp:revision>
  <dcterms:created xsi:type="dcterms:W3CDTF">2018-03-04T18:47:38Z</dcterms:created>
  <dcterms:modified xsi:type="dcterms:W3CDTF">2018-03-05T13:49:54Z</dcterms:modified>
</cp:coreProperties>
</file>