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300" r:id="rId6"/>
    <p:sldId id="261" r:id="rId7"/>
    <p:sldId id="276" r:id="rId8"/>
    <p:sldId id="277" r:id="rId9"/>
    <p:sldId id="278" r:id="rId10"/>
    <p:sldId id="279" r:id="rId11"/>
    <p:sldId id="281" r:id="rId12"/>
    <p:sldId id="282" r:id="rId13"/>
    <p:sldId id="263" r:id="rId14"/>
    <p:sldId id="264" r:id="rId15"/>
    <p:sldId id="293" r:id="rId16"/>
    <p:sldId id="297" r:id="rId17"/>
    <p:sldId id="295" r:id="rId18"/>
    <p:sldId id="296" r:id="rId19"/>
    <p:sldId id="316" r:id="rId20"/>
    <p:sldId id="265" r:id="rId21"/>
    <p:sldId id="287" r:id="rId22"/>
    <p:sldId id="284" r:id="rId23"/>
    <p:sldId id="283" r:id="rId24"/>
    <p:sldId id="315" r:id="rId25"/>
    <p:sldId id="267" r:id="rId26"/>
    <p:sldId id="268" r:id="rId27"/>
    <p:sldId id="269" r:id="rId28"/>
    <p:sldId id="274" r:id="rId29"/>
    <p:sldId id="270" r:id="rId30"/>
    <p:sldId id="271" r:id="rId31"/>
    <p:sldId id="275" r:id="rId32"/>
    <p:sldId id="272" r:id="rId33"/>
    <p:sldId id="266" r:id="rId34"/>
    <p:sldId id="292" r:id="rId35"/>
    <p:sldId id="291" r:id="rId36"/>
    <p:sldId id="286" r:id="rId37"/>
    <p:sldId id="313" r:id="rId38"/>
    <p:sldId id="301" r:id="rId39"/>
    <p:sldId id="302" r:id="rId40"/>
    <p:sldId id="298" r:id="rId41"/>
    <p:sldId id="304" r:id="rId42"/>
    <p:sldId id="309" r:id="rId43"/>
    <p:sldId id="310" r:id="rId44"/>
    <p:sldId id="311" r:id="rId45"/>
    <p:sldId id="312" r:id="rId46"/>
    <p:sldId id="305" r:id="rId47"/>
    <p:sldId id="306" r:id="rId48"/>
    <p:sldId id="308" r:id="rId49"/>
    <p:sldId id="307" r:id="rId50"/>
    <p:sldId id="299" r:id="rId51"/>
    <p:sldId id="314" r:id="rId52"/>
    <p:sldId id="288" r:id="rId53"/>
    <p:sldId id="289" r:id="rId54"/>
    <p:sldId id="290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6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ED4B8B-AF46-4556-A137-C5434F314CA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694E99-67E5-4893-9881-4A31FBCE4D65}">
      <dgm:prSet phldrT="[Text]"/>
      <dgm:spPr>
        <a:solidFill>
          <a:srgbClr val="333399"/>
        </a:solidFill>
      </dgm:spPr>
      <dgm:t>
        <a:bodyPr/>
        <a:lstStyle/>
        <a:p>
          <a:r>
            <a:rPr lang="en-GB" dirty="0" smtClean="0"/>
            <a:t>Better nutrition</a:t>
          </a:r>
          <a:endParaRPr lang="en-GB" dirty="0"/>
        </a:p>
      </dgm:t>
    </dgm:pt>
    <dgm:pt modelId="{261588A5-AAD4-4DBC-9465-96898F27C044}" type="parTrans" cxnId="{84F7CB66-95B6-48C9-AD62-E18599009CAB}">
      <dgm:prSet/>
      <dgm:spPr/>
      <dgm:t>
        <a:bodyPr/>
        <a:lstStyle/>
        <a:p>
          <a:endParaRPr lang="en-GB"/>
        </a:p>
      </dgm:t>
    </dgm:pt>
    <dgm:pt modelId="{D00CA03D-8F2B-4916-88AB-DAE441FB15D6}" type="sibTrans" cxnId="{84F7CB66-95B6-48C9-AD62-E18599009CAB}">
      <dgm:prSet/>
      <dgm:spPr>
        <a:solidFill>
          <a:srgbClr val="333399"/>
        </a:solidFill>
      </dgm:spPr>
      <dgm:t>
        <a:bodyPr/>
        <a:lstStyle/>
        <a:p>
          <a:endParaRPr lang="en-GB"/>
        </a:p>
      </dgm:t>
    </dgm:pt>
    <dgm:pt modelId="{D04E1107-2C44-4373-B2E6-14318369EF69}">
      <dgm:prSet phldrT="[Text]"/>
      <dgm:spPr>
        <a:solidFill>
          <a:srgbClr val="333399"/>
        </a:solidFill>
      </dgm:spPr>
      <dgm:t>
        <a:bodyPr/>
        <a:lstStyle/>
        <a:p>
          <a:r>
            <a:rPr lang="en-GB" dirty="0" smtClean="0"/>
            <a:t>Improved survival</a:t>
          </a:r>
          <a:endParaRPr lang="en-GB" dirty="0"/>
        </a:p>
      </dgm:t>
    </dgm:pt>
    <dgm:pt modelId="{829951C8-CA6F-40A5-95E5-870192A16AF4}" type="parTrans" cxnId="{BD3C8DE9-D094-43C8-A4A8-E683B5E207CA}">
      <dgm:prSet/>
      <dgm:spPr/>
      <dgm:t>
        <a:bodyPr/>
        <a:lstStyle/>
        <a:p>
          <a:endParaRPr lang="en-GB"/>
        </a:p>
      </dgm:t>
    </dgm:pt>
    <dgm:pt modelId="{E07D80BD-3D32-4FDF-9BF3-E0C11404D675}" type="sibTrans" cxnId="{BD3C8DE9-D094-43C8-A4A8-E683B5E207CA}">
      <dgm:prSet/>
      <dgm:spPr>
        <a:solidFill>
          <a:srgbClr val="FF0000"/>
        </a:solidFill>
      </dgm:spPr>
      <dgm:t>
        <a:bodyPr/>
        <a:lstStyle/>
        <a:p>
          <a:endParaRPr lang="en-GB"/>
        </a:p>
      </dgm:t>
    </dgm:pt>
    <dgm:pt modelId="{5FF33773-7689-4DB7-BDAE-00C614E821E7}" type="pres">
      <dgm:prSet presAssocID="{84ED4B8B-AF46-4556-A137-C5434F314C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E5D8067-0CD7-44EA-9E87-8EFC3C68575C}" type="pres">
      <dgm:prSet presAssocID="{AE694E99-67E5-4893-9881-4A31FBCE4D6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BC00A1-4FDB-4116-9803-ED5E504F81C9}" type="pres">
      <dgm:prSet presAssocID="{D00CA03D-8F2B-4916-88AB-DAE441FB15D6}" presName="sibTrans" presStyleLbl="sibTrans2D1" presStyleIdx="0" presStyleCnt="2" custAng="0"/>
      <dgm:spPr/>
      <dgm:t>
        <a:bodyPr/>
        <a:lstStyle/>
        <a:p>
          <a:endParaRPr lang="en-GB"/>
        </a:p>
      </dgm:t>
    </dgm:pt>
    <dgm:pt modelId="{E11A4103-D312-4E6D-B46F-F4C74A56E57F}" type="pres">
      <dgm:prSet presAssocID="{D00CA03D-8F2B-4916-88AB-DAE441FB15D6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CEB4BBF9-D219-462C-9FD8-C1FFD18B503D}" type="pres">
      <dgm:prSet presAssocID="{D04E1107-2C44-4373-B2E6-14318369EF6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BA0097-4BF9-4D19-9500-6A959A2E8667}" type="pres">
      <dgm:prSet presAssocID="{E07D80BD-3D32-4FDF-9BF3-E0C11404D675}" presName="sibTrans" presStyleLbl="sibTrans2D1" presStyleIdx="1" presStyleCnt="2" custLinFactNeighborX="-8841" custLinFactNeighborY="-18148"/>
      <dgm:spPr/>
      <dgm:t>
        <a:bodyPr/>
        <a:lstStyle/>
        <a:p>
          <a:endParaRPr lang="en-GB"/>
        </a:p>
      </dgm:t>
    </dgm:pt>
    <dgm:pt modelId="{0F7E97A7-87ED-46CB-935E-B30DB85251D9}" type="pres">
      <dgm:prSet presAssocID="{E07D80BD-3D32-4FDF-9BF3-E0C11404D675}" presName="connectorText" presStyleLbl="sibTrans2D1" presStyleIdx="1" presStyleCnt="2"/>
      <dgm:spPr/>
      <dgm:t>
        <a:bodyPr/>
        <a:lstStyle/>
        <a:p>
          <a:endParaRPr lang="en-GB"/>
        </a:p>
      </dgm:t>
    </dgm:pt>
  </dgm:ptLst>
  <dgm:cxnLst>
    <dgm:cxn modelId="{D11D72DD-426C-4290-9D08-ED0BBE48DDC3}" type="presOf" srcId="{D00CA03D-8F2B-4916-88AB-DAE441FB15D6}" destId="{64BC00A1-4FDB-4116-9803-ED5E504F81C9}" srcOrd="0" destOrd="0" presId="urn:microsoft.com/office/officeart/2005/8/layout/cycle2"/>
    <dgm:cxn modelId="{55CD4CAB-8956-43B3-938E-E309998843A9}" type="presOf" srcId="{D00CA03D-8F2B-4916-88AB-DAE441FB15D6}" destId="{E11A4103-D312-4E6D-B46F-F4C74A56E57F}" srcOrd="1" destOrd="0" presId="urn:microsoft.com/office/officeart/2005/8/layout/cycle2"/>
    <dgm:cxn modelId="{152C6661-F5DE-47F1-B3D7-8F0EF36ED751}" type="presOf" srcId="{84ED4B8B-AF46-4556-A137-C5434F314CA3}" destId="{5FF33773-7689-4DB7-BDAE-00C614E821E7}" srcOrd="0" destOrd="0" presId="urn:microsoft.com/office/officeart/2005/8/layout/cycle2"/>
    <dgm:cxn modelId="{45239A76-7257-4EE7-B268-6F042C9A4926}" type="presOf" srcId="{AE694E99-67E5-4893-9881-4A31FBCE4D65}" destId="{4E5D8067-0CD7-44EA-9E87-8EFC3C68575C}" srcOrd="0" destOrd="0" presId="urn:microsoft.com/office/officeart/2005/8/layout/cycle2"/>
    <dgm:cxn modelId="{A13B2469-150F-4859-903B-829A21AE8F10}" type="presOf" srcId="{E07D80BD-3D32-4FDF-9BF3-E0C11404D675}" destId="{BFBA0097-4BF9-4D19-9500-6A959A2E8667}" srcOrd="0" destOrd="0" presId="urn:microsoft.com/office/officeart/2005/8/layout/cycle2"/>
    <dgm:cxn modelId="{84F7CB66-95B6-48C9-AD62-E18599009CAB}" srcId="{84ED4B8B-AF46-4556-A137-C5434F314CA3}" destId="{AE694E99-67E5-4893-9881-4A31FBCE4D65}" srcOrd="0" destOrd="0" parTransId="{261588A5-AAD4-4DBC-9465-96898F27C044}" sibTransId="{D00CA03D-8F2B-4916-88AB-DAE441FB15D6}"/>
    <dgm:cxn modelId="{76F7F398-0E41-4B9E-B6CA-50617EB7CD15}" type="presOf" srcId="{D04E1107-2C44-4373-B2E6-14318369EF69}" destId="{CEB4BBF9-D219-462C-9FD8-C1FFD18B503D}" srcOrd="0" destOrd="0" presId="urn:microsoft.com/office/officeart/2005/8/layout/cycle2"/>
    <dgm:cxn modelId="{186162F5-0BA8-4C57-A61D-4DE42EB5E615}" type="presOf" srcId="{E07D80BD-3D32-4FDF-9BF3-E0C11404D675}" destId="{0F7E97A7-87ED-46CB-935E-B30DB85251D9}" srcOrd="1" destOrd="0" presId="urn:microsoft.com/office/officeart/2005/8/layout/cycle2"/>
    <dgm:cxn modelId="{BD3C8DE9-D094-43C8-A4A8-E683B5E207CA}" srcId="{84ED4B8B-AF46-4556-A137-C5434F314CA3}" destId="{D04E1107-2C44-4373-B2E6-14318369EF69}" srcOrd="1" destOrd="0" parTransId="{829951C8-CA6F-40A5-95E5-870192A16AF4}" sibTransId="{E07D80BD-3D32-4FDF-9BF3-E0C11404D675}"/>
    <dgm:cxn modelId="{0C502E52-C563-4C7D-99C3-63E3AC58C150}" type="presParOf" srcId="{5FF33773-7689-4DB7-BDAE-00C614E821E7}" destId="{4E5D8067-0CD7-44EA-9E87-8EFC3C68575C}" srcOrd="0" destOrd="0" presId="urn:microsoft.com/office/officeart/2005/8/layout/cycle2"/>
    <dgm:cxn modelId="{FC60D2AB-DFB5-4E4B-84A7-5CADC7EABDE0}" type="presParOf" srcId="{5FF33773-7689-4DB7-BDAE-00C614E821E7}" destId="{64BC00A1-4FDB-4116-9803-ED5E504F81C9}" srcOrd="1" destOrd="0" presId="urn:microsoft.com/office/officeart/2005/8/layout/cycle2"/>
    <dgm:cxn modelId="{B84C1AFC-9B32-4D85-8E68-66721E147F9D}" type="presParOf" srcId="{64BC00A1-4FDB-4116-9803-ED5E504F81C9}" destId="{E11A4103-D312-4E6D-B46F-F4C74A56E57F}" srcOrd="0" destOrd="0" presId="urn:microsoft.com/office/officeart/2005/8/layout/cycle2"/>
    <dgm:cxn modelId="{0B07BEEC-F64C-4313-BC4E-41ADF6DCDDE6}" type="presParOf" srcId="{5FF33773-7689-4DB7-BDAE-00C614E821E7}" destId="{CEB4BBF9-D219-462C-9FD8-C1FFD18B503D}" srcOrd="2" destOrd="0" presId="urn:microsoft.com/office/officeart/2005/8/layout/cycle2"/>
    <dgm:cxn modelId="{2DDDA2AA-F1E9-4115-BCD3-04A4554E692B}" type="presParOf" srcId="{5FF33773-7689-4DB7-BDAE-00C614E821E7}" destId="{BFBA0097-4BF9-4D19-9500-6A959A2E8667}" srcOrd="3" destOrd="0" presId="urn:microsoft.com/office/officeart/2005/8/layout/cycle2"/>
    <dgm:cxn modelId="{A6ABD0EC-E617-4324-83B0-0EAC949AEA6D}" type="presParOf" srcId="{BFBA0097-4BF9-4D19-9500-6A959A2E8667}" destId="{0F7E97A7-87ED-46CB-935E-B30DB85251D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D8067-0CD7-44EA-9E87-8EFC3C68575C}">
      <dsp:nvSpPr>
        <dsp:cNvPr id="0" name=""/>
        <dsp:cNvSpPr/>
      </dsp:nvSpPr>
      <dsp:spPr>
        <a:xfrm>
          <a:off x="1114" y="528340"/>
          <a:ext cx="3078178" cy="3078178"/>
        </a:xfrm>
        <a:prstGeom prst="ellipse">
          <a:avLst/>
        </a:prstGeom>
        <a:solidFill>
          <a:srgbClr val="33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/>
            <a:t>Better nutrition</a:t>
          </a:r>
          <a:endParaRPr lang="en-GB" sz="4100" kern="1200" dirty="0"/>
        </a:p>
      </dsp:txBody>
      <dsp:txXfrm>
        <a:off x="451903" y="979129"/>
        <a:ext cx="2176600" cy="2176600"/>
      </dsp:txXfrm>
    </dsp:sp>
    <dsp:sp modelId="{64BC00A1-4FDB-4116-9803-ED5E504F81C9}">
      <dsp:nvSpPr>
        <dsp:cNvPr id="0" name=""/>
        <dsp:cNvSpPr/>
      </dsp:nvSpPr>
      <dsp:spPr>
        <a:xfrm>
          <a:off x="2839469" y="93285"/>
          <a:ext cx="1919163" cy="1038885"/>
        </a:xfrm>
        <a:prstGeom prst="rightArrow">
          <a:avLst>
            <a:gd name="adj1" fmla="val 60000"/>
            <a:gd name="adj2" fmla="val 50000"/>
          </a:avLst>
        </a:prstGeom>
        <a:solidFill>
          <a:srgbClr val="3333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300" kern="1200"/>
        </a:p>
      </dsp:txBody>
      <dsp:txXfrm>
        <a:off x="2839469" y="301062"/>
        <a:ext cx="1607498" cy="623331"/>
      </dsp:txXfrm>
    </dsp:sp>
    <dsp:sp modelId="{CEB4BBF9-D219-462C-9FD8-C1FFD18B503D}">
      <dsp:nvSpPr>
        <dsp:cNvPr id="0" name=""/>
        <dsp:cNvSpPr/>
      </dsp:nvSpPr>
      <dsp:spPr>
        <a:xfrm>
          <a:off x="4627442" y="528340"/>
          <a:ext cx="3078178" cy="3078178"/>
        </a:xfrm>
        <a:prstGeom prst="ellipse">
          <a:avLst/>
        </a:prstGeom>
        <a:solidFill>
          <a:srgbClr val="33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/>
            <a:t>Improved survival</a:t>
          </a:r>
          <a:endParaRPr lang="en-GB" sz="4100" kern="1200" dirty="0"/>
        </a:p>
      </dsp:txBody>
      <dsp:txXfrm>
        <a:off x="5078231" y="979129"/>
        <a:ext cx="2176600" cy="2176600"/>
      </dsp:txXfrm>
    </dsp:sp>
    <dsp:sp modelId="{BFBA0097-4BF9-4D19-9500-6A959A2E8667}">
      <dsp:nvSpPr>
        <dsp:cNvPr id="0" name=""/>
        <dsp:cNvSpPr/>
      </dsp:nvSpPr>
      <dsp:spPr>
        <a:xfrm rot="10800000">
          <a:off x="2778428" y="2814151"/>
          <a:ext cx="1919163" cy="103888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300" kern="1200"/>
        </a:p>
      </dsp:txBody>
      <dsp:txXfrm rot="10800000">
        <a:off x="3090093" y="3021928"/>
        <a:ext cx="1607498" cy="623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BE2A8-4131-47DE-A797-E37FF95E520A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BD091-1F61-47F9-BD2C-C6456D4B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BD091-1F61-47F9-BD2C-C6456D4B5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3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.jpg"/><Relationship Id="rId4" Type="http://schemas.openxmlformats.org/officeDocument/2006/relationships/image" Target="../media/image4.jpg"/><Relationship Id="rId9" Type="http://schemas.openxmlformats.org/officeDocument/2006/relationships/image" Target="../media/image8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9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0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Embleton 2009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E12BC-F0AB-458C-BCA0-F3B858BB56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81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3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2043" y="6487005"/>
            <a:ext cx="2248452" cy="285444"/>
            <a:chOff x="339450" y="360060"/>
            <a:chExt cx="11411792" cy="1265971"/>
          </a:xfrm>
        </p:grpSpPr>
        <p:pic>
          <p:nvPicPr>
            <p:cNvPr id="8" name="Picture 7" descr="NISONM 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354" y="744794"/>
              <a:ext cx="2836888" cy="7004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39450" y="360060"/>
              <a:ext cx="8651715" cy="1265971"/>
              <a:chOff x="339450" y="360060"/>
              <a:chExt cx="8651715" cy="1265971"/>
            </a:xfrm>
          </p:grpSpPr>
          <p:pic>
            <p:nvPicPr>
              <p:cNvPr id="10" name="Picture 9" descr="alder-hey_lo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423" y="360060"/>
                <a:ext cx="1265971" cy="1265971"/>
              </a:xfrm>
              <a:prstGeom prst="rect">
                <a:avLst/>
              </a:prstGeom>
            </p:spPr>
          </p:pic>
          <p:pic>
            <p:nvPicPr>
              <p:cNvPr id="11" name="Picture 10" descr="KEMRI log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6394" y="539561"/>
                <a:ext cx="1006765" cy="981594"/>
              </a:xfrm>
              <a:prstGeom prst="rect">
                <a:avLst/>
              </a:prstGeom>
            </p:spPr>
          </p:pic>
          <p:pic>
            <p:nvPicPr>
              <p:cNvPr id="12" name="Picture 11" descr="Newcastle-University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3371" y="564023"/>
                <a:ext cx="1033024" cy="1032181"/>
              </a:xfrm>
              <a:prstGeom prst="rect">
                <a:avLst/>
              </a:prstGeom>
            </p:spPr>
          </p:pic>
          <p:pic>
            <p:nvPicPr>
              <p:cNvPr id="13" name="Picture 12" descr="Uni Maseno logo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3171" y="564024"/>
                <a:ext cx="866983" cy="969222"/>
              </a:xfrm>
              <a:prstGeom prst="rect">
                <a:avLst/>
              </a:prstGeom>
            </p:spPr>
          </p:pic>
          <p:pic>
            <p:nvPicPr>
              <p:cNvPr id="14" name="Picture 13" descr="University-Of-Ibadan-UI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7400" y="564024"/>
                <a:ext cx="968849" cy="1062007"/>
              </a:xfrm>
              <a:prstGeom prst="rect">
                <a:avLst/>
              </a:prstGeom>
            </p:spPr>
          </p:pic>
          <p:pic>
            <p:nvPicPr>
              <p:cNvPr id="15" name="Picture 14" descr="LSTM logo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450" y="564024"/>
                <a:ext cx="1423157" cy="1032180"/>
              </a:xfrm>
              <a:prstGeom prst="rect">
                <a:avLst/>
              </a:prstGeom>
            </p:spPr>
          </p:pic>
          <p:pic>
            <p:nvPicPr>
              <p:cNvPr id="16" name="Picture 15" descr="university-of-aberdeen-logo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54" y="564024"/>
                <a:ext cx="1471011" cy="8717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742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4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9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3A5B-3062-7841-B9B2-11289C03DEB4}" type="datetimeFigureOut">
              <a:rPr lang="en-US" smtClean="0"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E6403-597F-A649-96D8-A0079E98D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wcastle-University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51" y="5970276"/>
            <a:ext cx="888449" cy="8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jp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1.m4a"/><Relationship Id="rId7" Type="http://schemas.openxmlformats.org/officeDocument/2006/relationships/image" Target="../media/image27.jpe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2.m4a"/><Relationship Id="rId7" Type="http://schemas.openxmlformats.org/officeDocument/2006/relationships/image" Target="../media/image31.jpe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0.m4a"/><Relationship Id="rId7" Type="http://schemas.openxmlformats.org/officeDocument/2006/relationships/image" Target="../media/image36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9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9.png"/><Relationship Id="rId2" Type="http://schemas.microsoft.com/office/2007/relationships/media" Target="../media/media38.m4a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5.m4a"/><Relationship Id="rId7" Type="http://schemas.openxmlformats.org/officeDocument/2006/relationships/image" Target="../media/image59.png"/><Relationship Id="rId12" Type="http://schemas.openxmlformats.org/officeDocument/2006/relationships/image" Target="../media/image9.png"/><Relationship Id="rId2" Type="http://schemas.microsoft.com/office/2007/relationships/media" Target="../media/media45.m4a"/><Relationship Id="rId1" Type="http://schemas.openxmlformats.org/officeDocument/2006/relationships/tags" Target="../tags/tag12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9.png"/><Relationship Id="rId2" Type="http://schemas.microsoft.com/office/2007/relationships/media" Target="../media/media46.m4a"/><Relationship Id="rId1" Type="http://schemas.openxmlformats.org/officeDocument/2006/relationships/tags" Target="../tags/tag13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9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20.emf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7.m4a"/><Relationship Id="rId7" Type="http://schemas.openxmlformats.org/officeDocument/2006/relationships/diagramLayout" Target="../diagrams/layout1.xml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240" y="1677464"/>
            <a:ext cx="8118750" cy="1790221"/>
          </a:xfrm>
        </p:spPr>
        <p:txBody>
          <a:bodyPr>
            <a:normAutofit/>
          </a:bodyPr>
          <a:lstStyle/>
          <a:p>
            <a:r>
              <a:rPr lang="en-GB" sz="3600" b="1" dirty="0"/>
              <a:t>F</a:t>
            </a:r>
            <a:r>
              <a:rPr lang="en-GB" sz="3600" b="1" dirty="0" smtClean="0"/>
              <a:t>eeding LBW &amp; preterm </a:t>
            </a:r>
            <a:r>
              <a:rPr lang="en-GB" sz="3600" b="1" dirty="0" err="1" smtClean="0"/>
              <a:t>newborns</a:t>
            </a:r>
            <a:r>
              <a:rPr lang="en-GB" sz="3600" b="1" dirty="0" smtClean="0"/>
              <a:t>: risks, morbidity &amp; the </a:t>
            </a:r>
            <a:r>
              <a:rPr lang="en-GB" sz="3600" b="1" dirty="0"/>
              <a:t>gut microbiome</a:t>
            </a:r>
            <a:r>
              <a:rPr lang="en-GB" sz="3600" b="1" dirty="0" smtClean="0">
                <a:effectLst/>
              </a:rPr>
              <a:t>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1165" y="3381000"/>
            <a:ext cx="7557233" cy="2540202"/>
          </a:xfrm>
        </p:spPr>
        <p:txBody>
          <a:bodyPr>
            <a:normAutofit lnSpcReduction="10000"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Critical issues in LBW infants</a:t>
            </a:r>
          </a:p>
          <a:p>
            <a:r>
              <a:rPr lang="en-US" dirty="0" smtClean="0"/>
              <a:t>Ibadan, March 5</a:t>
            </a:r>
            <a:r>
              <a:rPr lang="en-US" baseline="30000" dirty="0" smtClean="0"/>
              <a:t>th</a:t>
            </a:r>
            <a:r>
              <a:rPr lang="en-US" dirty="0" smtClean="0"/>
              <a:t>-6</a:t>
            </a:r>
            <a:r>
              <a:rPr lang="en-US" baseline="30000" dirty="0" smtClean="0"/>
              <a:t>th</a:t>
            </a:r>
            <a:r>
              <a:rPr lang="en-US" dirty="0" smtClean="0"/>
              <a:t> 2018</a:t>
            </a:r>
            <a:endParaRPr lang="en-US" dirty="0"/>
          </a:p>
          <a:p>
            <a:r>
              <a:rPr lang="en-US" sz="2200" dirty="0" smtClean="0"/>
              <a:t>MRC </a:t>
            </a:r>
            <a:r>
              <a:rPr lang="en-US" sz="2200" dirty="0"/>
              <a:t>Confidence in Global Nutrition and Health </a:t>
            </a:r>
            <a:r>
              <a:rPr lang="en-US" sz="2200" dirty="0" smtClean="0"/>
              <a:t>Research</a:t>
            </a:r>
          </a:p>
          <a:p>
            <a:r>
              <a:rPr lang="en-US" sz="2200" b="1" dirty="0"/>
              <a:t>Improving the survival, growth and development of low birth weight newborns through better nutrition: the Neonatal Nutrition Network </a:t>
            </a:r>
            <a:r>
              <a:rPr lang="en-US" sz="2200" b="1" dirty="0" smtClean="0"/>
              <a:t>project</a:t>
            </a:r>
            <a:r>
              <a:rPr lang="en-GB" sz="2200" dirty="0" smtClean="0">
                <a:effectLst/>
              </a:rPr>
              <a:t> </a:t>
            </a:r>
          </a:p>
        </p:txBody>
      </p:sp>
      <p:pic>
        <p:nvPicPr>
          <p:cNvPr id="9" name="Picture 8" descr="NISONM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70" y="5893619"/>
            <a:ext cx="2836888" cy="7004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9450" y="360060"/>
            <a:ext cx="8651715" cy="1265971"/>
            <a:chOff x="339450" y="360060"/>
            <a:chExt cx="8651715" cy="1265971"/>
          </a:xfrm>
        </p:grpSpPr>
        <p:pic>
          <p:nvPicPr>
            <p:cNvPr id="5" name="Picture 4" descr="alder-hey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23" y="360060"/>
              <a:ext cx="1265971" cy="1265971"/>
            </a:xfrm>
            <a:prstGeom prst="rect">
              <a:avLst/>
            </a:prstGeom>
          </p:spPr>
        </p:pic>
        <p:pic>
          <p:nvPicPr>
            <p:cNvPr id="7" name="Picture 6" descr="KEMRI 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394" y="539561"/>
              <a:ext cx="1006765" cy="981594"/>
            </a:xfrm>
            <a:prstGeom prst="rect">
              <a:avLst/>
            </a:prstGeom>
          </p:spPr>
        </p:pic>
        <p:pic>
          <p:nvPicPr>
            <p:cNvPr id="8" name="Picture 7" descr="Newcastle-University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371" y="564023"/>
              <a:ext cx="1033024" cy="1032181"/>
            </a:xfrm>
            <a:prstGeom prst="rect">
              <a:avLst/>
            </a:prstGeom>
          </p:spPr>
        </p:pic>
        <p:pic>
          <p:nvPicPr>
            <p:cNvPr id="10" name="Picture 9" descr="Uni Maseno logo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171" y="564024"/>
              <a:ext cx="866983" cy="969222"/>
            </a:xfrm>
            <a:prstGeom prst="rect">
              <a:avLst/>
            </a:prstGeom>
          </p:spPr>
        </p:pic>
        <p:pic>
          <p:nvPicPr>
            <p:cNvPr id="11" name="Picture 10" descr="University-Of-Ibadan-UI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400" y="564024"/>
              <a:ext cx="968849" cy="1062007"/>
            </a:xfrm>
            <a:prstGeom prst="rect">
              <a:avLst/>
            </a:prstGeom>
          </p:spPr>
        </p:pic>
        <p:pic>
          <p:nvPicPr>
            <p:cNvPr id="12" name="Picture 11" descr="LSTM lo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50" y="564024"/>
              <a:ext cx="1423157" cy="1032180"/>
            </a:xfrm>
            <a:prstGeom prst="rect">
              <a:avLst/>
            </a:prstGeom>
          </p:spPr>
        </p:pic>
        <p:pic>
          <p:nvPicPr>
            <p:cNvPr id="13" name="Picture 12" descr="university-of-aberdeen-logo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54" y="564024"/>
              <a:ext cx="1471011" cy="87171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9"/>
    </mc:Choice>
    <mc:Fallback xmlns="">
      <p:transition spd="slow" advTm="1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Line 3"/>
          <p:cNvSpPr>
            <a:spLocks noChangeShapeType="1"/>
          </p:cNvSpPr>
          <p:nvPr/>
        </p:nvSpPr>
        <p:spPr bwMode="auto">
          <a:xfrm>
            <a:off x="1600200" y="5821363"/>
            <a:ext cx="7086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" name="Line 4"/>
          <p:cNvSpPr>
            <a:spLocks noChangeShapeType="1"/>
          </p:cNvSpPr>
          <p:nvPr/>
        </p:nvSpPr>
        <p:spPr bwMode="auto">
          <a:xfrm flipV="1">
            <a:off x="5105400" y="4144963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Line 5"/>
          <p:cNvSpPr>
            <a:spLocks noChangeShapeType="1"/>
          </p:cNvSpPr>
          <p:nvPr/>
        </p:nvSpPr>
        <p:spPr bwMode="auto">
          <a:xfrm flipV="1">
            <a:off x="1676400" y="4144963"/>
            <a:ext cx="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-15875" y="4491038"/>
            <a:ext cx="1692275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defRPr/>
            </a:pPr>
            <a:r>
              <a:rPr lang="en-US" altLang="en-GB" b="1" dirty="0">
                <a:latin typeface="+mj-lt"/>
                <a:ea typeface="+mn-ea"/>
                <a:cs typeface="+mn-cs"/>
              </a:rPr>
              <a:t>Increase in brain size</a:t>
            </a:r>
          </a:p>
        </p:txBody>
      </p:sp>
      <p:sp>
        <p:nvSpPr>
          <p:cNvPr id="99334" name="Freeform 12"/>
          <p:cNvSpPr>
            <a:spLocks/>
          </p:cNvSpPr>
          <p:nvPr/>
        </p:nvSpPr>
        <p:spPr bwMode="auto">
          <a:xfrm>
            <a:off x="2051050" y="4202113"/>
            <a:ext cx="6769100" cy="1404937"/>
          </a:xfrm>
          <a:custGeom>
            <a:avLst/>
            <a:gdLst>
              <a:gd name="T0" fmla="*/ 0 w 4264"/>
              <a:gd name="T1" fmla="*/ 2147483647 h 885"/>
              <a:gd name="T2" fmla="*/ 2147483647 w 4264"/>
              <a:gd name="T3" fmla="*/ 2147483647 h 885"/>
              <a:gd name="T4" fmla="*/ 2147483647 w 4264"/>
              <a:gd name="T5" fmla="*/ 2147483647 h 885"/>
              <a:gd name="T6" fmla="*/ 2147483647 w 4264"/>
              <a:gd name="T7" fmla="*/ 2147483647 h 885"/>
              <a:gd name="T8" fmla="*/ 2147483647 w 4264"/>
              <a:gd name="T9" fmla="*/ 2147483647 h 885"/>
              <a:gd name="T10" fmla="*/ 2147483647 w 4264"/>
              <a:gd name="T11" fmla="*/ 2147483647 h 885"/>
              <a:gd name="T12" fmla="*/ 2147483647 w 4264"/>
              <a:gd name="T13" fmla="*/ 2147483647 h 885"/>
              <a:gd name="T14" fmla="*/ 2147483647 w 4264"/>
              <a:gd name="T15" fmla="*/ 2147483647 h 885"/>
              <a:gd name="T16" fmla="*/ 2147483647 w 4264"/>
              <a:gd name="T17" fmla="*/ 2147483647 h 885"/>
              <a:gd name="T18" fmla="*/ 2147483647 w 4264"/>
              <a:gd name="T19" fmla="*/ 2147483647 h 885"/>
              <a:gd name="T20" fmla="*/ 2147483647 w 4264"/>
              <a:gd name="T21" fmla="*/ 2147483647 h 8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64"/>
              <a:gd name="T34" fmla="*/ 0 h 885"/>
              <a:gd name="T35" fmla="*/ 4264 w 4264"/>
              <a:gd name="T36" fmla="*/ 885 h 8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64" h="885">
                <a:moveTo>
                  <a:pt x="0" y="885"/>
                </a:moveTo>
                <a:cubicBezTo>
                  <a:pt x="242" y="851"/>
                  <a:pt x="484" y="817"/>
                  <a:pt x="681" y="749"/>
                </a:cubicBezTo>
                <a:cubicBezTo>
                  <a:pt x="878" y="681"/>
                  <a:pt x="1036" y="575"/>
                  <a:pt x="1180" y="477"/>
                </a:cubicBezTo>
                <a:cubicBezTo>
                  <a:pt x="1324" y="379"/>
                  <a:pt x="1422" y="235"/>
                  <a:pt x="1543" y="159"/>
                </a:cubicBezTo>
                <a:cubicBezTo>
                  <a:pt x="1664" y="83"/>
                  <a:pt x="1755" y="46"/>
                  <a:pt x="1906" y="23"/>
                </a:cubicBezTo>
                <a:cubicBezTo>
                  <a:pt x="2057" y="0"/>
                  <a:pt x="2284" y="0"/>
                  <a:pt x="2450" y="23"/>
                </a:cubicBezTo>
                <a:cubicBezTo>
                  <a:pt x="2616" y="46"/>
                  <a:pt x="2744" y="83"/>
                  <a:pt x="2903" y="159"/>
                </a:cubicBezTo>
                <a:cubicBezTo>
                  <a:pt x="3062" y="235"/>
                  <a:pt x="3266" y="394"/>
                  <a:pt x="3402" y="477"/>
                </a:cubicBezTo>
                <a:cubicBezTo>
                  <a:pt x="3538" y="560"/>
                  <a:pt x="3592" y="605"/>
                  <a:pt x="3720" y="658"/>
                </a:cubicBezTo>
                <a:cubicBezTo>
                  <a:pt x="3848" y="711"/>
                  <a:pt x="4082" y="771"/>
                  <a:pt x="4173" y="794"/>
                </a:cubicBezTo>
                <a:cubicBezTo>
                  <a:pt x="4264" y="817"/>
                  <a:pt x="4264" y="805"/>
                  <a:pt x="4264" y="794"/>
                </a:cubicBezTo>
              </a:path>
            </a:pathLst>
          </a:cu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TextBox 15"/>
          <p:cNvSpPr txBox="1">
            <a:spLocks noChangeArrowheads="1"/>
          </p:cNvSpPr>
          <p:nvPr/>
        </p:nvSpPr>
        <p:spPr bwMode="auto">
          <a:xfrm>
            <a:off x="7956550" y="5967413"/>
            <a:ext cx="41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latin typeface="Calibri" charset="0"/>
              </a:rPr>
              <a:t>2y</a:t>
            </a:r>
          </a:p>
        </p:txBody>
      </p:sp>
      <p:sp>
        <p:nvSpPr>
          <p:cNvPr id="99338" name="TextBox 16"/>
          <p:cNvSpPr txBox="1">
            <a:spLocks noChangeArrowheads="1"/>
          </p:cNvSpPr>
          <p:nvPr/>
        </p:nvSpPr>
        <p:spPr bwMode="auto">
          <a:xfrm>
            <a:off x="2627313" y="5894388"/>
            <a:ext cx="73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latin typeface="Calibri" charset="0"/>
              </a:rPr>
              <a:t>24w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1663234" y="3573463"/>
            <a:ext cx="3674232" cy="719137"/>
          </a:xfrm>
          <a:prstGeom prst="leftRightArrow">
            <a:avLst/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NEURONAL MIGRATION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2555875" y="2708275"/>
            <a:ext cx="5329238" cy="720725"/>
          </a:xfrm>
          <a:prstGeom prst="left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APOPTOSIS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3276600" y="1916113"/>
            <a:ext cx="5040313" cy="720725"/>
          </a:xfrm>
          <a:prstGeom prst="leftArrow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SYNAPTOGENESIS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8350" y="2108200"/>
            <a:ext cx="144463" cy="35877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8634413" y="2111375"/>
            <a:ext cx="144462" cy="35877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8893175" y="2108200"/>
            <a:ext cx="142875" cy="35877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Left Arrow 21"/>
          <p:cNvSpPr/>
          <p:nvPr/>
        </p:nvSpPr>
        <p:spPr>
          <a:xfrm>
            <a:off x="3779838" y="1196975"/>
            <a:ext cx="5184775" cy="71913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MYELINATION</a:t>
            </a:r>
            <a:endParaRPr lang="en-GB" sz="2000" b="1" dirty="0">
              <a:solidFill>
                <a:srgbClr val="FFFFFF"/>
              </a:solidFill>
            </a:endParaRPr>
          </a:p>
        </p:txBody>
      </p:sp>
      <p:cxnSp>
        <p:nvCxnSpPr>
          <p:cNvPr id="99346" name="Straight Connector 23"/>
          <p:cNvCxnSpPr>
            <a:cxnSpLocks noChangeShapeType="1"/>
          </p:cNvCxnSpPr>
          <p:nvPr/>
        </p:nvCxnSpPr>
        <p:spPr bwMode="auto">
          <a:xfrm flipV="1">
            <a:off x="2987675" y="524668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347" name="Straight Connector 24"/>
          <p:cNvCxnSpPr>
            <a:cxnSpLocks noChangeShapeType="1"/>
          </p:cNvCxnSpPr>
          <p:nvPr/>
        </p:nvCxnSpPr>
        <p:spPr bwMode="auto">
          <a:xfrm flipV="1">
            <a:off x="8101013" y="524668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79388" y="76200"/>
            <a:ext cx="798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en-GB" sz="3200" b="1" dirty="0" smtClean="0">
                <a:solidFill>
                  <a:schemeClr val="bg1"/>
                </a:solidFill>
                <a:latin typeface="+mn-lt"/>
                <a:ea typeface="ＭＳ Ｐゴシック" pitchFamily="2" charset="-128"/>
                <a:cs typeface="+mn-cs"/>
              </a:rPr>
              <a:t>Neuronal development proceeds in sequence</a:t>
            </a:r>
            <a:endParaRPr lang="en-US" altLang="en-GB" sz="3200" b="1" dirty="0">
              <a:solidFill>
                <a:schemeClr val="bg1"/>
              </a:solidFill>
              <a:latin typeface="+mn-lt"/>
              <a:ea typeface="ＭＳ Ｐゴシック" pitchFamily="2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9" y="76200"/>
            <a:ext cx="8611386" cy="114300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Effects of </a:t>
            </a:r>
            <a:r>
              <a:rPr lang="en-GB" sz="3600" b="1" dirty="0" smtClean="0">
                <a:solidFill>
                  <a:srgbClr val="FF0000"/>
                </a:solidFill>
              </a:rPr>
              <a:t>malnutrition</a:t>
            </a:r>
            <a:r>
              <a:rPr lang="en-GB" sz="3600" b="1" dirty="0" smtClean="0"/>
              <a:t> on the brain depends on timing, severity and duration</a:t>
            </a:r>
            <a:endParaRPr lang="en-US" sz="3600" b="1" dirty="0"/>
          </a:p>
        </p:txBody>
      </p:sp>
      <p:sp>
        <p:nvSpPr>
          <p:cNvPr id="4" name="Up Arrow 3"/>
          <p:cNvSpPr/>
          <p:nvPr/>
        </p:nvSpPr>
        <p:spPr>
          <a:xfrm>
            <a:off x="3093244" y="4280965"/>
            <a:ext cx="969963" cy="655997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4643438" y="4270426"/>
            <a:ext cx="969963" cy="655997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6209466" y="4282061"/>
            <a:ext cx="969963" cy="655997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7" y="6354567"/>
            <a:ext cx="416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Similar principles for other organ systems?</a:t>
            </a:r>
            <a:endParaRPr lang="en-US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8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9"/>
    </mc:Choice>
    <mc:Fallback xmlns="">
      <p:transition spd="slow" advTm="6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3946525"/>
            <a:ext cx="30432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31670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737" descr="CIMG019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60513"/>
            <a:ext cx="25923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954463"/>
            <a:ext cx="25923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779838" y="2781300"/>
            <a:ext cx="215900" cy="142875"/>
          </a:xfrm>
          <a:prstGeom prst="ellipse">
            <a:avLst/>
          </a:prstGeom>
          <a:solidFill>
            <a:srgbClr val="53A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908175" y="4581525"/>
            <a:ext cx="576263" cy="360363"/>
          </a:xfrm>
          <a:prstGeom prst="ellipse">
            <a:avLst/>
          </a:prstGeom>
          <a:solidFill>
            <a:srgbClr val="53A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0119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b="1" dirty="0" smtClean="0">
                <a:latin typeface="Arial" charset="0"/>
              </a:rPr>
              <a:t>Human evolution has resulted in very large brain</a:t>
            </a:r>
            <a:endParaRPr lang="en-GB" b="1" dirty="0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7900" y="4076700"/>
            <a:ext cx="2160588" cy="1655763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9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7"/>
    </mc:Choice>
    <mc:Fallback xmlns="">
      <p:transition spd="slow" advTm="3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1730375"/>
            <a:ext cx="13811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Box 5"/>
          <p:cNvSpPr txBox="1">
            <a:spLocks noChangeArrowheads="1"/>
          </p:cNvSpPr>
          <p:nvPr/>
        </p:nvSpPr>
        <p:spPr bwMode="auto">
          <a:xfrm>
            <a:off x="0" y="2921000"/>
            <a:ext cx="1676400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/>
              <a:t>Log brain weight</a:t>
            </a:r>
          </a:p>
        </p:txBody>
      </p:sp>
      <p:sp>
        <p:nvSpPr>
          <p:cNvPr id="93187" name="TextBox 6"/>
          <p:cNvSpPr txBox="1">
            <a:spLocks noChangeArrowheads="1"/>
          </p:cNvSpPr>
          <p:nvPr/>
        </p:nvSpPr>
        <p:spPr bwMode="auto">
          <a:xfrm>
            <a:off x="3651250" y="5891213"/>
            <a:ext cx="36814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/>
              <a:t>Log body weight</a:t>
            </a:r>
          </a:p>
        </p:txBody>
      </p:sp>
      <p:sp>
        <p:nvSpPr>
          <p:cNvPr id="13" name="Oval 12"/>
          <p:cNvSpPr/>
          <p:nvPr/>
        </p:nvSpPr>
        <p:spPr>
          <a:xfrm>
            <a:off x="2078038" y="5159375"/>
            <a:ext cx="215900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534025" y="4440238"/>
            <a:ext cx="2520950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714875" y="3092450"/>
            <a:ext cx="215900" cy="215900"/>
          </a:xfrm>
          <a:prstGeom prst="ellipse">
            <a:avLst/>
          </a:prstGeom>
          <a:solidFill>
            <a:schemeClr val="accent3">
              <a:lumMod val="6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391150" y="2566988"/>
            <a:ext cx="1150938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272338" y="1657350"/>
            <a:ext cx="215900" cy="215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5029200" y="1441450"/>
            <a:ext cx="217488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3194" name="TextBox 22"/>
          <p:cNvSpPr txBox="1">
            <a:spLocks noChangeArrowheads="1"/>
          </p:cNvSpPr>
          <p:nvPr/>
        </p:nvSpPr>
        <p:spPr bwMode="auto">
          <a:xfrm rot="-1979471">
            <a:off x="1909763" y="3827463"/>
            <a:ext cx="25860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Average for mammals</a:t>
            </a:r>
          </a:p>
        </p:txBody>
      </p:sp>
      <p:cxnSp>
        <p:nvCxnSpPr>
          <p:cNvPr id="93195" name="Straight Arrow Connector 2"/>
          <p:cNvCxnSpPr>
            <a:cxnSpLocks noChangeShapeType="1"/>
          </p:cNvCxnSpPr>
          <p:nvPr/>
        </p:nvCxnSpPr>
        <p:spPr bwMode="auto">
          <a:xfrm flipV="1">
            <a:off x="1862138" y="1847850"/>
            <a:ext cx="0" cy="37147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3196" name="TextBox 5"/>
          <p:cNvSpPr txBox="1">
            <a:spLocks noChangeArrowheads="1"/>
          </p:cNvSpPr>
          <p:nvPr/>
        </p:nvSpPr>
        <p:spPr bwMode="auto">
          <a:xfrm>
            <a:off x="1204913" y="2508250"/>
            <a:ext cx="53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100</a:t>
            </a:r>
          </a:p>
        </p:txBody>
      </p:sp>
      <p:sp>
        <p:nvSpPr>
          <p:cNvPr id="93197" name="TextBox 24"/>
          <p:cNvSpPr txBox="1">
            <a:spLocks noChangeArrowheads="1"/>
          </p:cNvSpPr>
          <p:nvPr/>
        </p:nvSpPr>
        <p:spPr bwMode="auto">
          <a:xfrm>
            <a:off x="1322388" y="3644900"/>
            <a:ext cx="41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10</a:t>
            </a:r>
          </a:p>
        </p:txBody>
      </p:sp>
      <p:sp>
        <p:nvSpPr>
          <p:cNvPr id="93198" name="TextBox 25"/>
          <p:cNvSpPr txBox="1">
            <a:spLocks noChangeArrowheads="1"/>
          </p:cNvSpPr>
          <p:nvPr/>
        </p:nvSpPr>
        <p:spPr bwMode="auto">
          <a:xfrm>
            <a:off x="1719263" y="5622925"/>
            <a:ext cx="41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</a:t>
            </a:r>
          </a:p>
        </p:txBody>
      </p:sp>
      <p:sp>
        <p:nvSpPr>
          <p:cNvPr id="93199" name="TextBox 26"/>
          <p:cNvSpPr txBox="1">
            <a:spLocks noChangeArrowheads="1"/>
          </p:cNvSpPr>
          <p:nvPr/>
        </p:nvSpPr>
        <p:spPr bwMode="auto">
          <a:xfrm>
            <a:off x="3836988" y="5622925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1000</a:t>
            </a:r>
          </a:p>
        </p:txBody>
      </p:sp>
      <p:sp>
        <p:nvSpPr>
          <p:cNvPr id="93200" name="TextBox 27"/>
          <p:cNvSpPr txBox="1">
            <a:spLocks noChangeArrowheads="1"/>
          </p:cNvSpPr>
          <p:nvPr/>
        </p:nvSpPr>
        <p:spPr bwMode="auto">
          <a:xfrm>
            <a:off x="4979988" y="5622925"/>
            <a:ext cx="76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10000</a:t>
            </a:r>
          </a:p>
        </p:txBody>
      </p:sp>
      <p:sp>
        <p:nvSpPr>
          <p:cNvPr id="93201" name="TextBox 28"/>
          <p:cNvSpPr txBox="1">
            <a:spLocks noChangeArrowheads="1"/>
          </p:cNvSpPr>
          <p:nvPr/>
        </p:nvSpPr>
        <p:spPr bwMode="auto">
          <a:xfrm>
            <a:off x="2719388" y="5622925"/>
            <a:ext cx="53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100</a:t>
            </a:r>
          </a:p>
        </p:txBody>
      </p:sp>
      <p:sp>
        <p:nvSpPr>
          <p:cNvPr id="93202" name="TextBox 29"/>
          <p:cNvSpPr txBox="1">
            <a:spLocks noChangeArrowheads="1"/>
          </p:cNvSpPr>
          <p:nvPr/>
        </p:nvSpPr>
        <p:spPr bwMode="auto">
          <a:xfrm>
            <a:off x="6227763" y="5622925"/>
            <a:ext cx="496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</a:t>
            </a:r>
            <a:r>
              <a:rPr lang="en-US" sz="1800" baseline="30000"/>
              <a:t>5</a:t>
            </a:r>
          </a:p>
        </p:txBody>
      </p:sp>
      <p:sp>
        <p:nvSpPr>
          <p:cNvPr id="93203" name="TextBox 30"/>
          <p:cNvSpPr txBox="1">
            <a:spLocks noChangeArrowheads="1"/>
          </p:cNvSpPr>
          <p:nvPr/>
        </p:nvSpPr>
        <p:spPr bwMode="auto">
          <a:xfrm>
            <a:off x="7289800" y="5622925"/>
            <a:ext cx="49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</a:t>
            </a:r>
            <a:r>
              <a:rPr lang="en-US" sz="1800" baseline="30000"/>
              <a:t>6</a:t>
            </a:r>
          </a:p>
        </p:txBody>
      </p:sp>
      <p:cxnSp>
        <p:nvCxnSpPr>
          <p:cNvPr id="93204" name="Straight Arrow Connector 31"/>
          <p:cNvCxnSpPr>
            <a:cxnSpLocks noChangeShapeType="1"/>
          </p:cNvCxnSpPr>
          <p:nvPr/>
        </p:nvCxnSpPr>
        <p:spPr bwMode="auto">
          <a:xfrm>
            <a:off x="1879600" y="5561013"/>
            <a:ext cx="68103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3205" name="Straight Connector 10"/>
          <p:cNvCxnSpPr>
            <a:cxnSpLocks noChangeShapeType="1"/>
          </p:cNvCxnSpPr>
          <p:nvPr/>
        </p:nvCxnSpPr>
        <p:spPr bwMode="auto">
          <a:xfrm flipV="1">
            <a:off x="1879600" y="982663"/>
            <a:ext cx="6294438" cy="41767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38" y="1276350"/>
            <a:ext cx="1362075" cy="995363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93207" name="Straight Arrow Connector 35"/>
          <p:cNvCxnSpPr>
            <a:cxnSpLocks noChangeShapeType="1"/>
          </p:cNvCxnSpPr>
          <p:nvPr/>
        </p:nvCxnSpPr>
        <p:spPr bwMode="auto">
          <a:xfrm flipV="1">
            <a:off x="5167313" y="1730375"/>
            <a:ext cx="0" cy="10525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3208" name="Picture 32" descr="http://ts3.mm.bing.net/th?id=HN.608014653425519366&amp;pid=15.1&amp;P=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63" y="3222625"/>
            <a:ext cx="10461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34" descr="http://ts1.mm.bing.net/th?id=HN.608031064498702768&amp;pid=15.1&amp;P=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0" y="4794250"/>
            <a:ext cx="11017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10" name="Title 3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1412"/>
          </a:xfrm>
          <a:noFill/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charset="0"/>
              </a:rPr>
              <a:t>Human brain: 10-20x as large as other mammals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1"/>
    </mc:Choice>
    <mc:Fallback xmlns="">
      <p:transition spd="slow" advTm="3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932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Preterm nutritional journeys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964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Extreme		&lt;28 weeks			500-750g</a:t>
            </a:r>
          </a:p>
          <a:p>
            <a:r>
              <a:rPr lang="en-US" dirty="0" smtClean="0"/>
              <a:t>Very			28-32 weeks		1-1.25kg</a:t>
            </a:r>
          </a:p>
          <a:p>
            <a:r>
              <a:rPr lang="en-US" dirty="0" smtClean="0"/>
              <a:t>Moderate	32-36 weeks		1.5-2.5kg</a:t>
            </a:r>
          </a:p>
          <a:p>
            <a:endParaRPr lang="en-US" dirty="0"/>
          </a:p>
          <a:p>
            <a:r>
              <a:rPr lang="en-US" dirty="0" smtClean="0"/>
              <a:t>Definitions: </a:t>
            </a:r>
            <a:r>
              <a:rPr lang="en-US" b="1" i="1" dirty="0" smtClean="0"/>
              <a:t>different conditions</a:t>
            </a:r>
          </a:p>
          <a:p>
            <a:pPr lvl="1"/>
            <a:r>
              <a:rPr lang="en-US" dirty="0" smtClean="0"/>
              <a:t>SGA &lt;5</a:t>
            </a:r>
            <a:r>
              <a:rPr lang="en-US" baseline="30000" dirty="0" smtClean="0"/>
              <a:t>th</a:t>
            </a:r>
            <a:r>
              <a:rPr lang="en-US" dirty="0" smtClean="0"/>
              <a:t> centile (?) – can be ‘normal’</a:t>
            </a:r>
          </a:p>
          <a:p>
            <a:pPr lvl="1"/>
            <a:r>
              <a:rPr lang="en-US" dirty="0" smtClean="0"/>
              <a:t>IUGR: evidence of poor fetal growth</a:t>
            </a:r>
          </a:p>
          <a:p>
            <a:pPr lvl="1"/>
            <a:r>
              <a:rPr lang="en-US" dirty="0" smtClean="0"/>
              <a:t>Low birthweight, LBW &lt;2.5kg (some are term born)</a:t>
            </a:r>
          </a:p>
          <a:p>
            <a:pPr lvl="1"/>
            <a:r>
              <a:rPr lang="en-GB" dirty="0" smtClean="0"/>
              <a:t>Preterm &lt;37 weeks (most are LBW)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2"/>
    </mc:Choice>
    <mc:Fallback xmlns="">
      <p:transition spd="slow" advTm="10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62" y="123809"/>
            <a:ext cx="414308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Size is not growth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62" y="1600200"/>
            <a:ext cx="4699262" cy="4525963"/>
          </a:xfrm>
        </p:spPr>
        <p:txBody>
          <a:bodyPr/>
          <a:lstStyle/>
          <a:p>
            <a:r>
              <a:rPr lang="en-US" dirty="0" smtClean="0"/>
              <a:t>Baby weighs 2kg at 36w</a:t>
            </a:r>
          </a:p>
          <a:p>
            <a:endParaRPr lang="en-GB" dirty="0"/>
          </a:p>
          <a:p>
            <a:r>
              <a:rPr lang="en-GB" dirty="0" smtClean="0"/>
              <a:t>Is this normal growth?</a:t>
            </a:r>
          </a:p>
          <a:p>
            <a:endParaRPr lang="en-GB" dirty="0"/>
          </a:p>
          <a:p>
            <a:r>
              <a:rPr lang="en-GB" dirty="0" smtClean="0"/>
              <a:t>We don’t know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604" y="0"/>
            <a:ext cx="459839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60489" y="2641725"/>
            <a:ext cx="169683" cy="16968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51061" y="4014782"/>
            <a:ext cx="169683" cy="16968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60489" y="5580979"/>
            <a:ext cx="169683" cy="16968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5572" y="993653"/>
            <a:ext cx="8553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Weight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3096" y="3346304"/>
            <a:ext cx="8240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ength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3701" y="5102462"/>
            <a:ext cx="6767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71565" y="2089002"/>
            <a:ext cx="365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  <a:r>
              <a:rPr lang="en-GB" b="1" baseline="30000" dirty="0" smtClean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8"/>
    </mc:Choice>
    <mc:Fallback xmlns="">
      <p:transition spd="slow" advTm="1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443113" y="2969443"/>
            <a:ext cx="4634035" cy="2460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41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Definitions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0713" y="5429839"/>
            <a:ext cx="4854805" cy="3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43113" y="2413262"/>
            <a:ext cx="0" cy="3216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4384" y="2300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15941" y="3251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4395" y="4119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43113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303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11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0410" y="5644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8705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443113" y="2413262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43113" y="3436423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40362" y="4375608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77148" y="2350822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80098" y="2388529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04262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32387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56551" y="2350821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1841" y="2646014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LBW &lt;2.5kg</a:t>
            </a:r>
            <a:endParaRPr lang="en-US" b="1" dirty="0"/>
          </a:p>
        </p:txBody>
      </p:sp>
      <p:sp>
        <p:nvSpPr>
          <p:cNvPr id="31" name="Down Arrow 30"/>
          <p:cNvSpPr/>
          <p:nvPr/>
        </p:nvSpPr>
        <p:spPr>
          <a:xfrm>
            <a:off x="763225" y="3002662"/>
            <a:ext cx="652078" cy="960568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50968" y="2994806"/>
            <a:ext cx="2189394" cy="785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2743200" y="2993457"/>
            <a:ext cx="4350619" cy="1925052"/>
          </a:xfrm>
          <a:custGeom>
            <a:avLst/>
            <a:gdLst>
              <a:gd name="connsiteX0" fmla="*/ 0 w 4350619"/>
              <a:gd name="connsiteY0" fmla="*/ 1925052 h 1925052"/>
              <a:gd name="connsiteX1" fmla="*/ 943276 w 4350619"/>
              <a:gd name="connsiteY1" fmla="*/ 1232034 h 1925052"/>
              <a:gd name="connsiteX2" fmla="*/ 1742173 w 4350619"/>
              <a:gd name="connsiteY2" fmla="*/ 837398 h 1925052"/>
              <a:gd name="connsiteX3" fmla="*/ 2454442 w 4350619"/>
              <a:gd name="connsiteY3" fmla="*/ 577516 h 1925052"/>
              <a:gd name="connsiteX4" fmla="*/ 3378467 w 4350619"/>
              <a:gd name="connsiteY4" fmla="*/ 298383 h 1925052"/>
              <a:gd name="connsiteX5" fmla="*/ 4090737 w 4350619"/>
              <a:gd name="connsiteY5" fmla="*/ 96252 h 1925052"/>
              <a:gd name="connsiteX6" fmla="*/ 4350619 w 4350619"/>
              <a:gd name="connsiteY6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19" h="1925052">
                <a:moveTo>
                  <a:pt x="0" y="1925052"/>
                </a:moveTo>
                <a:cubicBezTo>
                  <a:pt x="326457" y="1669181"/>
                  <a:pt x="652914" y="1413310"/>
                  <a:pt x="943276" y="1232034"/>
                </a:cubicBezTo>
                <a:cubicBezTo>
                  <a:pt x="1233638" y="1050758"/>
                  <a:pt x="1490312" y="946484"/>
                  <a:pt x="1742173" y="837398"/>
                </a:cubicBezTo>
                <a:cubicBezTo>
                  <a:pt x="1994034" y="728312"/>
                  <a:pt x="2181726" y="667352"/>
                  <a:pt x="2454442" y="577516"/>
                </a:cubicBezTo>
                <a:cubicBezTo>
                  <a:pt x="2727158" y="487680"/>
                  <a:pt x="3105751" y="378594"/>
                  <a:pt x="3378467" y="298383"/>
                </a:cubicBezTo>
                <a:cubicBezTo>
                  <a:pt x="3651183" y="218172"/>
                  <a:pt x="3928712" y="145982"/>
                  <a:pt x="4090737" y="96252"/>
                </a:cubicBezTo>
                <a:cubicBezTo>
                  <a:pt x="4252762" y="46522"/>
                  <a:pt x="4301690" y="23261"/>
                  <a:pt x="4350619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20286186">
            <a:off x="5322771" y="3621089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 rot="20286186">
            <a:off x="4269972" y="4026662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 rot="20286186">
            <a:off x="6517496" y="3253366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305759" y="3239072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SGA &lt;10</a:t>
            </a:r>
            <a:r>
              <a:rPr lang="en-GB" b="1" baseline="30000" dirty="0" smtClean="0">
                <a:solidFill>
                  <a:srgbClr val="7030A0"/>
                </a:solidFill>
              </a:rPr>
              <a:t>c</a:t>
            </a:r>
            <a:r>
              <a:rPr lang="en-GB" b="1" dirty="0" smtClean="0">
                <a:solidFill>
                  <a:srgbClr val="7030A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SGA &lt;5</a:t>
            </a:r>
            <a:r>
              <a:rPr lang="en-GB" b="1" baseline="30000" dirty="0" smtClean="0">
                <a:solidFill>
                  <a:srgbClr val="7030A0"/>
                </a:solidFill>
              </a:rPr>
              <a:t>c</a:t>
            </a:r>
            <a:r>
              <a:rPr lang="en-GB" b="1" dirty="0" smtClean="0">
                <a:solidFill>
                  <a:srgbClr val="7030A0"/>
                </a:solidFill>
              </a:rPr>
              <a:t>?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1841" y="882931"/>
            <a:ext cx="8795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IUGR – poor </a:t>
            </a:r>
            <a:r>
              <a:rPr lang="en-GB" sz="2000" dirty="0" err="1" smtClean="0"/>
              <a:t>fetal</a:t>
            </a:r>
            <a:r>
              <a:rPr lang="en-GB" sz="2000" dirty="0" smtClean="0"/>
              <a:t> growth; usually placental insufficiency; often </a:t>
            </a:r>
            <a:r>
              <a:rPr lang="en-GB" sz="2000" u="sng" dirty="0" smtClean="0"/>
              <a:t>but not always </a:t>
            </a:r>
            <a:r>
              <a:rPr lang="en-GB" sz="2000" dirty="0" smtClean="0"/>
              <a:t>LBW</a:t>
            </a:r>
          </a:p>
          <a:p>
            <a:r>
              <a:rPr lang="en-GB" sz="2000" dirty="0" smtClean="0"/>
              <a:t>SGA – will include IUGR and non-IUGR</a:t>
            </a:r>
          </a:p>
          <a:p>
            <a:r>
              <a:rPr lang="en-GB" sz="2000" dirty="0" smtClean="0"/>
              <a:t>AGA – will include </a:t>
            </a:r>
            <a:r>
              <a:rPr lang="en-GB" sz="2000" dirty="0"/>
              <a:t>IUGR and </a:t>
            </a:r>
            <a:r>
              <a:rPr lang="en-GB" sz="2000" dirty="0" smtClean="0"/>
              <a:t>non-IUGR</a:t>
            </a:r>
          </a:p>
          <a:p>
            <a:r>
              <a:rPr lang="en-GB" sz="2000" dirty="0" smtClean="0"/>
              <a:t>LBW – </a:t>
            </a:r>
            <a:r>
              <a:rPr lang="en-GB" sz="2000" dirty="0"/>
              <a:t>will include IUGR and non-IUGR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9"/>
    </mc:Choice>
    <mc:Fallback xmlns="">
      <p:transition spd="slow" advTm="3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443113" y="2969443"/>
            <a:ext cx="4634035" cy="2460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41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Definitions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0713" y="5429839"/>
            <a:ext cx="4854805" cy="3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43113" y="2413262"/>
            <a:ext cx="0" cy="3216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4384" y="2300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15941" y="3251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4395" y="4119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43113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303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11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0410" y="5644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8705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443113" y="2413262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43113" y="3436423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40362" y="4375608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77148" y="2350822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80098" y="2388529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04262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32387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56551" y="2350821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1841" y="2646014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LBW &lt;2.5kg</a:t>
            </a:r>
            <a:endParaRPr lang="en-US" b="1" dirty="0"/>
          </a:p>
        </p:txBody>
      </p:sp>
      <p:sp>
        <p:nvSpPr>
          <p:cNvPr id="31" name="Down Arrow 30"/>
          <p:cNvSpPr/>
          <p:nvPr/>
        </p:nvSpPr>
        <p:spPr>
          <a:xfrm>
            <a:off x="763225" y="3002662"/>
            <a:ext cx="652078" cy="960568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50968" y="2994806"/>
            <a:ext cx="2189394" cy="785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2743200" y="2993457"/>
            <a:ext cx="4350619" cy="1925052"/>
          </a:xfrm>
          <a:custGeom>
            <a:avLst/>
            <a:gdLst>
              <a:gd name="connsiteX0" fmla="*/ 0 w 4350619"/>
              <a:gd name="connsiteY0" fmla="*/ 1925052 h 1925052"/>
              <a:gd name="connsiteX1" fmla="*/ 943276 w 4350619"/>
              <a:gd name="connsiteY1" fmla="*/ 1232034 h 1925052"/>
              <a:gd name="connsiteX2" fmla="*/ 1742173 w 4350619"/>
              <a:gd name="connsiteY2" fmla="*/ 837398 h 1925052"/>
              <a:gd name="connsiteX3" fmla="*/ 2454442 w 4350619"/>
              <a:gd name="connsiteY3" fmla="*/ 577516 h 1925052"/>
              <a:gd name="connsiteX4" fmla="*/ 3378467 w 4350619"/>
              <a:gd name="connsiteY4" fmla="*/ 298383 h 1925052"/>
              <a:gd name="connsiteX5" fmla="*/ 4090737 w 4350619"/>
              <a:gd name="connsiteY5" fmla="*/ 96252 h 1925052"/>
              <a:gd name="connsiteX6" fmla="*/ 4350619 w 4350619"/>
              <a:gd name="connsiteY6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19" h="1925052">
                <a:moveTo>
                  <a:pt x="0" y="1925052"/>
                </a:moveTo>
                <a:cubicBezTo>
                  <a:pt x="326457" y="1669181"/>
                  <a:pt x="652914" y="1413310"/>
                  <a:pt x="943276" y="1232034"/>
                </a:cubicBezTo>
                <a:cubicBezTo>
                  <a:pt x="1233638" y="1050758"/>
                  <a:pt x="1490312" y="946484"/>
                  <a:pt x="1742173" y="837398"/>
                </a:cubicBezTo>
                <a:cubicBezTo>
                  <a:pt x="1994034" y="728312"/>
                  <a:pt x="2181726" y="667352"/>
                  <a:pt x="2454442" y="577516"/>
                </a:cubicBezTo>
                <a:cubicBezTo>
                  <a:pt x="2727158" y="487680"/>
                  <a:pt x="3105751" y="378594"/>
                  <a:pt x="3378467" y="298383"/>
                </a:cubicBezTo>
                <a:cubicBezTo>
                  <a:pt x="3651183" y="218172"/>
                  <a:pt x="3928712" y="145982"/>
                  <a:pt x="4090737" y="96252"/>
                </a:cubicBezTo>
                <a:cubicBezTo>
                  <a:pt x="4252762" y="46522"/>
                  <a:pt x="4301690" y="23261"/>
                  <a:pt x="4350619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20286186">
            <a:off x="5322771" y="3621089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 rot="20286186">
            <a:off x="4269972" y="4026662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 rot="20286186">
            <a:off x="6517496" y="3253366"/>
            <a:ext cx="279132" cy="498786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305759" y="3239072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SGA &lt;10</a:t>
            </a:r>
            <a:r>
              <a:rPr lang="en-GB" b="1" baseline="30000" dirty="0" smtClean="0">
                <a:solidFill>
                  <a:srgbClr val="7030A0"/>
                </a:solidFill>
              </a:rPr>
              <a:t>c</a:t>
            </a:r>
            <a:r>
              <a:rPr lang="en-GB" b="1" dirty="0" smtClean="0">
                <a:solidFill>
                  <a:srgbClr val="7030A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SGA &lt;5</a:t>
            </a:r>
            <a:r>
              <a:rPr lang="en-GB" b="1" baseline="30000" dirty="0" smtClean="0">
                <a:solidFill>
                  <a:srgbClr val="7030A0"/>
                </a:solidFill>
              </a:rPr>
              <a:t>c</a:t>
            </a:r>
            <a:r>
              <a:rPr lang="en-GB" b="1" dirty="0" smtClean="0">
                <a:solidFill>
                  <a:srgbClr val="7030A0"/>
                </a:solidFill>
              </a:rPr>
              <a:t>?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762451" y="3269811"/>
            <a:ext cx="3243713" cy="724673"/>
          </a:xfrm>
          <a:custGeom>
            <a:avLst/>
            <a:gdLst>
              <a:gd name="connsiteX0" fmla="*/ 0 w 3243713"/>
              <a:gd name="connsiteY0" fmla="*/ 724673 h 724673"/>
              <a:gd name="connsiteX1" fmla="*/ 673768 w 3243713"/>
              <a:gd name="connsiteY1" fmla="*/ 368538 h 724673"/>
              <a:gd name="connsiteX2" fmla="*/ 1434164 w 3243713"/>
              <a:gd name="connsiteY2" fmla="*/ 79781 h 724673"/>
              <a:gd name="connsiteX3" fmla="*/ 1973178 w 3243713"/>
              <a:gd name="connsiteY3" fmla="*/ 31654 h 724673"/>
              <a:gd name="connsiteX4" fmla="*/ 2704698 w 3243713"/>
              <a:gd name="connsiteY4" fmla="*/ 2778 h 724673"/>
              <a:gd name="connsiteX5" fmla="*/ 3243713 w 3243713"/>
              <a:gd name="connsiteY5" fmla="*/ 2778 h 72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3713" h="724673">
                <a:moveTo>
                  <a:pt x="0" y="724673"/>
                </a:moveTo>
                <a:cubicBezTo>
                  <a:pt x="217370" y="600346"/>
                  <a:pt x="434741" y="476020"/>
                  <a:pt x="673768" y="368538"/>
                </a:cubicBezTo>
                <a:cubicBezTo>
                  <a:pt x="912795" y="261056"/>
                  <a:pt x="1217596" y="135928"/>
                  <a:pt x="1434164" y="79781"/>
                </a:cubicBezTo>
                <a:cubicBezTo>
                  <a:pt x="1650732" y="23634"/>
                  <a:pt x="1761422" y="44488"/>
                  <a:pt x="1973178" y="31654"/>
                </a:cubicBezTo>
                <a:cubicBezTo>
                  <a:pt x="2184934" y="18820"/>
                  <a:pt x="2492942" y="7591"/>
                  <a:pt x="2704698" y="2778"/>
                </a:cubicBezTo>
                <a:cubicBezTo>
                  <a:pt x="2916454" y="-2035"/>
                  <a:pt x="3080083" y="371"/>
                  <a:pt x="3243713" y="27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3018" y="1061913"/>
            <a:ext cx="7542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IUGR is difficult to diagnose without antenatal ultrasound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Most babies have weight &lt;&lt; length or head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15823" y="2921754"/>
            <a:ext cx="252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Baby 1: IUGR 2kg at 36w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7"/>
    </mc:Choice>
    <mc:Fallback xmlns="">
      <p:transition spd="slow" advTm="2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443113" y="2969443"/>
            <a:ext cx="4634035" cy="2460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41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Definitions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0713" y="5429839"/>
            <a:ext cx="4854805" cy="3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43113" y="2413262"/>
            <a:ext cx="0" cy="3216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4384" y="2300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15941" y="3251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4395" y="4119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43113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303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11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0410" y="5644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8705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443113" y="2413262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43113" y="3436423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40362" y="4375608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77148" y="2350822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80098" y="2388529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04262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32387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56551" y="2350821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1841" y="2646014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LBW &lt;2.5kg</a:t>
            </a:r>
            <a:endParaRPr lang="en-US" b="1" dirty="0"/>
          </a:p>
        </p:txBody>
      </p:sp>
      <p:sp>
        <p:nvSpPr>
          <p:cNvPr id="31" name="Down Arrow 30"/>
          <p:cNvSpPr/>
          <p:nvPr/>
        </p:nvSpPr>
        <p:spPr>
          <a:xfrm>
            <a:off x="763225" y="3002662"/>
            <a:ext cx="652078" cy="960568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50968" y="2994806"/>
            <a:ext cx="2189394" cy="785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2743200" y="2993457"/>
            <a:ext cx="4350619" cy="1925052"/>
          </a:xfrm>
          <a:custGeom>
            <a:avLst/>
            <a:gdLst>
              <a:gd name="connsiteX0" fmla="*/ 0 w 4350619"/>
              <a:gd name="connsiteY0" fmla="*/ 1925052 h 1925052"/>
              <a:gd name="connsiteX1" fmla="*/ 943276 w 4350619"/>
              <a:gd name="connsiteY1" fmla="*/ 1232034 h 1925052"/>
              <a:gd name="connsiteX2" fmla="*/ 1742173 w 4350619"/>
              <a:gd name="connsiteY2" fmla="*/ 837398 h 1925052"/>
              <a:gd name="connsiteX3" fmla="*/ 2454442 w 4350619"/>
              <a:gd name="connsiteY3" fmla="*/ 577516 h 1925052"/>
              <a:gd name="connsiteX4" fmla="*/ 3378467 w 4350619"/>
              <a:gd name="connsiteY4" fmla="*/ 298383 h 1925052"/>
              <a:gd name="connsiteX5" fmla="*/ 4090737 w 4350619"/>
              <a:gd name="connsiteY5" fmla="*/ 96252 h 1925052"/>
              <a:gd name="connsiteX6" fmla="*/ 4350619 w 4350619"/>
              <a:gd name="connsiteY6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19" h="1925052">
                <a:moveTo>
                  <a:pt x="0" y="1925052"/>
                </a:moveTo>
                <a:cubicBezTo>
                  <a:pt x="326457" y="1669181"/>
                  <a:pt x="652914" y="1413310"/>
                  <a:pt x="943276" y="1232034"/>
                </a:cubicBezTo>
                <a:cubicBezTo>
                  <a:pt x="1233638" y="1050758"/>
                  <a:pt x="1490312" y="946484"/>
                  <a:pt x="1742173" y="837398"/>
                </a:cubicBezTo>
                <a:cubicBezTo>
                  <a:pt x="1994034" y="728312"/>
                  <a:pt x="2181726" y="667352"/>
                  <a:pt x="2454442" y="577516"/>
                </a:cubicBezTo>
                <a:cubicBezTo>
                  <a:pt x="2727158" y="487680"/>
                  <a:pt x="3105751" y="378594"/>
                  <a:pt x="3378467" y="298383"/>
                </a:cubicBezTo>
                <a:cubicBezTo>
                  <a:pt x="3651183" y="218172"/>
                  <a:pt x="3928712" y="145982"/>
                  <a:pt x="4090737" y="96252"/>
                </a:cubicBezTo>
                <a:cubicBezTo>
                  <a:pt x="4252762" y="46522"/>
                  <a:pt x="4301690" y="23261"/>
                  <a:pt x="4350619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762451" y="3269811"/>
            <a:ext cx="3243713" cy="724673"/>
          </a:xfrm>
          <a:custGeom>
            <a:avLst/>
            <a:gdLst>
              <a:gd name="connsiteX0" fmla="*/ 0 w 3243713"/>
              <a:gd name="connsiteY0" fmla="*/ 724673 h 724673"/>
              <a:gd name="connsiteX1" fmla="*/ 673768 w 3243713"/>
              <a:gd name="connsiteY1" fmla="*/ 368538 h 724673"/>
              <a:gd name="connsiteX2" fmla="*/ 1434164 w 3243713"/>
              <a:gd name="connsiteY2" fmla="*/ 79781 h 724673"/>
              <a:gd name="connsiteX3" fmla="*/ 1973178 w 3243713"/>
              <a:gd name="connsiteY3" fmla="*/ 31654 h 724673"/>
              <a:gd name="connsiteX4" fmla="*/ 2704698 w 3243713"/>
              <a:gd name="connsiteY4" fmla="*/ 2778 h 724673"/>
              <a:gd name="connsiteX5" fmla="*/ 3243713 w 3243713"/>
              <a:gd name="connsiteY5" fmla="*/ 2778 h 72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3713" h="724673">
                <a:moveTo>
                  <a:pt x="0" y="724673"/>
                </a:moveTo>
                <a:cubicBezTo>
                  <a:pt x="217370" y="600346"/>
                  <a:pt x="434741" y="476020"/>
                  <a:pt x="673768" y="368538"/>
                </a:cubicBezTo>
                <a:cubicBezTo>
                  <a:pt x="912795" y="261056"/>
                  <a:pt x="1217596" y="135928"/>
                  <a:pt x="1434164" y="79781"/>
                </a:cubicBezTo>
                <a:cubicBezTo>
                  <a:pt x="1650732" y="23634"/>
                  <a:pt x="1761422" y="44488"/>
                  <a:pt x="1973178" y="31654"/>
                </a:cubicBezTo>
                <a:cubicBezTo>
                  <a:pt x="2184934" y="18820"/>
                  <a:pt x="2492942" y="7591"/>
                  <a:pt x="2704698" y="2778"/>
                </a:cubicBezTo>
                <a:cubicBezTo>
                  <a:pt x="2916454" y="-2035"/>
                  <a:pt x="3080083" y="371"/>
                  <a:pt x="3243713" y="27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96940" y="1014592"/>
            <a:ext cx="539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</a:rPr>
              <a:t>SGA - Some normally grown small babies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59867" y="2854635"/>
            <a:ext cx="2528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Baby 1: IUGR 2kg at 36w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733575" y="3282215"/>
            <a:ext cx="3234088" cy="1559292"/>
          </a:xfrm>
          <a:custGeom>
            <a:avLst/>
            <a:gdLst>
              <a:gd name="connsiteX0" fmla="*/ 0 w 3234088"/>
              <a:gd name="connsiteY0" fmla="*/ 1559292 h 1559292"/>
              <a:gd name="connsiteX1" fmla="*/ 596766 w 3234088"/>
              <a:gd name="connsiteY1" fmla="*/ 1097280 h 1559292"/>
              <a:gd name="connsiteX2" fmla="*/ 1270534 w 3234088"/>
              <a:gd name="connsiteY2" fmla="*/ 654518 h 1559292"/>
              <a:gd name="connsiteX3" fmla="*/ 2021305 w 3234088"/>
              <a:gd name="connsiteY3" fmla="*/ 375385 h 1559292"/>
              <a:gd name="connsiteX4" fmla="*/ 3234088 w 3234088"/>
              <a:gd name="connsiteY4" fmla="*/ 0 h 15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4088" h="1559292">
                <a:moveTo>
                  <a:pt x="0" y="1559292"/>
                </a:moveTo>
                <a:cubicBezTo>
                  <a:pt x="192505" y="1403684"/>
                  <a:pt x="385010" y="1248076"/>
                  <a:pt x="596766" y="1097280"/>
                </a:cubicBezTo>
                <a:cubicBezTo>
                  <a:pt x="808522" y="946484"/>
                  <a:pt x="1033111" y="774834"/>
                  <a:pt x="1270534" y="654518"/>
                </a:cubicBezTo>
                <a:cubicBezTo>
                  <a:pt x="1507957" y="534202"/>
                  <a:pt x="1694046" y="484471"/>
                  <a:pt x="2021305" y="375385"/>
                </a:cubicBezTo>
                <a:cubicBezTo>
                  <a:pt x="2348564" y="266299"/>
                  <a:pt x="2791326" y="133149"/>
                  <a:pt x="3234088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33035" y="3528112"/>
            <a:ext cx="2908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Baby 2: not IUGR 2kg at 36w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8"/>
    </mc:Choice>
    <mc:Fallback xmlns="">
      <p:transition spd="slow" advTm="2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443113" y="2969443"/>
            <a:ext cx="4634035" cy="2460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41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Definitions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0713" y="5429839"/>
            <a:ext cx="4854805" cy="3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43113" y="2413262"/>
            <a:ext cx="0" cy="3216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4384" y="2300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15941" y="3251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4395" y="4119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43113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303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11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0410" y="5644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87055" y="56391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443113" y="2413262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43113" y="3436423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40362" y="4375608"/>
            <a:ext cx="4653294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77148" y="2350822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80098" y="2388529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04262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32387" y="2369675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56551" y="2350821"/>
            <a:ext cx="0" cy="307901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1841" y="2646014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LBW &lt;2.5kg</a:t>
            </a:r>
            <a:endParaRPr lang="en-US" b="1" dirty="0"/>
          </a:p>
        </p:txBody>
      </p:sp>
      <p:sp>
        <p:nvSpPr>
          <p:cNvPr id="31" name="Down Arrow 30"/>
          <p:cNvSpPr/>
          <p:nvPr/>
        </p:nvSpPr>
        <p:spPr>
          <a:xfrm>
            <a:off x="763225" y="3002662"/>
            <a:ext cx="652078" cy="960568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50968" y="2994806"/>
            <a:ext cx="2189394" cy="785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2743200" y="2993457"/>
            <a:ext cx="4350619" cy="1925052"/>
          </a:xfrm>
          <a:custGeom>
            <a:avLst/>
            <a:gdLst>
              <a:gd name="connsiteX0" fmla="*/ 0 w 4350619"/>
              <a:gd name="connsiteY0" fmla="*/ 1925052 h 1925052"/>
              <a:gd name="connsiteX1" fmla="*/ 943276 w 4350619"/>
              <a:gd name="connsiteY1" fmla="*/ 1232034 h 1925052"/>
              <a:gd name="connsiteX2" fmla="*/ 1742173 w 4350619"/>
              <a:gd name="connsiteY2" fmla="*/ 837398 h 1925052"/>
              <a:gd name="connsiteX3" fmla="*/ 2454442 w 4350619"/>
              <a:gd name="connsiteY3" fmla="*/ 577516 h 1925052"/>
              <a:gd name="connsiteX4" fmla="*/ 3378467 w 4350619"/>
              <a:gd name="connsiteY4" fmla="*/ 298383 h 1925052"/>
              <a:gd name="connsiteX5" fmla="*/ 4090737 w 4350619"/>
              <a:gd name="connsiteY5" fmla="*/ 96252 h 1925052"/>
              <a:gd name="connsiteX6" fmla="*/ 4350619 w 4350619"/>
              <a:gd name="connsiteY6" fmla="*/ 0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19" h="1925052">
                <a:moveTo>
                  <a:pt x="0" y="1925052"/>
                </a:moveTo>
                <a:cubicBezTo>
                  <a:pt x="326457" y="1669181"/>
                  <a:pt x="652914" y="1413310"/>
                  <a:pt x="943276" y="1232034"/>
                </a:cubicBezTo>
                <a:cubicBezTo>
                  <a:pt x="1233638" y="1050758"/>
                  <a:pt x="1490312" y="946484"/>
                  <a:pt x="1742173" y="837398"/>
                </a:cubicBezTo>
                <a:cubicBezTo>
                  <a:pt x="1994034" y="728312"/>
                  <a:pt x="2181726" y="667352"/>
                  <a:pt x="2454442" y="577516"/>
                </a:cubicBezTo>
                <a:cubicBezTo>
                  <a:pt x="2727158" y="487680"/>
                  <a:pt x="3105751" y="378594"/>
                  <a:pt x="3378467" y="298383"/>
                </a:cubicBezTo>
                <a:cubicBezTo>
                  <a:pt x="3651183" y="218172"/>
                  <a:pt x="3928712" y="145982"/>
                  <a:pt x="4090737" y="96252"/>
                </a:cubicBezTo>
                <a:cubicBezTo>
                  <a:pt x="4252762" y="46522"/>
                  <a:pt x="4301690" y="23261"/>
                  <a:pt x="4350619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762451" y="3269811"/>
            <a:ext cx="3243713" cy="724673"/>
          </a:xfrm>
          <a:custGeom>
            <a:avLst/>
            <a:gdLst>
              <a:gd name="connsiteX0" fmla="*/ 0 w 3243713"/>
              <a:gd name="connsiteY0" fmla="*/ 724673 h 724673"/>
              <a:gd name="connsiteX1" fmla="*/ 673768 w 3243713"/>
              <a:gd name="connsiteY1" fmla="*/ 368538 h 724673"/>
              <a:gd name="connsiteX2" fmla="*/ 1434164 w 3243713"/>
              <a:gd name="connsiteY2" fmla="*/ 79781 h 724673"/>
              <a:gd name="connsiteX3" fmla="*/ 1973178 w 3243713"/>
              <a:gd name="connsiteY3" fmla="*/ 31654 h 724673"/>
              <a:gd name="connsiteX4" fmla="*/ 2704698 w 3243713"/>
              <a:gd name="connsiteY4" fmla="*/ 2778 h 724673"/>
              <a:gd name="connsiteX5" fmla="*/ 3243713 w 3243713"/>
              <a:gd name="connsiteY5" fmla="*/ 2778 h 72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3713" h="724673">
                <a:moveTo>
                  <a:pt x="0" y="724673"/>
                </a:moveTo>
                <a:cubicBezTo>
                  <a:pt x="217370" y="600346"/>
                  <a:pt x="434741" y="476020"/>
                  <a:pt x="673768" y="368538"/>
                </a:cubicBezTo>
                <a:cubicBezTo>
                  <a:pt x="912795" y="261056"/>
                  <a:pt x="1217596" y="135928"/>
                  <a:pt x="1434164" y="79781"/>
                </a:cubicBezTo>
                <a:cubicBezTo>
                  <a:pt x="1650732" y="23634"/>
                  <a:pt x="1761422" y="44488"/>
                  <a:pt x="1973178" y="31654"/>
                </a:cubicBezTo>
                <a:cubicBezTo>
                  <a:pt x="2184934" y="18820"/>
                  <a:pt x="2492942" y="7591"/>
                  <a:pt x="2704698" y="2778"/>
                </a:cubicBezTo>
                <a:cubicBezTo>
                  <a:pt x="2916454" y="-2035"/>
                  <a:pt x="3080083" y="371"/>
                  <a:pt x="3243713" y="27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41563" y="1006292"/>
            <a:ext cx="8016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Preterm: often lose weight over first 10-14 days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May exhibit ‘catch up’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All 3 babies weigh 2kg but all have different nutritional needs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20116" y="2799764"/>
            <a:ext cx="2528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Baby 1: IUGR 2kg at 36w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733575" y="3282215"/>
            <a:ext cx="3234088" cy="1559292"/>
          </a:xfrm>
          <a:custGeom>
            <a:avLst/>
            <a:gdLst>
              <a:gd name="connsiteX0" fmla="*/ 0 w 3234088"/>
              <a:gd name="connsiteY0" fmla="*/ 1559292 h 1559292"/>
              <a:gd name="connsiteX1" fmla="*/ 596766 w 3234088"/>
              <a:gd name="connsiteY1" fmla="*/ 1097280 h 1559292"/>
              <a:gd name="connsiteX2" fmla="*/ 1270534 w 3234088"/>
              <a:gd name="connsiteY2" fmla="*/ 654518 h 1559292"/>
              <a:gd name="connsiteX3" fmla="*/ 2021305 w 3234088"/>
              <a:gd name="connsiteY3" fmla="*/ 375385 h 1559292"/>
              <a:gd name="connsiteX4" fmla="*/ 3234088 w 3234088"/>
              <a:gd name="connsiteY4" fmla="*/ 0 h 15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4088" h="1559292">
                <a:moveTo>
                  <a:pt x="0" y="1559292"/>
                </a:moveTo>
                <a:cubicBezTo>
                  <a:pt x="192505" y="1403684"/>
                  <a:pt x="385010" y="1248076"/>
                  <a:pt x="596766" y="1097280"/>
                </a:cubicBezTo>
                <a:cubicBezTo>
                  <a:pt x="808522" y="946484"/>
                  <a:pt x="1033111" y="774834"/>
                  <a:pt x="1270534" y="654518"/>
                </a:cubicBezTo>
                <a:cubicBezTo>
                  <a:pt x="1507957" y="534202"/>
                  <a:pt x="1694046" y="484471"/>
                  <a:pt x="2021305" y="375385"/>
                </a:cubicBezTo>
                <a:cubicBezTo>
                  <a:pt x="2348564" y="266299"/>
                  <a:pt x="2791326" y="133149"/>
                  <a:pt x="3234088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020116" y="3346229"/>
            <a:ext cx="2908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Baby 2: not IUGR 2kg at 36w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62568" y="3881161"/>
            <a:ext cx="28176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Baby 3: preterm 2kg at 36w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AGA at birth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SGA at discharge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234088" y="3330341"/>
            <a:ext cx="2704699" cy="1054547"/>
          </a:xfrm>
          <a:custGeom>
            <a:avLst/>
            <a:gdLst>
              <a:gd name="connsiteX0" fmla="*/ 0 w 2704699"/>
              <a:gd name="connsiteY0" fmla="*/ 596766 h 1054547"/>
              <a:gd name="connsiteX1" fmla="*/ 519765 w 2704699"/>
              <a:gd name="connsiteY1" fmla="*/ 837398 h 1054547"/>
              <a:gd name="connsiteX2" fmla="*/ 991403 w 2704699"/>
              <a:gd name="connsiteY2" fmla="*/ 1049154 h 1054547"/>
              <a:gd name="connsiteX3" fmla="*/ 1270535 w 2704699"/>
              <a:gd name="connsiteY3" fmla="*/ 981777 h 1054547"/>
              <a:gd name="connsiteX4" fmla="*/ 1443790 w 2704699"/>
              <a:gd name="connsiteY4" fmla="*/ 875899 h 1054547"/>
              <a:gd name="connsiteX5" fmla="*/ 2079057 w 2704699"/>
              <a:gd name="connsiteY5" fmla="*/ 481263 h 1054547"/>
              <a:gd name="connsiteX6" fmla="*/ 2444817 w 2704699"/>
              <a:gd name="connsiteY6" fmla="*/ 173255 h 1054547"/>
              <a:gd name="connsiteX7" fmla="*/ 2704699 w 2704699"/>
              <a:gd name="connsiteY7" fmla="*/ 0 h 105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4699" h="1054547">
                <a:moveTo>
                  <a:pt x="0" y="596766"/>
                </a:moveTo>
                <a:lnTo>
                  <a:pt x="519765" y="837398"/>
                </a:lnTo>
                <a:cubicBezTo>
                  <a:pt x="684999" y="912796"/>
                  <a:pt x="866275" y="1025091"/>
                  <a:pt x="991403" y="1049154"/>
                </a:cubicBezTo>
                <a:cubicBezTo>
                  <a:pt x="1116531" y="1073217"/>
                  <a:pt x="1195137" y="1010653"/>
                  <a:pt x="1270535" y="981777"/>
                </a:cubicBezTo>
                <a:cubicBezTo>
                  <a:pt x="1345933" y="952901"/>
                  <a:pt x="1443790" y="875899"/>
                  <a:pt x="1443790" y="875899"/>
                </a:cubicBezTo>
                <a:cubicBezTo>
                  <a:pt x="1578544" y="792480"/>
                  <a:pt x="1912219" y="598370"/>
                  <a:pt x="2079057" y="481263"/>
                </a:cubicBezTo>
                <a:cubicBezTo>
                  <a:pt x="2245895" y="364156"/>
                  <a:pt x="2340544" y="253465"/>
                  <a:pt x="2444817" y="173255"/>
                </a:cubicBezTo>
                <a:cubicBezTo>
                  <a:pt x="2549090" y="93045"/>
                  <a:pt x="2626894" y="46522"/>
                  <a:pt x="2704699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4"/>
    </mc:Choice>
    <mc:Fallback xmlns="">
      <p:transition spd="slow" advTm="2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Definitions – do they matter?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Nutrient needs reflect developmental stage</a:t>
            </a:r>
          </a:p>
          <a:p>
            <a:r>
              <a:rPr lang="en-GB" dirty="0" smtClean="0"/>
              <a:t>But actual amount based on weight that day</a:t>
            </a:r>
          </a:p>
          <a:p>
            <a:r>
              <a:rPr lang="en-GB" dirty="0" smtClean="0"/>
              <a:t>IUGR infants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GB" dirty="0" smtClean="0"/>
              <a:t> long-term metabolic risk if rapid catch up</a:t>
            </a:r>
          </a:p>
          <a:p>
            <a:r>
              <a:rPr lang="en-GB" dirty="0" smtClean="0"/>
              <a:t>Preterm infants may need more nutrients /kg</a:t>
            </a:r>
          </a:p>
          <a:p>
            <a:r>
              <a:rPr lang="en-GB" dirty="0" smtClean="0"/>
              <a:t>SGA infants may be normal</a:t>
            </a:r>
          </a:p>
          <a:p>
            <a:r>
              <a:rPr lang="en-GB" dirty="0" smtClean="0"/>
              <a:t>However, breastmilk always best regardless of whether IUGR, SGA or preterm.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2"/>
    </mc:Choice>
    <mc:Fallback xmlns="">
      <p:transition spd="slow" advTm="6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Biography - </a:t>
            </a:r>
            <a:r>
              <a:rPr lang="en-US" dirty="0" err="1" smtClean="0"/>
              <a:t>Dr</a:t>
            </a:r>
            <a:r>
              <a:rPr lang="en-US" dirty="0" smtClean="0"/>
              <a:t> Nicholas Embleton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10" y="1452989"/>
            <a:ext cx="6942840" cy="307187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BSc (1984): Environmental Studies &amp; Computer Science</a:t>
            </a:r>
          </a:p>
          <a:p>
            <a:r>
              <a:rPr lang="en-US" sz="2000" dirty="0" smtClean="0"/>
              <a:t>MBBS (1990): Newcastle University</a:t>
            </a:r>
          </a:p>
          <a:p>
            <a:r>
              <a:rPr lang="en-US" sz="2000" dirty="0" smtClean="0"/>
              <a:t>MD (2002): Protein requirements in preterm infants</a:t>
            </a:r>
          </a:p>
          <a:p>
            <a:r>
              <a:rPr lang="en-US" sz="2000" dirty="0"/>
              <a:t>Consultant Neonatal Paediatrician, </a:t>
            </a:r>
            <a:r>
              <a:rPr lang="en-US" sz="2000" dirty="0" smtClean="0"/>
              <a:t>Newcastle, </a:t>
            </a:r>
            <a:r>
              <a:rPr lang="en-US" sz="2000" dirty="0"/>
              <a:t>UK (</a:t>
            </a:r>
            <a:r>
              <a:rPr lang="en-US" sz="2000" dirty="0" smtClean="0"/>
              <a:t>2003-)</a:t>
            </a:r>
            <a:endParaRPr lang="en-US" sz="2000" dirty="0"/>
          </a:p>
          <a:p>
            <a:r>
              <a:rPr lang="en-US" sz="2000" dirty="0" smtClean="0"/>
              <a:t>Chair N3: UK Neonatal Nutrition Network (2014-)</a:t>
            </a:r>
          </a:p>
          <a:p>
            <a:r>
              <a:rPr lang="en-US" sz="2000" dirty="0" smtClean="0"/>
              <a:t>Committee of Nutrition ESPGHAN (2014- )</a:t>
            </a:r>
          </a:p>
        </p:txBody>
      </p:sp>
      <p:pic>
        <p:nvPicPr>
          <p:cNvPr id="13" name="Picture 12" descr="14369872_10209163823585609_8311756585868273260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" y="5135842"/>
            <a:ext cx="2441543" cy="1373367"/>
          </a:xfrm>
          <a:prstGeom prst="rect">
            <a:avLst/>
          </a:prstGeom>
        </p:spPr>
      </p:pic>
      <p:pic>
        <p:nvPicPr>
          <p:cNvPr id="14" name="Picture 2" descr="http://upload.wikimedia.org/wikipedia/commons/a/a1/World_Unicorn,_built_by_Swan_Hunter_197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41" y="5135842"/>
            <a:ext cx="2205872" cy="141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oalmn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67" y="5135842"/>
            <a:ext cx="2803951" cy="163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49" y="2056668"/>
            <a:ext cx="2092751" cy="27915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454" y="4414210"/>
            <a:ext cx="66647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Newcastle upon Tyne: industrial city developed with ship-building and coal mining in north of England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5"/>
    </mc:Choice>
    <mc:Fallback xmlns="">
      <p:transition spd="slow" advTm="8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358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Nutrition</a:t>
            </a:r>
            <a:r>
              <a:rPr lang="en-US" b="1" dirty="0"/>
              <a:t> </a:t>
            </a:r>
            <a:r>
              <a:rPr lang="en-US" b="1" dirty="0" smtClean="0"/>
              <a:t>- what are we trying to achieve?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07691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short and long term health</a:t>
            </a:r>
          </a:p>
          <a:p>
            <a:r>
              <a:rPr lang="en-GB" dirty="0" smtClean="0"/>
              <a:t>Brain and metabolic outcomes</a:t>
            </a:r>
          </a:p>
          <a:p>
            <a:r>
              <a:rPr lang="en-GB" dirty="0" smtClean="0"/>
              <a:t>Minimise risk of</a:t>
            </a:r>
          </a:p>
          <a:p>
            <a:pPr lvl="1"/>
            <a:r>
              <a:rPr lang="en-GB" dirty="0"/>
              <a:t>L</a:t>
            </a:r>
            <a:r>
              <a:rPr lang="en-GB" dirty="0" smtClean="0"/>
              <a:t>ate onset sepsis (LOS)</a:t>
            </a:r>
          </a:p>
          <a:p>
            <a:pPr lvl="1"/>
            <a:r>
              <a:rPr lang="en-GB" dirty="0" smtClean="0"/>
              <a:t>Necrotising enterocolitis (NEC)</a:t>
            </a:r>
          </a:p>
          <a:p>
            <a:r>
              <a:rPr lang="en-GB" dirty="0" smtClean="0"/>
              <a:t>Growth is a marker of health</a:t>
            </a:r>
          </a:p>
          <a:p>
            <a:r>
              <a:rPr lang="en-GB" dirty="0" smtClean="0"/>
              <a:t>Weight is a marker of growth</a:t>
            </a:r>
          </a:p>
          <a:p>
            <a:r>
              <a:rPr lang="en-GB" dirty="0" smtClean="0"/>
              <a:t>...but weight is not a functional outcome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850" y="1291985"/>
            <a:ext cx="906305" cy="7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978" y="104650"/>
            <a:ext cx="1603630" cy="106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880" y="2004962"/>
            <a:ext cx="1529009" cy="114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908" y="2945272"/>
            <a:ext cx="1173168" cy="14684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6669" y="917194"/>
            <a:ext cx="11474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Metabolic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15725" y="1901038"/>
            <a:ext cx="6845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Brain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5725" y="2945272"/>
            <a:ext cx="638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Lung</a:t>
            </a:r>
            <a:endParaRPr lang="en-US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2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2"/>
    </mc:Choice>
    <mc:Fallback xmlns="">
      <p:transition spd="slow" advTm="6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58771"/>
            <a:ext cx="7169085" cy="46545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Weight gain is not growth: but it is still importan</a:t>
            </a:r>
            <a:r>
              <a:rPr lang="en-GB" b="1" dirty="0"/>
              <a:t>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1488" y="4205924"/>
            <a:ext cx="312027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Recent UK data: weight loss over first weeks followed by growth at ~16g/kg/day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13973" y="149113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~50</a:t>
            </a:r>
            <a:r>
              <a:rPr lang="en-GB" b="1" baseline="30000" dirty="0" smtClean="0"/>
              <a:t>c</a:t>
            </a:r>
            <a:endParaRPr lang="en-US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8133347" y="198568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3-10</a:t>
            </a:r>
            <a:r>
              <a:rPr lang="en-GB" b="1" baseline="30000" dirty="0" smtClean="0">
                <a:solidFill>
                  <a:srgbClr val="7030A0"/>
                </a:solidFill>
              </a:rPr>
              <a:t>c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61814" y="2418792"/>
            <a:ext cx="141402" cy="44695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6"/>
            <a:endCxn id="8" idx="1"/>
          </p:cNvCxnSpPr>
          <p:nvPr/>
        </p:nvCxnSpPr>
        <p:spPr>
          <a:xfrm flipV="1">
            <a:off x="5703216" y="2170348"/>
            <a:ext cx="2430131" cy="4719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16197" y="3328991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3818" y="3679354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29931" y="3971853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744770" y="4395791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90246" y="4650314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45149" y="4876558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90625" y="5121655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736102" y="5347898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63143" y="1622699"/>
            <a:ext cx="122549" cy="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59453" y="1856011"/>
            <a:ext cx="21544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Most are born close to 50</a:t>
            </a:r>
            <a:r>
              <a:rPr lang="en-GB" sz="2400" b="1" baseline="30000" dirty="0" smtClean="0"/>
              <a:t>c</a:t>
            </a:r>
            <a:endParaRPr lang="en-US" sz="2400" b="1" baseline="30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3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4"/>
    </mc:Choice>
    <mc:Fallback xmlns="">
      <p:transition spd="slow" advTm="6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223838" y="0"/>
            <a:ext cx="8552517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</a:rPr>
              <a:t>NICU care - focus on what we can see and measure: but malnutrition is “invisible”</a:t>
            </a:r>
            <a:endParaRPr lang="en-US" sz="3200" b="1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" y="1115293"/>
            <a:ext cx="9051636" cy="5715000"/>
          </a:xfrm>
          <a:prstGeom prst="rect">
            <a:avLst/>
          </a:prstGeom>
        </p:spPr>
      </p:pic>
      <p:pic>
        <p:nvPicPr>
          <p:cNvPr id="63492" name="Picture 6" descr="http://api.ning.com/files/yGS5sUX2LRInRLDzff7FwGiuHwVqR1KS9mNN7jo*UvhhfxWTBzRJybINFV1u8pOEgYINAb53TrqnhOoi2tp5DSugDs2BuTOh/xray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075" y="1115293"/>
            <a:ext cx="1060649" cy="8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40924" y="5071621"/>
            <a:ext cx="3214539" cy="1630837"/>
          </a:xfrm>
          <a:prstGeom prst="roundRect">
            <a:avLst/>
          </a:prstGeom>
          <a:ln w="762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There is no “nutrition” monitor</a:t>
            </a:r>
            <a:endParaRPr lang="en-US" sz="32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371254"/>
      </p:ext>
    </p:extLst>
  </p:cSld>
  <p:clrMapOvr>
    <a:masterClrMapping/>
  </p:clrMapOvr>
  <p:transition advTm="67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What do we know?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982"/>
            <a:ext cx="8229600" cy="4876014"/>
          </a:xfrm>
        </p:spPr>
        <p:txBody>
          <a:bodyPr>
            <a:normAutofit/>
          </a:bodyPr>
          <a:lstStyle/>
          <a:p>
            <a:r>
              <a:rPr lang="en-GB" dirty="0" smtClean="0"/>
              <a:t>Mother’s own milk (MOM) is the most effective intervention for </a:t>
            </a:r>
            <a:r>
              <a:rPr lang="en-GB" u="sng" dirty="0" smtClean="0"/>
              <a:t>every</a:t>
            </a:r>
            <a:r>
              <a:rPr lang="en-GB" dirty="0" smtClean="0"/>
              <a:t> outcome!</a:t>
            </a:r>
          </a:p>
          <a:p>
            <a:pPr lvl="1"/>
            <a:r>
              <a:rPr lang="en-GB" dirty="0" smtClean="0"/>
              <a:t>Brain, metabolic, sepsis, NEC etc.</a:t>
            </a:r>
          </a:p>
          <a:p>
            <a:r>
              <a:rPr lang="en-GB" dirty="0" smtClean="0"/>
              <a:t>Babies with better early growth have better outcomes (may be reverse causation)</a:t>
            </a:r>
          </a:p>
          <a:p>
            <a:r>
              <a:rPr lang="en-GB" dirty="0" smtClean="0"/>
              <a:t>Early PN: safe and effective but limited evidence of long-term benefit</a:t>
            </a:r>
          </a:p>
          <a:p>
            <a:r>
              <a:rPr lang="en-GB" dirty="0" smtClean="0"/>
              <a:t>NEC &amp; sepsis are very bad for the brain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3"/>
    </mc:Choice>
    <mc:Fallback xmlns="">
      <p:transition spd="slow" advTm="3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nutritional </a:t>
            </a:r>
            <a:r>
              <a:rPr lang="en-GB" dirty="0" err="1" smtClean="0"/>
              <a:t>journies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Examples from Newcastle practice</a:t>
            </a:r>
          </a:p>
          <a:p>
            <a:r>
              <a:rPr lang="en-GB" dirty="0" smtClean="0"/>
              <a:t>Not recommendations!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</a:t>
            </a:r>
            <a:r>
              <a:rPr lang="en-GB" u="sng" dirty="0" smtClean="0"/>
              <a:t>Average </a:t>
            </a:r>
            <a:r>
              <a:rPr lang="en-GB" dirty="0" smtClean="0"/>
              <a:t>                 </a:t>
            </a:r>
            <a:r>
              <a:rPr lang="en-GB" u="sng" dirty="0" smtClean="0"/>
              <a:t>Average</a:t>
            </a:r>
            <a:endParaRPr lang="en-US" u="sng" dirty="0" smtClean="0"/>
          </a:p>
          <a:p>
            <a:r>
              <a:rPr lang="en-US" dirty="0" smtClean="0"/>
              <a:t>Extreme</a:t>
            </a:r>
            <a:r>
              <a:rPr lang="en-US" dirty="0"/>
              <a:t>		&lt;28 weeks			500-750g</a:t>
            </a:r>
          </a:p>
          <a:p>
            <a:r>
              <a:rPr lang="en-US" dirty="0"/>
              <a:t>Very			28-32 weeks		1-1.25kg</a:t>
            </a:r>
          </a:p>
          <a:p>
            <a:r>
              <a:rPr lang="en-US" dirty="0"/>
              <a:t>Moderate	32-36 weeks		</a:t>
            </a:r>
            <a:r>
              <a:rPr lang="en-US" dirty="0" smtClean="0"/>
              <a:t>1.5-2.5kg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7"/>
    </mc:Choice>
    <mc:Fallback xmlns="">
      <p:transition spd="slow" advTm="1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Extreme preterm: typical scenario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44" y="1326822"/>
            <a:ext cx="859253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50% ‘spontaneous’ / 50% pregnancy issue</a:t>
            </a:r>
          </a:p>
          <a:p>
            <a:pPr lvl="1"/>
            <a:r>
              <a:rPr lang="en-US" dirty="0" smtClean="0"/>
              <a:t>Pre-</a:t>
            </a:r>
            <a:r>
              <a:rPr lang="en-US" dirty="0" err="1" smtClean="0"/>
              <a:t>eclampsia</a:t>
            </a:r>
            <a:r>
              <a:rPr lang="en-US" dirty="0" smtClean="0"/>
              <a:t>, IUGR, maternal complications</a:t>
            </a:r>
          </a:p>
          <a:p>
            <a:endParaRPr lang="en-US" dirty="0" smtClean="0"/>
          </a:p>
          <a:p>
            <a:r>
              <a:rPr lang="en-US" dirty="0" smtClean="0"/>
              <a:t>“Golden hour”</a:t>
            </a:r>
          </a:p>
          <a:p>
            <a:pPr lvl="1"/>
            <a:r>
              <a:rPr lang="en-US" dirty="0" smtClean="0"/>
              <a:t>Intubated + surfactant (occasionally CPAP &lt;750g)</a:t>
            </a:r>
          </a:p>
          <a:p>
            <a:pPr lvl="1"/>
            <a:r>
              <a:rPr lang="en-US" dirty="0" smtClean="0"/>
              <a:t>UAC/UVC (usually)</a:t>
            </a:r>
          </a:p>
          <a:p>
            <a:pPr lvl="1"/>
            <a:r>
              <a:rPr lang="en-US" dirty="0" smtClean="0"/>
              <a:t>Keep warm (plastic wrap); Update parents</a:t>
            </a:r>
          </a:p>
          <a:p>
            <a:pPr lvl="1"/>
            <a:r>
              <a:rPr lang="is-IS" dirty="0" smtClean="0"/>
              <a:t>…stop fiddling!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73" y="5307291"/>
            <a:ext cx="3172539" cy="15507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638630" y="5852785"/>
            <a:ext cx="54402" cy="495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84"/>
    </mc:Choice>
    <mc:Fallback xmlns="">
      <p:transition spd="slow" advTm="6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Extreme preterm: nutrition day 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223128"/>
            <a:ext cx="8446168" cy="4525963"/>
          </a:xfrm>
        </p:spPr>
        <p:txBody>
          <a:bodyPr/>
          <a:lstStyle/>
          <a:p>
            <a:r>
              <a:rPr lang="en-US" dirty="0" smtClean="0"/>
              <a:t>Immediate parenteral nutrition (PN) 100ml/kg</a:t>
            </a:r>
          </a:p>
          <a:p>
            <a:r>
              <a:rPr lang="en-US" dirty="0" smtClean="0"/>
              <a:t>Amino acids ~2g/kg/day (protein equivalent)</a:t>
            </a:r>
          </a:p>
          <a:p>
            <a:r>
              <a:rPr lang="en-US" dirty="0" smtClean="0"/>
              <a:t>Intravenous lipid ~1g/kg/day</a:t>
            </a:r>
          </a:p>
          <a:p>
            <a:r>
              <a:rPr lang="en-US" dirty="0" smtClean="0"/>
              <a:t>[Glucose] 6-8hrly; [Na] at 24 hours age</a:t>
            </a:r>
          </a:p>
          <a:p>
            <a:r>
              <a:rPr lang="en-US" dirty="0" smtClean="0"/>
              <a:t>Buccal colostrum</a:t>
            </a:r>
          </a:p>
          <a:p>
            <a:pPr lvl="1"/>
            <a:r>
              <a:rPr lang="en-US" b="1" dirty="0" smtClean="0"/>
              <a:t>All </a:t>
            </a:r>
            <a:r>
              <a:rPr lang="en-US" dirty="0" smtClean="0"/>
              <a:t>babies immediately</a:t>
            </a:r>
          </a:p>
          <a:p>
            <a:pPr lvl="1"/>
            <a:r>
              <a:rPr lang="en-US" dirty="0" smtClean="0"/>
              <a:t>As soon as available (nurses &amp; mothers)</a:t>
            </a:r>
          </a:p>
          <a:p>
            <a:pPr lvl="1"/>
            <a:r>
              <a:rPr lang="en-US" dirty="0" smtClean="0"/>
              <a:t>Even if inotropes, 100% oxygen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95" y="5373278"/>
            <a:ext cx="2639505" cy="148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040" y="3321369"/>
            <a:ext cx="1752960" cy="15776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9"/>
    </mc:Choice>
    <mc:Fallback xmlns="">
      <p:transition spd="slow" advTm="6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Extreme preterm: days 1-3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84" y="1600200"/>
            <a:ext cx="8583105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Increase fluid 100-125-150 (if stable)</a:t>
            </a:r>
          </a:p>
          <a:p>
            <a:r>
              <a:rPr lang="en-GB" dirty="0" smtClean="0"/>
              <a:t>Daily electrolytes</a:t>
            </a:r>
          </a:p>
          <a:p>
            <a:r>
              <a:rPr lang="en-GB" dirty="0" smtClean="0"/>
              <a:t>Increase PN to 3-3.5g/kg protein; 3g/kg lipid</a:t>
            </a:r>
          </a:p>
          <a:p>
            <a:r>
              <a:rPr lang="en-GB" dirty="0" smtClean="0"/>
              <a:t>Buccal colostrum</a:t>
            </a:r>
          </a:p>
          <a:p>
            <a:r>
              <a:rPr lang="en-GB" dirty="0" smtClean="0"/>
              <a:t>Mother’s milk (MOM) via OG tube if &gt;0.5mL </a:t>
            </a:r>
          </a:p>
          <a:p>
            <a:r>
              <a:rPr lang="en-GB" dirty="0"/>
              <a:t>D</a:t>
            </a:r>
            <a:r>
              <a:rPr lang="en-GB" dirty="0" smtClean="0"/>
              <a:t>ay 2-3 before enough MOM to increase</a:t>
            </a:r>
          </a:p>
          <a:p>
            <a:r>
              <a:rPr lang="en-GB" dirty="0" smtClean="0"/>
              <a:t>Increase milk 24ml/kg/day (continuous NG)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2"/>
    </mc:Choice>
    <mc:Fallback xmlns="">
      <p:transition spd="slow" advTm="5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Extreme preterm: days 4-10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592533" cy="3914480"/>
          </a:xfrm>
        </p:spPr>
        <p:txBody>
          <a:bodyPr>
            <a:normAutofit/>
          </a:bodyPr>
          <a:lstStyle/>
          <a:p>
            <a:r>
              <a:rPr lang="en-GB" dirty="0" smtClean="0"/>
              <a:t>Start probiotics when milk ‘tolerated’</a:t>
            </a:r>
          </a:p>
          <a:p>
            <a:r>
              <a:rPr lang="en-GB" dirty="0" smtClean="0"/>
              <a:t>Wean PN intakes as increase milk (ml for ml)</a:t>
            </a:r>
          </a:p>
          <a:p>
            <a:r>
              <a:rPr lang="en-GB" dirty="0" smtClean="0"/>
              <a:t>Increase milk: 175ml/kg/day MOM (‘full feeds’)</a:t>
            </a:r>
          </a:p>
          <a:p>
            <a:pPr lvl="1"/>
            <a:r>
              <a:rPr lang="en-GB" dirty="0" smtClean="0"/>
              <a:t>breastmilk </a:t>
            </a:r>
            <a:r>
              <a:rPr lang="en-GB" dirty="0"/>
              <a:t>fortifier (BMF) </a:t>
            </a:r>
            <a:endParaRPr lang="en-GB" dirty="0" smtClean="0"/>
          </a:p>
          <a:p>
            <a:pPr lvl="1"/>
            <a:r>
              <a:rPr lang="en-GB" dirty="0"/>
              <a:t>v</a:t>
            </a:r>
            <a:r>
              <a:rPr lang="en-GB" dirty="0" smtClean="0"/>
              <a:t>itamins (extra 400iU </a:t>
            </a:r>
            <a:r>
              <a:rPr lang="en-GB" dirty="0" err="1" smtClean="0"/>
              <a:t>Vit</a:t>
            </a:r>
            <a:r>
              <a:rPr lang="en-GB" dirty="0" smtClean="0"/>
              <a:t> D)</a:t>
            </a:r>
          </a:p>
          <a:p>
            <a:pPr lvl="1"/>
            <a:r>
              <a:rPr lang="en-GB" dirty="0" smtClean="0"/>
              <a:t>iron (2mg/kg/day) at 3-4 weeks (if no recent </a:t>
            </a:r>
            <a:r>
              <a:rPr lang="en-GB" dirty="0" err="1" smtClean="0"/>
              <a:t>Tx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Preterm formula if MOM shortfall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4"/>
    </mc:Choice>
    <mc:Fallback xmlns="">
      <p:transition spd="slow" advTm="4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Very preterm 28-32 weeks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&lt;30% are ventilated and get UAC</a:t>
            </a:r>
          </a:p>
          <a:p>
            <a:r>
              <a:rPr lang="en-GB" dirty="0" smtClean="0"/>
              <a:t>Half get UVC, replaced with PICC* </a:t>
            </a:r>
          </a:p>
          <a:p>
            <a:r>
              <a:rPr lang="en-GB" dirty="0" smtClean="0"/>
              <a:t>All get PN  - same fluids/amounts as extreme</a:t>
            </a:r>
          </a:p>
          <a:p>
            <a:r>
              <a:rPr lang="en-GB" dirty="0" smtClean="0"/>
              <a:t>We use peripheral PN (i.e. no PICC)</a:t>
            </a:r>
          </a:p>
          <a:p>
            <a:r>
              <a:rPr lang="en-GB" dirty="0" smtClean="0"/>
              <a:t>Same for buccal colostrum</a:t>
            </a:r>
          </a:p>
          <a:p>
            <a:r>
              <a:rPr lang="en-GB" dirty="0" smtClean="0"/>
              <a:t>Feed increases faster ~30ml/kg/day</a:t>
            </a:r>
          </a:p>
          <a:p>
            <a:r>
              <a:rPr lang="en-GB" dirty="0" smtClean="0"/>
              <a:t>BMF, iron, vitamins: same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6136" y="6372520"/>
            <a:ext cx="427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*PICC – peripheral inserted central catheter</a:t>
            </a:r>
            <a:endParaRPr lang="en-US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8"/>
    </mc:Choice>
    <mc:Fallback xmlns="">
      <p:transition spd="slow" advTm="4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 interests: preterm nutrition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44" y="1298039"/>
            <a:ext cx="8229600" cy="51498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ESPGHAN nutrition guidelines – intake recommendations</a:t>
            </a:r>
          </a:p>
          <a:p>
            <a:r>
              <a:rPr lang="en-US" sz="2400" dirty="0" smtClean="0"/>
              <a:t>Large collaborative RCTs (preterm infants)</a:t>
            </a:r>
          </a:p>
          <a:p>
            <a:pPr lvl="1"/>
            <a:r>
              <a:rPr lang="en-US" sz="2000" dirty="0" smtClean="0"/>
              <a:t>Speed of Increases in Feed Trial (SIFT): n=2804 </a:t>
            </a:r>
          </a:p>
          <a:p>
            <a:pPr lvl="1"/>
            <a:r>
              <a:rPr lang="en-US" sz="2000" dirty="0" smtClean="0"/>
              <a:t>Enteral lactoferrin in Neonates (ELFIN): n=2204</a:t>
            </a:r>
          </a:p>
          <a:p>
            <a:endParaRPr lang="en-US" sz="2400" dirty="0" smtClean="0"/>
          </a:p>
          <a:p>
            <a:r>
              <a:rPr lang="en-US" sz="2400" dirty="0" smtClean="0"/>
              <a:t>Mechanistic studies</a:t>
            </a:r>
          </a:p>
          <a:p>
            <a:pPr lvl="1"/>
            <a:r>
              <a:rPr lang="en-US" sz="2000" dirty="0" smtClean="0"/>
              <a:t>MAGPIE: </a:t>
            </a:r>
            <a:r>
              <a:rPr lang="en-US" sz="2000" b="1" dirty="0"/>
              <a:t>M</a:t>
            </a:r>
            <a:r>
              <a:rPr lang="en-US" sz="2000" dirty="0" smtClean="0"/>
              <a:t>echanisms </a:t>
            </a:r>
            <a:r>
              <a:rPr lang="en-US" sz="2000" b="1" dirty="0" smtClean="0"/>
              <a:t>A</a:t>
            </a:r>
            <a:r>
              <a:rPr lang="en-US" sz="2000" dirty="0" smtClean="0"/>
              <a:t>ffecting the </a:t>
            </a:r>
            <a:r>
              <a:rPr lang="en-US" sz="2000" b="1" dirty="0" smtClean="0"/>
              <a:t>G</a:t>
            </a:r>
            <a:r>
              <a:rPr lang="en-US" sz="2000" dirty="0" smtClean="0"/>
              <a:t>ut in </a:t>
            </a:r>
            <a:r>
              <a:rPr lang="en-US" sz="2000" b="1" dirty="0" smtClean="0"/>
              <a:t>P</a:t>
            </a:r>
            <a:r>
              <a:rPr lang="en-US" sz="2000" dirty="0" smtClean="0"/>
              <a:t>reterm </a:t>
            </a:r>
            <a:r>
              <a:rPr lang="en-US" sz="2000" b="1" dirty="0" smtClean="0"/>
              <a:t>I</a:t>
            </a:r>
            <a:r>
              <a:rPr lang="en-US" sz="2000" dirty="0" smtClean="0"/>
              <a:t>nfants: n=480</a:t>
            </a:r>
          </a:p>
          <a:p>
            <a:pPr lvl="1"/>
            <a:r>
              <a:rPr lang="en-US" sz="2000" dirty="0" smtClean="0"/>
              <a:t>RCT of Exclusive Human Breast Milk diet (INDIGO): n=18/100</a:t>
            </a:r>
          </a:p>
          <a:p>
            <a:pPr lvl="1"/>
            <a:r>
              <a:rPr lang="en-US" sz="2000" dirty="0" smtClean="0"/>
              <a:t>Gut microbiome and Necrotising Enterocolitis (NEC)</a:t>
            </a:r>
            <a:endParaRPr lang="en-US" sz="2000" dirty="0"/>
          </a:p>
          <a:p>
            <a:pPr lvl="2"/>
            <a:r>
              <a:rPr lang="en-US" sz="2000" dirty="0" smtClean="0"/>
              <a:t>Stool microbiome, metabolome: biobank</a:t>
            </a:r>
          </a:p>
          <a:p>
            <a:pPr lvl="2"/>
            <a:r>
              <a:rPr lang="en-US" sz="2000" dirty="0" smtClean="0"/>
              <a:t>Immunohistochemistry of gut tissue (NEC)</a:t>
            </a:r>
          </a:p>
          <a:p>
            <a:pPr lvl="2"/>
            <a:r>
              <a:rPr lang="en-US" sz="2000" dirty="0" smtClean="0"/>
              <a:t>Probiotics, supplements, breast milk fortification 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94" y="3261290"/>
            <a:ext cx="2160506" cy="569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476" y="2566249"/>
            <a:ext cx="1256490" cy="604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476" y="1923217"/>
            <a:ext cx="1235557" cy="535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162" y="1159266"/>
            <a:ext cx="940716" cy="940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55" y="4633500"/>
            <a:ext cx="2220132" cy="12488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98"/>
    </mc:Choice>
    <mc:Fallback xmlns="">
      <p:transition spd="slow" advTm="15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Late &amp; Moderate preterm (LMPT)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32-33w: </a:t>
            </a:r>
            <a:r>
              <a:rPr lang="en-GB" dirty="0" err="1" smtClean="0"/>
              <a:t>i.v.</a:t>
            </a:r>
            <a:r>
              <a:rPr lang="en-GB" dirty="0" smtClean="0"/>
              <a:t> dextrose (no PN) on SCBU</a:t>
            </a:r>
          </a:p>
          <a:p>
            <a:r>
              <a:rPr lang="en-GB" dirty="0" smtClean="0"/>
              <a:t>34-36w: transitional or postnatal care</a:t>
            </a:r>
          </a:p>
          <a:p>
            <a:r>
              <a:rPr lang="en-GB" dirty="0" smtClean="0"/>
              <a:t>NG tube feeding; rarely BMF</a:t>
            </a:r>
          </a:p>
          <a:p>
            <a:r>
              <a:rPr lang="en-GB" dirty="0" smtClean="0"/>
              <a:t>Often forget iron and vitamins!</a:t>
            </a:r>
          </a:p>
          <a:p>
            <a:r>
              <a:rPr lang="en-GB" dirty="0" smtClean="0"/>
              <a:t>Breastfeeding rates &lt;50% at discharge</a:t>
            </a:r>
          </a:p>
          <a:p>
            <a:r>
              <a:rPr lang="en-GB" dirty="0" smtClean="0"/>
              <a:t>Do not receive any hospital follow up</a:t>
            </a:r>
          </a:p>
          <a:p>
            <a:r>
              <a:rPr lang="en-GB" dirty="0" smtClean="0"/>
              <a:t>Important group who are often ‘forgotten’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9"/>
    </mc:Choice>
    <mc:Fallback xmlns="">
      <p:transition spd="slow" advTm="3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14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What are the ‘big’ questions?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31" y="1289116"/>
            <a:ext cx="8762215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Should we use </a:t>
            </a:r>
            <a:r>
              <a:rPr lang="en-GB" b="1" dirty="0" smtClean="0">
                <a:solidFill>
                  <a:srgbClr val="FF0000"/>
                </a:solidFill>
              </a:rPr>
              <a:t>probiotics</a:t>
            </a:r>
            <a:r>
              <a:rPr lang="en-GB" dirty="0" smtClean="0"/>
              <a:t>? If so which ones?</a:t>
            </a:r>
          </a:p>
          <a:p>
            <a:pPr lvl="1"/>
            <a:r>
              <a:rPr lang="en-GB" dirty="0" smtClean="0"/>
              <a:t>Cochrane MA is persuasive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Donor milk</a:t>
            </a:r>
            <a:r>
              <a:rPr lang="en-GB" dirty="0" smtClean="0"/>
              <a:t>? Does it really reduce NEC?</a:t>
            </a:r>
          </a:p>
          <a:p>
            <a:pPr lvl="1"/>
            <a:r>
              <a:rPr lang="en-GB" dirty="0" smtClean="0"/>
              <a:t>Expensive; trials too small</a:t>
            </a:r>
          </a:p>
          <a:p>
            <a:r>
              <a:rPr lang="en-GB" dirty="0" smtClean="0"/>
              <a:t>Will ‘</a:t>
            </a:r>
            <a:r>
              <a:rPr lang="en-GB" b="1" dirty="0" smtClean="0">
                <a:solidFill>
                  <a:srgbClr val="FF0000"/>
                </a:solidFill>
              </a:rPr>
              <a:t>supplements</a:t>
            </a:r>
            <a:r>
              <a:rPr lang="en-GB" dirty="0" smtClean="0"/>
              <a:t>’ e.g. lactoferrin reduce sepsis</a:t>
            </a:r>
          </a:p>
          <a:p>
            <a:pPr lvl="1"/>
            <a:r>
              <a:rPr lang="en-GB" dirty="0" smtClean="0"/>
              <a:t>ELFIN trial (N=2200) available in May 2018!</a:t>
            </a:r>
          </a:p>
          <a:p>
            <a:pPr lvl="1"/>
            <a:r>
              <a:rPr lang="en-GB" dirty="0" smtClean="0"/>
              <a:t>Other supplements (DHA, choline, iodine etc.)</a:t>
            </a:r>
          </a:p>
          <a:p>
            <a:r>
              <a:rPr lang="en-GB" dirty="0" smtClean="0"/>
              <a:t>What is the </a:t>
            </a:r>
            <a:r>
              <a:rPr lang="en-GB" b="1" dirty="0" smtClean="0">
                <a:solidFill>
                  <a:srgbClr val="FF0000"/>
                </a:solidFill>
              </a:rPr>
              <a:t>optimal speed of weight gain?</a:t>
            </a:r>
          </a:p>
          <a:p>
            <a:pPr lvl="1"/>
            <a:r>
              <a:rPr lang="en-GB" dirty="0" smtClean="0"/>
              <a:t>Rapid catch up, Barker hypothesis etc.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0"/>
    </mc:Choice>
    <mc:Fallback xmlns="">
      <p:transition spd="slow" advTm="6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Nutrition is more than nutrients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Infection control is </a:t>
            </a:r>
            <a:r>
              <a:rPr lang="en-US" u="sng" dirty="0" smtClean="0"/>
              <a:t>really important</a:t>
            </a:r>
          </a:p>
          <a:p>
            <a:r>
              <a:rPr lang="en-US" dirty="0" smtClean="0"/>
              <a:t>Minimal ‘handling’ but encourage kangaroo</a:t>
            </a:r>
          </a:p>
          <a:p>
            <a:r>
              <a:rPr lang="en-US" dirty="0" smtClean="0"/>
              <a:t>Developmental care – positioning etc.</a:t>
            </a:r>
          </a:p>
          <a:p>
            <a:r>
              <a:rPr lang="en-US" dirty="0" smtClean="0"/>
              <a:t>SOUND &amp; LIGHT</a:t>
            </a:r>
          </a:p>
          <a:p>
            <a:r>
              <a:rPr lang="en-US" dirty="0" smtClean="0"/>
              <a:t>EMPOWER parents </a:t>
            </a:r>
            <a:r>
              <a:rPr lang="en-US" u="sng" dirty="0" smtClean="0"/>
              <a:t>and nurses</a:t>
            </a:r>
          </a:p>
          <a:p>
            <a:r>
              <a:rPr lang="en-GB" b="1" dirty="0" smtClean="0"/>
              <a:t>Complex functional outcomes</a:t>
            </a:r>
            <a:endParaRPr lang="en-US" b="1" dirty="0" smtClean="0"/>
          </a:p>
          <a:p>
            <a:endParaRPr lang="en-US" u="sng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6"/>
    </mc:Choice>
    <mc:Fallback xmlns="">
      <p:transition spd="slow" advTm="4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Assessing growth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54825" cy="4525963"/>
          </a:xfrm>
        </p:spPr>
        <p:txBody>
          <a:bodyPr/>
          <a:lstStyle/>
          <a:p>
            <a:r>
              <a:rPr lang="en-US" dirty="0" smtClean="0"/>
              <a:t>Growth is not the most important outcome</a:t>
            </a:r>
          </a:p>
          <a:p>
            <a:r>
              <a:rPr lang="en-GB" dirty="0" smtClean="0"/>
              <a:t>But it is a useful marker of </a:t>
            </a:r>
            <a:r>
              <a:rPr lang="en-GB" b="1" dirty="0" smtClean="0">
                <a:solidFill>
                  <a:srgbClr val="7030A0"/>
                </a:solidFill>
              </a:rPr>
              <a:t>nutritional status</a:t>
            </a:r>
          </a:p>
          <a:p>
            <a:r>
              <a:rPr lang="en-GB" dirty="0" smtClean="0"/>
              <a:t>Need to use a growth chart</a:t>
            </a:r>
          </a:p>
          <a:p>
            <a:pPr lvl="1"/>
            <a:r>
              <a:rPr lang="en-GB" dirty="0" smtClean="0"/>
              <a:t>Multiple charts: national, WHO, INTERGROWTH21</a:t>
            </a:r>
          </a:p>
          <a:p>
            <a:pPr lvl="1"/>
            <a:r>
              <a:rPr lang="en-GB" dirty="0" smtClean="0"/>
              <a:t>Need to use correct technique (length, head, weight)</a:t>
            </a:r>
          </a:p>
          <a:p>
            <a:pPr lvl="1"/>
            <a:r>
              <a:rPr lang="en-GB" dirty="0" smtClean="0"/>
              <a:t>Need to plot correctly</a:t>
            </a:r>
          </a:p>
          <a:p>
            <a:pPr lvl="1"/>
            <a:r>
              <a:rPr lang="en-GB" dirty="0" smtClean="0"/>
              <a:t>Need to repeat over time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4"/>
    </mc:Choice>
    <mc:Fallback xmlns="">
      <p:transition spd="slow" advTm="4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https://intergrowth21.tghn.org/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61" y="2343049"/>
            <a:ext cx="2525107" cy="237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379" y="5854045"/>
            <a:ext cx="784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Carvalho</a:t>
            </a:r>
            <a:r>
              <a:rPr lang="en-GB" dirty="0"/>
              <a:t> </a:t>
            </a:r>
            <a:r>
              <a:rPr lang="en-GB" dirty="0" smtClean="0"/>
              <a:t>M, et al., </a:t>
            </a:r>
            <a:r>
              <a:rPr lang="en-GB" dirty="0"/>
              <a:t>for the International </a:t>
            </a:r>
            <a:r>
              <a:rPr lang="en-GB" dirty="0" err="1"/>
              <a:t>Fetal</a:t>
            </a:r>
            <a:r>
              <a:rPr lang="en-GB" dirty="0"/>
              <a:t> and Newborn Growth Consortium for the 21</a:t>
            </a:r>
            <a:r>
              <a:rPr lang="en-GB" baseline="30000" dirty="0"/>
              <a:t>st</a:t>
            </a:r>
            <a:r>
              <a:rPr lang="en-GB" dirty="0"/>
              <a:t> Century (INTERGROWTH-21</a:t>
            </a:r>
            <a:r>
              <a:rPr lang="en-GB" baseline="30000" dirty="0"/>
              <a:t>st</a:t>
            </a:r>
            <a:r>
              <a:rPr lang="en-GB" dirty="0"/>
              <a:t>). </a:t>
            </a:r>
            <a:r>
              <a:rPr lang="en-GB" b="1" dirty="0"/>
              <a:t>Implementation of the INTERGROWTH-21</a:t>
            </a:r>
            <a:r>
              <a:rPr lang="en-GB" b="1" baseline="30000" dirty="0"/>
              <a:t>st</a:t>
            </a:r>
            <a:r>
              <a:rPr lang="en-GB" b="1" dirty="0"/>
              <a:t> Project in Kenya</a:t>
            </a:r>
            <a:r>
              <a:rPr lang="en-GB" dirty="0"/>
              <a:t>. BJOG 2013; 120 (Suppl. 2): 105–110.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86126" y="4880338"/>
            <a:ext cx="333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Standardised measurements – watch training videos</a:t>
            </a:r>
            <a:endParaRPr lang="en-US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82" y="1622050"/>
            <a:ext cx="5357076" cy="40275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1"/>
    </mc:Choice>
    <mc:Fallback xmlns="">
      <p:transition spd="slow" advTm="43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Micropremie-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51" y="3633115"/>
            <a:ext cx="22510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4" descr="growth on NN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022" y="3768436"/>
            <a:ext cx="2243101" cy="246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www.happehtheory.com/wp-content/uploads/2012/05/BabyFootStabbing-BloodTakingClos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863" y="3721976"/>
            <a:ext cx="2808780" cy="2508146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5/5e/Tape_measure_colored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342212"/>
            <a:ext cx="3444536" cy="2290903"/>
          </a:xfrm>
          <a:prstGeom prst="rect">
            <a:avLst/>
          </a:prstGeom>
          <a:noFill/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19219" y="146022"/>
            <a:ext cx="8713500" cy="114911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3200" b="1" kern="0" dirty="0">
                <a:latin typeface="+mj-lt"/>
                <a:ea typeface="+mj-ea"/>
                <a:cs typeface="+mj-cs"/>
              </a:rPr>
              <a:t>N</a:t>
            </a:r>
            <a:r>
              <a:rPr lang="en-GB" sz="3200" b="1" kern="0" dirty="0" smtClean="0">
                <a:latin typeface="+mj-lt"/>
                <a:ea typeface="+mj-ea"/>
                <a:cs typeface="+mj-cs"/>
              </a:rPr>
              <a:t>o easy method to determine “</a:t>
            </a:r>
            <a:r>
              <a:rPr lang="en-GB" sz="3200" b="1" kern="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nutritional status</a:t>
            </a:r>
            <a:r>
              <a:rPr lang="en-GB" sz="3200" b="1" kern="0" dirty="0" smtClean="0">
                <a:latin typeface="+mj-lt"/>
                <a:ea typeface="+mj-ea"/>
                <a:cs typeface="+mj-cs"/>
              </a:rPr>
              <a:t>” in a baby: composite measure</a:t>
            </a:r>
            <a:endParaRPr lang="en-GB" sz="3200" b="1" kern="0" dirty="0"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14983" y="1209962"/>
            <a:ext cx="4369954" cy="2558474"/>
            <a:chOff x="323850" y="260350"/>
            <a:chExt cx="4895850" cy="3190218"/>
          </a:xfrm>
        </p:grpSpPr>
        <p:pic>
          <p:nvPicPr>
            <p:cNvPr id="12" name="Picture 3" descr="Biochemistry Request Form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3850" y="260350"/>
              <a:ext cx="4895850" cy="309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438181" y="392382"/>
              <a:ext cx="1146388" cy="50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Bradley Hand ITC" pitchFamily="66" charset="0"/>
                </a:rPr>
                <a:t>Smith</a:t>
              </a:r>
              <a:endParaRPr lang="en-GB" sz="1400" b="1" dirty="0">
                <a:latin typeface="Bradley Hand ITC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80854" y="729449"/>
              <a:ext cx="1598768" cy="50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Bradley Hand ITC" pitchFamily="66" charset="0"/>
                </a:rPr>
                <a:t>Baby Boy</a:t>
              </a:r>
              <a:endParaRPr lang="en-GB" sz="1400" b="1" dirty="0">
                <a:latin typeface="Bradley Hand ITC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0146" y="1011793"/>
              <a:ext cx="1270995" cy="50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Bradley Hand ITC" pitchFamily="66" charset="0"/>
                </a:rPr>
                <a:t>301193</a:t>
              </a:r>
              <a:endParaRPr lang="en-GB" sz="1400" b="1" dirty="0">
                <a:latin typeface="Bradley Hand ITC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80854" y="1912229"/>
              <a:ext cx="1560844" cy="85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Bradley Hand ITC" pitchFamily="66" charset="0"/>
                </a:rPr>
                <a:t>Preterm</a:t>
              </a:r>
            </a:p>
            <a:p>
              <a:r>
                <a:rPr lang="en-GB" sz="1400" b="1" dirty="0" smtClean="0">
                  <a:latin typeface="Bradley Hand ITC" pitchFamily="66" charset="0"/>
                </a:rPr>
                <a:t> 26 weeks</a:t>
              </a:r>
              <a:endParaRPr lang="en-GB" sz="1400" b="1" dirty="0">
                <a:latin typeface="Bradley Hand ITC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99510" y="1542896"/>
              <a:ext cx="1407497" cy="190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Bradley Hand ITC" pitchFamily="66" charset="0"/>
                </a:rPr>
                <a:t>Nutritional status</a:t>
              </a:r>
            </a:p>
            <a:p>
              <a:endParaRPr lang="en-GB" sz="1400" b="1" dirty="0" smtClean="0">
                <a:latin typeface="Bradley Hand ITC" pitchFamily="66" charset="0"/>
              </a:endParaRPr>
            </a:p>
            <a:p>
              <a:r>
                <a:rPr lang="en-GB" sz="1400" b="1" u="sng" dirty="0" smtClean="0">
                  <a:latin typeface="Bradley Hand ITC" pitchFamily="66" charset="0"/>
                </a:rPr>
                <a:t>Please</a:t>
              </a:r>
              <a:endParaRPr lang="en-GB" sz="1400" b="1" u="sng" dirty="0">
                <a:latin typeface="Bradley Hand ITC" pitchFamily="66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54220" y="260350"/>
              <a:ext cx="1133644" cy="132033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9"/>
    </mc:Choice>
    <mc:Fallback xmlns="">
      <p:transition spd="slow" advTm="2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Auxology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weight, head, length + growth chart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Body composition </a:t>
            </a:r>
            <a:r>
              <a:rPr lang="en-US" dirty="0" smtClean="0"/>
              <a:t>- </a:t>
            </a:r>
            <a:r>
              <a:rPr lang="en-US" dirty="0" smtClean="0">
                <a:solidFill>
                  <a:schemeClr val="tx1"/>
                </a:solidFill>
              </a:rPr>
              <a:t>weight &amp; length in proportion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Biochemistry/Bloods </a:t>
            </a:r>
            <a:r>
              <a:rPr lang="en-US" dirty="0" smtClean="0"/>
              <a:t>- Na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dirty="0" err="1" smtClean="0"/>
              <a:t>Hb</a:t>
            </a:r>
            <a:r>
              <a:rPr lang="en-US" dirty="0" smtClean="0"/>
              <a:t>, PO</a:t>
            </a:r>
            <a:r>
              <a:rPr lang="en-US" baseline="30000" dirty="0" smtClean="0"/>
              <a:t>4-</a:t>
            </a:r>
            <a:r>
              <a:rPr lang="en-US" dirty="0" smtClean="0"/>
              <a:t> etc.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Clinical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NEC, stoma, energy demands etc.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Diet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actual intakes over 24 hours, supplements etc.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Evaluation</a:t>
            </a:r>
          </a:p>
          <a:p>
            <a:pPr lvl="1"/>
            <a:r>
              <a:rPr lang="en-US" dirty="0" smtClean="0"/>
              <a:t>What is happening and why?</a:t>
            </a:r>
          </a:p>
          <a:p>
            <a:pPr lvl="1"/>
            <a:r>
              <a:rPr lang="en-US" dirty="0" smtClean="0"/>
              <a:t>Are intakes </a:t>
            </a:r>
            <a:r>
              <a:rPr lang="en-US" dirty="0" err="1" smtClean="0"/>
              <a:t>optimised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Holistic approach: are you supporting </a:t>
            </a:r>
            <a:r>
              <a:rPr lang="en-US" b="1" dirty="0" smtClean="0">
                <a:solidFill>
                  <a:srgbClr val="7030A0"/>
                </a:solidFill>
              </a:rPr>
              <a:t>MOM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Etc.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691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Nutritional </a:t>
            </a:r>
            <a:r>
              <a:rPr lang="en-US" sz="3600" b="1" dirty="0" smtClean="0">
                <a:solidFill>
                  <a:srgbClr val="7030A0"/>
                </a:solidFill>
              </a:rPr>
              <a:t>assessment</a:t>
            </a:r>
            <a:r>
              <a:rPr lang="en-US" sz="3600" b="1" dirty="0" smtClean="0"/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A</a:t>
            </a:r>
            <a:r>
              <a:rPr lang="en-US" sz="3600" b="1" dirty="0" err="1" smtClean="0"/>
              <a:t>uxology</a:t>
            </a:r>
            <a:r>
              <a:rPr lang="en-US" sz="3600" b="1" dirty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B</a:t>
            </a:r>
            <a:r>
              <a:rPr lang="en-US" sz="3600" b="1" dirty="0" smtClean="0"/>
              <a:t>loods, </a:t>
            </a:r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/>
              <a:t>linical, </a:t>
            </a:r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dirty="0"/>
              <a:t>iet, </a:t>
            </a:r>
            <a:r>
              <a:rPr lang="en-US" sz="3600" b="1" dirty="0" smtClean="0">
                <a:solidFill>
                  <a:srgbClr val="FF0000"/>
                </a:solidFill>
              </a:rPr>
              <a:t>E</a:t>
            </a:r>
            <a:r>
              <a:rPr lang="en-US" sz="3600" b="1" dirty="0" smtClean="0"/>
              <a:t>valuation (</a:t>
            </a:r>
            <a:r>
              <a:rPr lang="en-US" sz="3600" b="1" dirty="0" smtClean="0">
                <a:solidFill>
                  <a:srgbClr val="7030A0"/>
                </a:solidFill>
              </a:rPr>
              <a:t>ABCDE</a:t>
            </a:r>
            <a:r>
              <a:rPr lang="en-US" sz="3600" b="1" dirty="0" smtClean="0"/>
              <a:t>)</a:t>
            </a:r>
            <a:endParaRPr lang="en-US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6"/>
    </mc:Choice>
    <mc:Fallback xmlns="">
      <p:transition spd="slow" advTm="4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Breastmilk and microbes</a:t>
            </a:r>
            <a:endParaRPr lang="en-U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"/>
    </mc:Choice>
    <mc:Fallback xmlns="">
      <p:transition spd="slow" advTm="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938" y="387646"/>
            <a:ext cx="8192399" cy="114881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Is breast milk just ‘food’? Drink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b="1" dirty="0" smtClean="0"/>
              <a:t> absorb nutrients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b="1" dirty="0" smtClean="0"/>
              <a:t> </a:t>
            </a:r>
            <a:r>
              <a:rPr lang="en-GB" b="1" dirty="0"/>
              <a:t>make </a:t>
            </a:r>
            <a:r>
              <a:rPr lang="en-GB" b="1" dirty="0" smtClean="0"/>
              <a:t>stool?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50" y="3034404"/>
            <a:ext cx="2208457" cy="122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" y="3034404"/>
            <a:ext cx="2179797" cy="12210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3782" y="3407424"/>
            <a:ext cx="4146320" cy="524585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glow rad="228600">
              <a:srgbClr val="CC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2475564" y="3825479"/>
            <a:ext cx="3741159" cy="297354"/>
            <a:chOff x="841375" y="4119563"/>
            <a:chExt cx="7112000" cy="863600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841375" y="44926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1355725" y="4221163"/>
              <a:ext cx="454025" cy="503237"/>
              <a:chOff x="854" y="2659"/>
              <a:chExt cx="286" cy="317"/>
            </a:xfrm>
          </p:grpSpPr>
          <p:sp>
            <p:nvSpPr>
              <p:cNvPr id="177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814513" y="4221163"/>
              <a:ext cx="454025" cy="503237"/>
              <a:chOff x="854" y="2659"/>
              <a:chExt cx="286" cy="317"/>
            </a:xfrm>
          </p:grpSpPr>
          <p:sp>
            <p:nvSpPr>
              <p:cNvPr id="167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2246313" y="4221163"/>
              <a:ext cx="454025" cy="503237"/>
              <a:chOff x="854" y="2659"/>
              <a:chExt cx="286" cy="317"/>
            </a:xfrm>
          </p:grpSpPr>
          <p:sp>
            <p:nvSpPr>
              <p:cNvPr id="157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47"/>
            <p:cNvGrpSpPr>
              <a:grpSpLocks/>
            </p:cNvGrpSpPr>
            <p:nvPr/>
          </p:nvGrpSpPr>
          <p:grpSpPr bwMode="auto">
            <a:xfrm>
              <a:off x="2678113" y="4221163"/>
              <a:ext cx="454025" cy="503237"/>
              <a:chOff x="854" y="2659"/>
              <a:chExt cx="286" cy="317"/>
            </a:xfrm>
          </p:grpSpPr>
          <p:sp>
            <p:nvSpPr>
              <p:cNvPr id="147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3109913" y="4294188"/>
              <a:ext cx="454025" cy="503237"/>
              <a:chOff x="854" y="2659"/>
              <a:chExt cx="286" cy="317"/>
            </a:xfrm>
          </p:grpSpPr>
          <p:sp>
            <p:nvSpPr>
              <p:cNvPr id="137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9"/>
            <p:cNvGrpSpPr>
              <a:grpSpLocks/>
            </p:cNvGrpSpPr>
            <p:nvPr/>
          </p:nvGrpSpPr>
          <p:grpSpPr bwMode="auto">
            <a:xfrm>
              <a:off x="3541713" y="4292600"/>
              <a:ext cx="454025" cy="503238"/>
              <a:chOff x="854" y="2659"/>
              <a:chExt cx="286" cy="317"/>
            </a:xfrm>
          </p:grpSpPr>
          <p:sp>
            <p:nvSpPr>
              <p:cNvPr id="127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>
              <a:off x="3973513" y="4292600"/>
              <a:ext cx="454025" cy="503238"/>
              <a:chOff x="854" y="2659"/>
              <a:chExt cx="286" cy="317"/>
            </a:xfrm>
          </p:grpSpPr>
          <p:sp>
            <p:nvSpPr>
              <p:cNvPr id="117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91"/>
            <p:cNvGrpSpPr>
              <a:grpSpLocks/>
            </p:cNvGrpSpPr>
            <p:nvPr/>
          </p:nvGrpSpPr>
          <p:grpSpPr bwMode="auto">
            <a:xfrm>
              <a:off x="4427538" y="4308475"/>
              <a:ext cx="454025" cy="503238"/>
              <a:chOff x="854" y="2659"/>
              <a:chExt cx="286" cy="317"/>
            </a:xfrm>
          </p:grpSpPr>
          <p:sp>
            <p:nvSpPr>
              <p:cNvPr id="107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02"/>
            <p:cNvGrpSpPr>
              <a:grpSpLocks/>
            </p:cNvGrpSpPr>
            <p:nvPr/>
          </p:nvGrpSpPr>
          <p:grpSpPr bwMode="auto">
            <a:xfrm>
              <a:off x="4859338" y="4221163"/>
              <a:ext cx="454025" cy="503237"/>
              <a:chOff x="854" y="2659"/>
              <a:chExt cx="286" cy="317"/>
            </a:xfrm>
          </p:grpSpPr>
          <p:sp>
            <p:nvSpPr>
              <p:cNvPr id="97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113"/>
            <p:cNvGrpSpPr>
              <a:grpSpLocks/>
            </p:cNvGrpSpPr>
            <p:nvPr/>
          </p:nvGrpSpPr>
          <p:grpSpPr bwMode="auto">
            <a:xfrm>
              <a:off x="5270500" y="4119563"/>
              <a:ext cx="454025" cy="503237"/>
              <a:chOff x="854" y="2659"/>
              <a:chExt cx="286" cy="317"/>
            </a:xfrm>
          </p:grpSpPr>
          <p:sp>
            <p:nvSpPr>
              <p:cNvPr id="87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5702300" y="4221163"/>
              <a:ext cx="454025" cy="503237"/>
              <a:chOff x="854" y="2659"/>
              <a:chExt cx="286" cy="317"/>
            </a:xfrm>
          </p:grpSpPr>
          <p:sp>
            <p:nvSpPr>
              <p:cNvPr id="77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135"/>
            <p:cNvGrpSpPr>
              <a:grpSpLocks/>
            </p:cNvGrpSpPr>
            <p:nvPr/>
          </p:nvGrpSpPr>
          <p:grpSpPr bwMode="auto">
            <a:xfrm>
              <a:off x="6134100" y="4292600"/>
              <a:ext cx="454025" cy="503238"/>
              <a:chOff x="854" y="2659"/>
              <a:chExt cx="286" cy="317"/>
            </a:xfrm>
          </p:grpSpPr>
          <p:sp>
            <p:nvSpPr>
              <p:cNvPr id="67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146"/>
            <p:cNvGrpSpPr>
              <a:grpSpLocks/>
            </p:cNvGrpSpPr>
            <p:nvPr/>
          </p:nvGrpSpPr>
          <p:grpSpPr bwMode="auto">
            <a:xfrm>
              <a:off x="6565900" y="4292600"/>
              <a:ext cx="454025" cy="503238"/>
              <a:chOff x="854" y="2659"/>
              <a:chExt cx="286" cy="317"/>
            </a:xfrm>
          </p:grpSpPr>
          <p:sp>
            <p:nvSpPr>
              <p:cNvPr id="57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57"/>
            <p:cNvGrpSpPr>
              <a:grpSpLocks/>
            </p:cNvGrpSpPr>
            <p:nvPr/>
          </p:nvGrpSpPr>
          <p:grpSpPr bwMode="auto">
            <a:xfrm>
              <a:off x="6997700" y="4292600"/>
              <a:ext cx="454025" cy="503238"/>
              <a:chOff x="854" y="2659"/>
              <a:chExt cx="286" cy="317"/>
            </a:xfrm>
          </p:grpSpPr>
          <p:sp>
            <p:nvSpPr>
              <p:cNvPr id="47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68"/>
            <p:cNvGrpSpPr>
              <a:grpSpLocks/>
            </p:cNvGrpSpPr>
            <p:nvPr/>
          </p:nvGrpSpPr>
          <p:grpSpPr bwMode="auto">
            <a:xfrm>
              <a:off x="7431088" y="4221163"/>
              <a:ext cx="454025" cy="503237"/>
              <a:chOff x="854" y="2659"/>
              <a:chExt cx="286" cy="317"/>
            </a:xfrm>
          </p:grpSpPr>
          <p:sp>
            <p:nvSpPr>
              <p:cNvPr id="37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179"/>
            <p:cNvGrpSpPr>
              <a:grpSpLocks/>
            </p:cNvGrpSpPr>
            <p:nvPr/>
          </p:nvGrpSpPr>
          <p:grpSpPr bwMode="auto">
            <a:xfrm>
              <a:off x="971550" y="4221163"/>
              <a:ext cx="454025" cy="503237"/>
              <a:chOff x="854" y="2659"/>
              <a:chExt cx="286" cy="317"/>
            </a:xfrm>
          </p:grpSpPr>
          <p:sp>
            <p:nvSpPr>
              <p:cNvPr id="27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7" name="Group 186"/>
          <p:cNvGrpSpPr/>
          <p:nvPr/>
        </p:nvGrpSpPr>
        <p:grpSpPr>
          <a:xfrm rot="10800000">
            <a:off x="2548888" y="3076869"/>
            <a:ext cx="3789083" cy="309393"/>
            <a:chOff x="841375" y="4119563"/>
            <a:chExt cx="7112000" cy="863600"/>
          </a:xfrm>
        </p:grpSpPr>
        <p:sp>
          <p:nvSpPr>
            <p:cNvPr id="188" name="Freeform 13"/>
            <p:cNvSpPr>
              <a:spLocks/>
            </p:cNvSpPr>
            <p:nvPr/>
          </p:nvSpPr>
          <p:spPr bwMode="auto">
            <a:xfrm>
              <a:off x="841375" y="44926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9" name="Group 24"/>
            <p:cNvGrpSpPr>
              <a:grpSpLocks/>
            </p:cNvGrpSpPr>
            <p:nvPr/>
          </p:nvGrpSpPr>
          <p:grpSpPr bwMode="auto">
            <a:xfrm>
              <a:off x="1355725" y="4221163"/>
              <a:ext cx="454025" cy="503237"/>
              <a:chOff x="854" y="2659"/>
              <a:chExt cx="286" cy="317"/>
            </a:xfrm>
          </p:grpSpPr>
          <p:sp>
            <p:nvSpPr>
              <p:cNvPr id="355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0" name="Group 25"/>
            <p:cNvGrpSpPr>
              <a:grpSpLocks/>
            </p:cNvGrpSpPr>
            <p:nvPr/>
          </p:nvGrpSpPr>
          <p:grpSpPr bwMode="auto">
            <a:xfrm>
              <a:off x="1814513" y="4221163"/>
              <a:ext cx="454025" cy="503237"/>
              <a:chOff x="854" y="2659"/>
              <a:chExt cx="286" cy="317"/>
            </a:xfrm>
          </p:grpSpPr>
          <p:sp>
            <p:nvSpPr>
              <p:cNvPr id="345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1" name="Group 36"/>
            <p:cNvGrpSpPr>
              <a:grpSpLocks/>
            </p:cNvGrpSpPr>
            <p:nvPr/>
          </p:nvGrpSpPr>
          <p:grpSpPr bwMode="auto">
            <a:xfrm>
              <a:off x="2246313" y="4221163"/>
              <a:ext cx="454025" cy="503237"/>
              <a:chOff x="854" y="2659"/>
              <a:chExt cx="286" cy="317"/>
            </a:xfrm>
          </p:grpSpPr>
          <p:sp>
            <p:nvSpPr>
              <p:cNvPr id="335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2" name="Group 47"/>
            <p:cNvGrpSpPr>
              <a:grpSpLocks/>
            </p:cNvGrpSpPr>
            <p:nvPr/>
          </p:nvGrpSpPr>
          <p:grpSpPr bwMode="auto">
            <a:xfrm>
              <a:off x="2678113" y="4221163"/>
              <a:ext cx="454025" cy="503237"/>
              <a:chOff x="854" y="2659"/>
              <a:chExt cx="286" cy="317"/>
            </a:xfrm>
          </p:grpSpPr>
          <p:sp>
            <p:nvSpPr>
              <p:cNvPr id="325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3" name="Group 58"/>
            <p:cNvGrpSpPr>
              <a:grpSpLocks/>
            </p:cNvGrpSpPr>
            <p:nvPr/>
          </p:nvGrpSpPr>
          <p:grpSpPr bwMode="auto">
            <a:xfrm>
              <a:off x="3109913" y="4294188"/>
              <a:ext cx="454025" cy="503237"/>
              <a:chOff x="854" y="2659"/>
              <a:chExt cx="286" cy="317"/>
            </a:xfrm>
          </p:grpSpPr>
          <p:sp>
            <p:nvSpPr>
              <p:cNvPr id="315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4" name="Group 69"/>
            <p:cNvGrpSpPr>
              <a:grpSpLocks/>
            </p:cNvGrpSpPr>
            <p:nvPr/>
          </p:nvGrpSpPr>
          <p:grpSpPr bwMode="auto">
            <a:xfrm>
              <a:off x="3541713" y="4292600"/>
              <a:ext cx="454025" cy="503238"/>
              <a:chOff x="854" y="2659"/>
              <a:chExt cx="286" cy="317"/>
            </a:xfrm>
          </p:grpSpPr>
          <p:sp>
            <p:nvSpPr>
              <p:cNvPr id="305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5" name="Group 80"/>
            <p:cNvGrpSpPr>
              <a:grpSpLocks/>
            </p:cNvGrpSpPr>
            <p:nvPr/>
          </p:nvGrpSpPr>
          <p:grpSpPr bwMode="auto">
            <a:xfrm>
              <a:off x="3973513" y="4292600"/>
              <a:ext cx="454025" cy="503238"/>
              <a:chOff x="854" y="2659"/>
              <a:chExt cx="286" cy="317"/>
            </a:xfrm>
          </p:grpSpPr>
          <p:sp>
            <p:nvSpPr>
              <p:cNvPr id="295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6" name="Group 91"/>
            <p:cNvGrpSpPr>
              <a:grpSpLocks/>
            </p:cNvGrpSpPr>
            <p:nvPr/>
          </p:nvGrpSpPr>
          <p:grpSpPr bwMode="auto">
            <a:xfrm>
              <a:off x="4427538" y="4308475"/>
              <a:ext cx="454025" cy="503238"/>
              <a:chOff x="854" y="2659"/>
              <a:chExt cx="286" cy="317"/>
            </a:xfrm>
          </p:grpSpPr>
          <p:sp>
            <p:nvSpPr>
              <p:cNvPr id="285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7" name="Group 102"/>
            <p:cNvGrpSpPr>
              <a:grpSpLocks/>
            </p:cNvGrpSpPr>
            <p:nvPr/>
          </p:nvGrpSpPr>
          <p:grpSpPr bwMode="auto">
            <a:xfrm>
              <a:off x="4859338" y="4221163"/>
              <a:ext cx="454025" cy="503237"/>
              <a:chOff x="854" y="2659"/>
              <a:chExt cx="286" cy="317"/>
            </a:xfrm>
          </p:grpSpPr>
          <p:sp>
            <p:nvSpPr>
              <p:cNvPr id="275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8" name="Group 113"/>
            <p:cNvGrpSpPr>
              <a:grpSpLocks/>
            </p:cNvGrpSpPr>
            <p:nvPr/>
          </p:nvGrpSpPr>
          <p:grpSpPr bwMode="auto">
            <a:xfrm>
              <a:off x="5270500" y="4119563"/>
              <a:ext cx="454025" cy="503237"/>
              <a:chOff x="854" y="2659"/>
              <a:chExt cx="286" cy="317"/>
            </a:xfrm>
          </p:grpSpPr>
          <p:sp>
            <p:nvSpPr>
              <p:cNvPr id="265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9" name="Group 124"/>
            <p:cNvGrpSpPr>
              <a:grpSpLocks/>
            </p:cNvGrpSpPr>
            <p:nvPr/>
          </p:nvGrpSpPr>
          <p:grpSpPr bwMode="auto">
            <a:xfrm>
              <a:off x="5702300" y="4221163"/>
              <a:ext cx="454025" cy="503237"/>
              <a:chOff x="854" y="2659"/>
              <a:chExt cx="286" cy="317"/>
            </a:xfrm>
          </p:grpSpPr>
          <p:sp>
            <p:nvSpPr>
              <p:cNvPr id="255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0" name="Group 135"/>
            <p:cNvGrpSpPr>
              <a:grpSpLocks/>
            </p:cNvGrpSpPr>
            <p:nvPr/>
          </p:nvGrpSpPr>
          <p:grpSpPr bwMode="auto">
            <a:xfrm>
              <a:off x="6134100" y="4292600"/>
              <a:ext cx="454025" cy="503238"/>
              <a:chOff x="854" y="2659"/>
              <a:chExt cx="286" cy="317"/>
            </a:xfrm>
          </p:grpSpPr>
          <p:sp>
            <p:nvSpPr>
              <p:cNvPr id="245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1" name="Group 146"/>
            <p:cNvGrpSpPr>
              <a:grpSpLocks/>
            </p:cNvGrpSpPr>
            <p:nvPr/>
          </p:nvGrpSpPr>
          <p:grpSpPr bwMode="auto">
            <a:xfrm>
              <a:off x="6565900" y="4292600"/>
              <a:ext cx="454025" cy="503238"/>
              <a:chOff x="854" y="2659"/>
              <a:chExt cx="286" cy="317"/>
            </a:xfrm>
          </p:grpSpPr>
          <p:sp>
            <p:nvSpPr>
              <p:cNvPr id="235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2" name="Group 157"/>
            <p:cNvGrpSpPr>
              <a:grpSpLocks/>
            </p:cNvGrpSpPr>
            <p:nvPr/>
          </p:nvGrpSpPr>
          <p:grpSpPr bwMode="auto">
            <a:xfrm>
              <a:off x="6997700" y="4292600"/>
              <a:ext cx="454025" cy="503238"/>
              <a:chOff x="854" y="2659"/>
              <a:chExt cx="286" cy="317"/>
            </a:xfrm>
          </p:grpSpPr>
          <p:sp>
            <p:nvSpPr>
              <p:cNvPr id="225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3" name="Group 168"/>
            <p:cNvGrpSpPr>
              <a:grpSpLocks/>
            </p:cNvGrpSpPr>
            <p:nvPr/>
          </p:nvGrpSpPr>
          <p:grpSpPr bwMode="auto">
            <a:xfrm>
              <a:off x="7431088" y="4221163"/>
              <a:ext cx="454025" cy="503237"/>
              <a:chOff x="854" y="2659"/>
              <a:chExt cx="286" cy="317"/>
            </a:xfrm>
          </p:grpSpPr>
          <p:sp>
            <p:nvSpPr>
              <p:cNvPr id="215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4" name="Group 179"/>
            <p:cNvGrpSpPr>
              <a:grpSpLocks/>
            </p:cNvGrpSpPr>
            <p:nvPr/>
          </p:nvGrpSpPr>
          <p:grpSpPr bwMode="auto">
            <a:xfrm>
              <a:off x="971550" y="4221163"/>
              <a:ext cx="454025" cy="503237"/>
              <a:chOff x="854" y="2659"/>
              <a:chExt cx="286" cy="317"/>
            </a:xfrm>
          </p:grpSpPr>
          <p:sp>
            <p:nvSpPr>
              <p:cNvPr id="205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" name="Right Arrow 2"/>
          <p:cNvSpPr/>
          <p:nvPr/>
        </p:nvSpPr>
        <p:spPr>
          <a:xfrm>
            <a:off x="3432227" y="3476627"/>
            <a:ext cx="1442199" cy="28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2221448" y="210393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Fluid</a:t>
            </a:r>
            <a:endParaRPr lang="en-US" sz="2800" b="1" dirty="0"/>
          </a:p>
        </p:txBody>
      </p:sp>
      <p:sp>
        <p:nvSpPr>
          <p:cNvPr id="366" name="TextBox 365"/>
          <p:cNvSpPr txBox="1"/>
          <p:nvPr/>
        </p:nvSpPr>
        <p:spPr>
          <a:xfrm>
            <a:off x="3588062" y="2103930"/>
            <a:ext cx="159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Nutrients</a:t>
            </a:r>
            <a:endParaRPr lang="en-US" sz="2800" b="1" dirty="0"/>
          </a:p>
        </p:txBody>
      </p:sp>
      <p:sp>
        <p:nvSpPr>
          <p:cNvPr id="367" name="Right Arrow 366"/>
          <p:cNvSpPr/>
          <p:nvPr/>
        </p:nvSpPr>
        <p:spPr>
          <a:xfrm rot="16200000">
            <a:off x="2535664" y="2649619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ight Arrow 367"/>
          <p:cNvSpPr/>
          <p:nvPr/>
        </p:nvSpPr>
        <p:spPr>
          <a:xfrm rot="16200000">
            <a:off x="4312539" y="2662493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extBox 369"/>
          <p:cNvSpPr txBox="1"/>
          <p:nvPr/>
        </p:nvSpPr>
        <p:spPr>
          <a:xfrm>
            <a:off x="649927" y="4900860"/>
            <a:ext cx="991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1B2ABB"/>
                </a:solidFill>
                <a:latin typeface="Comic Sans MS" panose="030F0702030302020204" pitchFamily="66" charset="0"/>
              </a:rPr>
              <a:t>Food</a:t>
            </a:r>
            <a:endParaRPr lang="en-US" sz="2800" b="1" dirty="0">
              <a:solidFill>
                <a:srgbClr val="1B2ABB"/>
              </a:solidFill>
              <a:latin typeface="Comic Sans MS" panose="030F0702030302020204" pitchFamily="66" charset="0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7175128" y="4900860"/>
            <a:ext cx="130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1B2ABB"/>
                </a:solidFill>
                <a:latin typeface="Comic Sans MS" panose="030F0702030302020204" pitchFamily="66" charset="0"/>
              </a:rPr>
              <a:t>Waste</a:t>
            </a:r>
            <a:endParaRPr lang="en-US" sz="2800" b="1" dirty="0">
              <a:solidFill>
                <a:srgbClr val="1B2ABB"/>
              </a:solidFill>
              <a:latin typeface="Comic Sans MS" panose="030F0702030302020204" pitchFamily="66" charset="0"/>
            </a:endParaRPr>
          </a:p>
        </p:txBody>
      </p:sp>
      <p:sp>
        <p:nvSpPr>
          <p:cNvPr id="372" name="Right Arrow 371"/>
          <p:cNvSpPr/>
          <p:nvPr/>
        </p:nvSpPr>
        <p:spPr>
          <a:xfrm>
            <a:off x="2048917" y="5008708"/>
            <a:ext cx="4986375" cy="192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06334" y="5869530"/>
            <a:ext cx="3241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</a:rPr>
              <a:t>“traditional view”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1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4"/>
    </mc:Choice>
    <mc:Fallback xmlns="">
      <p:transition spd="slow" advTm="2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1" grpId="0"/>
      <p:bldP spid="3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7652" y="329992"/>
            <a:ext cx="6974014" cy="9167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Breast </a:t>
            </a:r>
            <a:r>
              <a:rPr lang="en-GB" b="1" dirty="0" smtClean="0">
                <a:solidFill>
                  <a:srgbClr val="FF0000"/>
                </a:solidFill>
              </a:rPr>
              <a:t>milk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is more than food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50" y="3034404"/>
            <a:ext cx="2208457" cy="122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" y="3034404"/>
            <a:ext cx="2179797" cy="12210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3782" y="3407424"/>
            <a:ext cx="4146320" cy="524585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glow rad="228600">
              <a:srgbClr val="CC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2475564" y="3917945"/>
            <a:ext cx="3741159" cy="297354"/>
            <a:chOff x="841375" y="4119563"/>
            <a:chExt cx="7112000" cy="863600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841375" y="44926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1355725" y="4221163"/>
              <a:ext cx="454025" cy="503237"/>
              <a:chOff x="854" y="2659"/>
              <a:chExt cx="286" cy="317"/>
            </a:xfrm>
          </p:grpSpPr>
          <p:sp>
            <p:nvSpPr>
              <p:cNvPr id="177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814513" y="4221163"/>
              <a:ext cx="454025" cy="503237"/>
              <a:chOff x="854" y="2659"/>
              <a:chExt cx="286" cy="317"/>
            </a:xfrm>
          </p:grpSpPr>
          <p:sp>
            <p:nvSpPr>
              <p:cNvPr id="167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2246313" y="4221163"/>
              <a:ext cx="454025" cy="503237"/>
              <a:chOff x="854" y="2659"/>
              <a:chExt cx="286" cy="317"/>
            </a:xfrm>
          </p:grpSpPr>
          <p:sp>
            <p:nvSpPr>
              <p:cNvPr id="157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47"/>
            <p:cNvGrpSpPr>
              <a:grpSpLocks/>
            </p:cNvGrpSpPr>
            <p:nvPr/>
          </p:nvGrpSpPr>
          <p:grpSpPr bwMode="auto">
            <a:xfrm>
              <a:off x="2678113" y="4221163"/>
              <a:ext cx="454025" cy="503237"/>
              <a:chOff x="854" y="2659"/>
              <a:chExt cx="286" cy="317"/>
            </a:xfrm>
          </p:grpSpPr>
          <p:sp>
            <p:nvSpPr>
              <p:cNvPr id="147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3109913" y="4294188"/>
              <a:ext cx="454025" cy="503237"/>
              <a:chOff x="854" y="2659"/>
              <a:chExt cx="286" cy="317"/>
            </a:xfrm>
          </p:grpSpPr>
          <p:sp>
            <p:nvSpPr>
              <p:cNvPr id="137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9"/>
            <p:cNvGrpSpPr>
              <a:grpSpLocks/>
            </p:cNvGrpSpPr>
            <p:nvPr/>
          </p:nvGrpSpPr>
          <p:grpSpPr bwMode="auto">
            <a:xfrm>
              <a:off x="3541713" y="4292600"/>
              <a:ext cx="454025" cy="503238"/>
              <a:chOff x="854" y="2659"/>
              <a:chExt cx="286" cy="317"/>
            </a:xfrm>
          </p:grpSpPr>
          <p:sp>
            <p:nvSpPr>
              <p:cNvPr id="127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>
              <a:off x="3973513" y="4292600"/>
              <a:ext cx="454025" cy="503238"/>
              <a:chOff x="854" y="2659"/>
              <a:chExt cx="286" cy="317"/>
            </a:xfrm>
          </p:grpSpPr>
          <p:sp>
            <p:nvSpPr>
              <p:cNvPr id="117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91"/>
            <p:cNvGrpSpPr>
              <a:grpSpLocks/>
            </p:cNvGrpSpPr>
            <p:nvPr/>
          </p:nvGrpSpPr>
          <p:grpSpPr bwMode="auto">
            <a:xfrm>
              <a:off x="4427538" y="4308475"/>
              <a:ext cx="454025" cy="503238"/>
              <a:chOff x="854" y="2659"/>
              <a:chExt cx="286" cy="317"/>
            </a:xfrm>
          </p:grpSpPr>
          <p:sp>
            <p:nvSpPr>
              <p:cNvPr id="107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02"/>
            <p:cNvGrpSpPr>
              <a:grpSpLocks/>
            </p:cNvGrpSpPr>
            <p:nvPr/>
          </p:nvGrpSpPr>
          <p:grpSpPr bwMode="auto">
            <a:xfrm>
              <a:off x="4859338" y="4221163"/>
              <a:ext cx="454025" cy="503237"/>
              <a:chOff x="854" y="2659"/>
              <a:chExt cx="286" cy="317"/>
            </a:xfrm>
          </p:grpSpPr>
          <p:sp>
            <p:nvSpPr>
              <p:cNvPr id="97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113"/>
            <p:cNvGrpSpPr>
              <a:grpSpLocks/>
            </p:cNvGrpSpPr>
            <p:nvPr/>
          </p:nvGrpSpPr>
          <p:grpSpPr bwMode="auto">
            <a:xfrm>
              <a:off x="5270500" y="4119563"/>
              <a:ext cx="454025" cy="503237"/>
              <a:chOff x="854" y="2659"/>
              <a:chExt cx="286" cy="317"/>
            </a:xfrm>
          </p:grpSpPr>
          <p:sp>
            <p:nvSpPr>
              <p:cNvPr id="87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5702300" y="4221163"/>
              <a:ext cx="454025" cy="503237"/>
              <a:chOff x="854" y="2659"/>
              <a:chExt cx="286" cy="317"/>
            </a:xfrm>
          </p:grpSpPr>
          <p:sp>
            <p:nvSpPr>
              <p:cNvPr id="77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135"/>
            <p:cNvGrpSpPr>
              <a:grpSpLocks/>
            </p:cNvGrpSpPr>
            <p:nvPr/>
          </p:nvGrpSpPr>
          <p:grpSpPr bwMode="auto">
            <a:xfrm>
              <a:off x="6134100" y="4292600"/>
              <a:ext cx="454025" cy="503238"/>
              <a:chOff x="854" y="2659"/>
              <a:chExt cx="286" cy="317"/>
            </a:xfrm>
          </p:grpSpPr>
          <p:sp>
            <p:nvSpPr>
              <p:cNvPr id="67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146"/>
            <p:cNvGrpSpPr>
              <a:grpSpLocks/>
            </p:cNvGrpSpPr>
            <p:nvPr/>
          </p:nvGrpSpPr>
          <p:grpSpPr bwMode="auto">
            <a:xfrm>
              <a:off x="6565900" y="4292600"/>
              <a:ext cx="454025" cy="503238"/>
              <a:chOff x="854" y="2659"/>
              <a:chExt cx="286" cy="317"/>
            </a:xfrm>
          </p:grpSpPr>
          <p:sp>
            <p:nvSpPr>
              <p:cNvPr id="57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57"/>
            <p:cNvGrpSpPr>
              <a:grpSpLocks/>
            </p:cNvGrpSpPr>
            <p:nvPr/>
          </p:nvGrpSpPr>
          <p:grpSpPr bwMode="auto">
            <a:xfrm>
              <a:off x="6997700" y="4292600"/>
              <a:ext cx="454025" cy="503238"/>
              <a:chOff x="854" y="2659"/>
              <a:chExt cx="286" cy="317"/>
            </a:xfrm>
          </p:grpSpPr>
          <p:sp>
            <p:nvSpPr>
              <p:cNvPr id="47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68"/>
            <p:cNvGrpSpPr>
              <a:grpSpLocks/>
            </p:cNvGrpSpPr>
            <p:nvPr/>
          </p:nvGrpSpPr>
          <p:grpSpPr bwMode="auto">
            <a:xfrm>
              <a:off x="7431088" y="4221163"/>
              <a:ext cx="454025" cy="503237"/>
              <a:chOff x="854" y="2659"/>
              <a:chExt cx="286" cy="317"/>
            </a:xfrm>
          </p:grpSpPr>
          <p:sp>
            <p:nvSpPr>
              <p:cNvPr id="37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179"/>
            <p:cNvGrpSpPr>
              <a:grpSpLocks/>
            </p:cNvGrpSpPr>
            <p:nvPr/>
          </p:nvGrpSpPr>
          <p:grpSpPr bwMode="auto">
            <a:xfrm>
              <a:off x="971550" y="4221163"/>
              <a:ext cx="454025" cy="503237"/>
              <a:chOff x="854" y="2659"/>
              <a:chExt cx="286" cy="317"/>
            </a:xfrm>
          </p:grpSpPr>
          <p:sp>
            <p:nvSpPr>
              <p:cNvPr id="27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7" name="Group 186"/>
          <p:cNvGrpSpPr/>
          <p:nvPr/>
        </p:nvGrpSpPr>
        <p:grpSpPr>
          <a:xfrm rot="10800000">
            <a:off x="2548888" y="3076869"/>
            <a:ext cx="3789083" cy="309393"/>
            <a:chOff x="841375" y="4119563"/>
            <a:chExt cx="7112000" cy="863600"/>
          </a:xfrm>
        </p:grpSpPr>
        <p:sp>
          <p:nvSpPr>
            <p:cNvPr id="188" name="Freeform 13"/>
            <p:cNvSpPr>
              <a:spLocks/>
            </p:cNvSpPr>
            <p:nvPr/>
          </p:nvSpPr>
          <p:spPr bwMode="auto">
            <a:xfrm>
              <a:off x="841375" y="44926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9" name="Group 24"/>
            <p:cNvGrpSpPr>
              <a:grpSpLocks/>
            </p:cNvGrpSpPr>
            <p:nvPr/>
          </p:nvGrpSpPr>
          <p:grpSpPr bwMode="auto">
            <a:xfrm>
              <a:off x="1355725" y="4221163"/>
              <a:ext cx="454025" cy="503237"/>
              <a:chOff x="854" y="2659"/>
              <a:chExt cx="286" cy="317"/>
            </a:xfrm>
          </p:grpSpPr>
          <p:sp>
            <p:nvSpPr>
              <p:cNvPr id="355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0" name="Group 25"/>
            <p:cNvGrpSpPr>
              <a:grpSpLocks/>
            </p:cNvGrpSpPr>
            <p:nvPr/>
          </p:nvGrpSpPr>
          <p:grpSpPr bwMode="auto">
            <a:xfrm>
              <a:off x="1814513" y="4221163"/>
              <a:ext cx="454025" cy="503237"/>
              <a:chOff x="854" y="2659"/>
              <a:chExt cx="286" cy="317"/>
            </a:xfrm>
          </p:grpSpPr>
          <p:sp>
            <p:nvSpPr>
              <p:cNvPr id="345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1" name="Group 36"/>
            <p:cNvGrpSpPr>
              <a:grpSpLocks/>
            </p:cNvGrpSpPr>
            <p:nvPr/>
          </p:nvGrpSpPr>
          <p:grpSpPr bwMode="auto">
            <a:xfrm>
              <a:off x="2246313" y="4221163"/>
              <a:ext cx="454025" cy="503237"/>
              <a:chOff x="854" y="2659"/>
              <a:chExt cx="286" cy="317"/>
            </a:xfrm>
          </p:grpSpPr>
          <p:sp>
            <p:nvSpPr>
              <p:cNvPr id="335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2" name="Group 47"/>
            <p:cNvGrpSpPr>
              <a:grpSpLocks/>
            </p:cNvGrpSpPr>
            <p:nvPr/>
          </p:nvGrpSpPr>
          <p:grpSpPr bwMode="auto">
            <a:xfrm>
              <a:off x="2678113" y="4221163"/>
              <a:ext cx="454025" cy="503237"/>
              <a:chOff x="854" y="2659"/>
              <a:chExt cx="286" cy="317"/>
            </a:xfrm>
          </p:grpSpPr>
          <p:sp>
            <p:nvSpPr>
              <p:cNvPr id="325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3" name="Group 58"/>
            <p:cNvGrpSpPr>
              <a:grpSpLocks/>
            </p:cNvGrpSpPr>
            <p:nvPr/>
          </p:nvGrpSpPr>
          <p:grpSpPr bwMode="auto">
            <a:xfrm>
              <a:off x="3109913" y="4294188"/>
              <a:ext cx="454025" cy="503237"/>
              <a:chOff x="854" y="2659"/>
              <a:chExt cx="286" cy="317"/>
            </a:xfrm>
          </p:grpSpPr>
          <p:sp>
            <p:nvSpPr>
              <p:cNvPr id="315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4" name="Group 69"/>
            <p:cNvGrpSpPr>
              <a:grpSpLocks/>
            </p:cNvGrpSpPr>
            <p:nvPr/>
          </p:nvGrpSpPr>
          <p:grpSpPr bwMode="auto">
            <a:xfrm>
              <a:off x="3541713" y="4292600"/>
              <a:ext cx="454025" cy="503238"/>
              <a:chOff x="854" y="2659"/>
              <a:chExt cx="286" cy="317"/>
            </a:xfrm>
          </p:grpSpPr>
          <p:sp>
            <p:nvSpPr>
              <p:cNvPr id="305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5" name="Group 80"/>
            <p:cNvGrpSpPr>
              <a:grpSpLocks/>
            </p:cNvGrpSpPr>
            <p:nvPr/>
          </p:nvGrpSpPr>
          <p:grpSpPr bwMode="auto">
            <a:xfrm>
              <a:off x="3973513" y="4292600"/>
              <a:ext cx="454025" cy="503238"/>
              <a:chOff x="854" y="2659"/>
              <a:chExt cx="286" cy="317"/>
            </a:xfrm>
          </p:grpSpPr>
          <p:sp>
            <p:nvSpPr>
              <p:cNvPr id="295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6" name="Group 91"/>
            <p:cNvGrpSpPr>
              <a:grpSpLocks/>
            </p:cNvGrpSpPr>
            <p:nvPr/>
          </p:nvGrpSpPr>
          <p:grpSpPr bwMode="auto">
            <a:xfrm>
              <a:off x="4427538" y="4308475"/>
              <a:ext cx="454025" cy="503238"/>
              <a:chOff x="854" y="2659"/>
              <a:chExt cx="286" cy="317"/>
            </a:xfrm>
          </p:grpSpPr>
          <p:sp>
            <p:nvSpPr>
              <p:cNvPr id="285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7" name="Group 102"/>
            <p:cNvGrpSpPr>
              <a:grpSpLocks/>
            </p:cNvGrpSpPr>
            <p:nvPr/>
          </p:nvGrpSpPr>
          <p:grpSpPr bwMode="auto">
            <a:xfrm>
              <a:off x="4859338" y="4221163"/>
              <a:ext cx="454025" cy="503237"/>
              <a:chOff x="854" y="2659"/>
              <a:chExt cx="286" cy="317"/>
            </a:xfrm>
          </p:grpSpPr>
          <p:sp>
            <p:nvSpPr>
              <p:cNvPr id="275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8" name="Group 113"/>
            <p:cNvGrpSpPr>
              <a:grpSpLocks/>
            </p:cNvGrpSpPr>
            <p:nvPr/>
          </p:nvGrpSpPr>
          <p:grpSpPr bwMode="auto">
            <a:xfrm>
              <a:off x="5270500" y="4119563"/>
              <a:ext cx="454025" cy="503237"/>
              <a:chOff x="854" y="2659"/>
              <a:chExt cx="286" cy="317"/>
            </a:xfrm>
          </p:grpSpPr>
          <p:sp>
            <p:nvSpPr>
              <p:cNvPr id="265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9" name="Group 124"/>
            <p:cNvGrpSpPr>
              <a:grpSpLocks/>
            </p:cNvGrpSpPr>
            <p:nvPr/>
          </p:nvGrpSpPr>
          <p:grpSpPr bwMode="auto">
            <a:xfrm>
              <a:off x="5702300" y="4221163"/>
              <a:ext cx="454025" cy="503237"/>
              <a:chOff x="854" y="2659"/>
              <a:chExt cx="286" cy="317"/>
            </a:xfrm>
          </p:grpSpPr>
          <p:sp>
            <p:nvSpPr>
              <p:cNvPr id="255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0" name="Group 135"/>
            <p:cNvGrpSpPr>
              <a:grpSpLocks/>
            </p:cNvGrpSpPr>
            <p:nvPr/>
          </p:nvGrpSpPr>
          <p:grpSpPr bwMode="auto">
            <a:xfrm>
              <a:off x="6134100" y="4292600"/>
              <a:ext cx="454025" cy="503238"/>
              <a:chOff x="854" y="2659"/>
              <a:chExt cx="286" cy="317"/>
            </a:xfrm>
          </p:grpSpPr>
          <p:sp>
            <p:nvSpPr>
              <p:cNvPr id="245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1" name="Group 146"/>
            <p:cNvGrpSpPr>
              <a:grpSpLocks/>
            </p:cNvGrpSpPr>
            <p:nvPr/>
          </p:nvGrpSpPr>
          <p:grpSpPr bwMode="auto">
            <a:xfrm>
              <a:off x="6565900" y="4292600"/>
              <a:ext cx="454025" cy="503238"/>
              <a:chOff x="854" y="2659"/>
              <a:chExt cx="286" cy="317"/>
            </a:xfrm>
          </p:grpSpPr>
          <p:sp>
            <p:nvSpPr>
              <p:cNvPr id="235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2" name="Group 157"/>
            <p:cNvGrpSpPr>
              <a:grpSpLocks/>
            </p:cNvGrpSpPr>
            <p:nvPr/>
          </p:nvGrpSpPr>
          <p:grpSpPr bwMode="auto">
            <a:xfrm>
              <a:off x="6997700" y="4292600"/>
              <a:ext cx="454025" cy="503238"/>
              <a:chOff x="854" y="2659"/>
              <a:chExt cx="286" cy="317"/>
            </a:xfrm>
          </p:grpSpPr>
          <p:sp>
            <p:nvSpPr>
              <p:cNvPr id="225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3" name="Group 168"/>
            <p:cNvGrpSpPr>
              <a:grpSpLocks/>
            </p:cNvGrpSpPr>
            <p:nvPr/>
          </p:nvGrpSpPr>
          <p:grpSpPr bwMode="auto">
            <a:xfrm>
              <a:off x="7431088" y="4221163"/>
              <a:ext cx="454025" cy="503237"/>
              <a:chOff x="854" y="2659"/>
              <a:chExt cx="286" cy="317"/>
            </a:xfrm>
          </p:grpSpPr>
          <p:sp>
            <p:nvSpPr>
              <p:cNvPr id="215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4" name="Group 179"/>
            <p:cNvGrpSpPr>
              <a:grpSpLocks/>
            </p:cNvGrpSpPr>
            <p:nvPr/>
          </p:nvGrpSpPr>
          <p:grpSpPr bwMode="auto">
            <a:xfrm>
              <a:off x="971550" y="4221163"/>
              <a:ext cx="454025" cy="503237"/>
              <a:chOff x="854" y="2659"/>
              <a:chExt cx="286" cy="317"/>
            </a:xfrm>
          </p:grpSpPr>
          <p:sp>
            <p:nvSpPr>
              <p:cNvPr id="205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" name="Right Arrow 2"/>
          <p:cNvSpPr/>
          <p:nvPr/>
        </p:nvSpPr>
        <p:spPr>
          <a:xfrm>
            <a:off x="3432227" y="3476627"/>
            <a:ext cx="1442199" cy="28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98905" y="2133986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Fluid</a:t>
            </a:r>
            <a:endParaRPr lang="en-US" sz="2800" b="1" dirty="0"/>
          </a:p>
        </p:txBody>
      </p:sp>
      <p:sp>
        <p:nvSpPr>
          <p:cNvPr id="366" name="TextBox 365"/>
          <p:cNvSpPr txBox="1"/>
          <p:nvPr/>
        </p:nvSpPr>
        <p:spPr>
          <a:xfrm>
            <a:off x="3565517" y="2133986"/>
            <a:ext cx="159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Nutrients</a:t>
            </a:r>
            <a:endParaRPr lang="en-US" sz="2800" b="1" dirty="0"/>
          </a:p>
        </p:txBody>
      </p:sp>
      <p:sp>
        <p:nvSpPr>
          <p:cNvPr id="367" name="TextBox 366"/>
          <p:cNvSpPr txBox="1"/>
          <p:nvPr/>
        </p:nvSpPr>
        <p:spPr>
          <a:xfrm>
            <a:off x="1823580" y="4570436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Immune</a:t>
            </a:r>
            <a:endParaRPr lang="en-US" sz="2800" b="1" dirty="0"/>
          </a:p>
        </p:txBody>
      </p:sp>
      <p:sp>
        <p:nvSpPr>
          <p:cNvPr id="368" name="TextBox 367"/>
          <p:cNvSpPr txBox="1"/>
          <p:nvPr/>
        </p:nvSpPr>
        <p:spPr>
          <a:xfrm>
            <a:off x="3579113" y="4570436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Hormones</a:t>
            </a:r>
            <a:endParaRPr lang="en-US" sz="28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5684400" y="4570436"/>
            <a:ext cx="1570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Microbes</a:t>
            </a:r>
            <a:endParaRPr lang="en-US" sz="2800" b="1" dirty="0"/>
          </a:p>
        </p:txBody>
      </p:sp>
      <p:sp>
        <p:nvSpPr>
          <p:cNvPr id="4" name="Right Arrow 3"/>
          <p:cNvSpPr/>
          <p:nvPr/>
        </p:nvSpPr>
        <p:spPr>
          <a:xfrm rot="16200000">
            <a:off x="2535664" y="2649619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ight Arrow 369"/>
          <p:cNvSpPr/>
          <p:nvPr/>
        </p:nvSpPr>
        <p:spPr>
          <a:xfrm rot="16200000">
            <a:off x="4312539" y="2662493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ight Arrow 370"/>
          <p:cNvSpPr/>
          <p:nvPr/>
        </p:nvSpPr>
        <p:spPr>
          <a:xfrm rot="5400000">
            <a:off x="2460010" y="4325446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ight Arrow 371"/>
          <p:cNvSpPr/>
          <p:nvPr/>
        </p:nvSpPr>
        <p:spPr>
          <a:xfrm rot="5400000">
            <a:off x="4308013" y="4316496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ight Arrow 372"/>
          <p:cNvSpPr/>
          <p:nvPr/>
        </p:nvSpPr>
        <p:spPr>
          <a:xfrm rot="5400000">
            <a:off x="6091901" y="4299319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extBox 373"/>
          <p:cNvSpPr txBox="1"/>
          <p:nvPr/>
        </p:nvSpPr>
        <p:spPr>
          <a:xfrm>
            <a:off x="5473139" y="2148257"/>
            <a:ext cx="1982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Metabolites</a:t>
            </a:r>
            <a:endParaRPr lang="en-US" sz="2800" b="1" dirty="0"/>
          </a:p>
        </p:txBody>
      </p:sp>
      <p:sp>
        <p:nvSpPr>
          <p:cNvPr id="375" name="Right Arrow 374"/>
          <p:cNvSpPr/>
          <p:nvPr/>
        </p:nvSpPr>
        <p:spPr>
          <a:xfrm rot="16200000">
            <a:off x="5973959" y="2676764"/>
            <a:ext cx="368897" cy="2959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Title 4"/>
          <p:cNvSpPr txBox="1">
            <a:spLocks/>
          </p:cNvSpPr>
          <p:nvPr/>
        </p:nvSpPr>
        <p:spPr>
          <a:xfrm>
            <a:off x="217212" y="5718648"/>
            <a:ext cx="6974014" cy="9167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 smtClean="0">
                <a:solidFill>
                  <a:srgbClr val="FF0000"/>
                </a:solidFill>
              </a:rPr>
              <a:t>Mechanisms and outcomes differ between breast and formula fed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365" name="Audio 3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531953" y="1817923"/>
            <a:ext cx="3764813" cy="5031280"/>
            <a:chOff x="5531953" y="1817923"/>
            <a:chExt cx="3764813" cy="5031280"/>
          </a:xfrm>
        </p:grpSpPr>
        <p:grpSp>
          <p:nvGrpSpPr>
            <p:cNvPr id="5" name="Group 4"/>
            <p:cNvGrpSpPr/>
            <p:nvPr/>
          </p:nvGrpSpPr>
          <p:grpSpPr>
            <a:xfrm>
              <a:off x="5531953" y="1817923"/>
              <a:ext cx="3764813" cy="5031280"/>
              <a:chOff x="171450" y="1685925"/>
              <a:chExt cx="3661205" cy="4392613"/>
            </a:xfrm>
          </p:grpSpPr>
          <p:pic>
            <p:nvPicPr>
              <p:cNvPr id="6" name="Picture 3" descr="http://www.map-of-uk.com/images/terrain-map-of-gb.gif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50" y="1685925"/>
                <a:ext cx="3519488" cy="4392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2401271" y="4194175"/>
                <a:ext cx="124641" cy="142694"/>
              </a:xfrm>
              <a:prstGeom prst="ellipse">
                <a:avLst/>
              </a:prstGeom>
              <a:solidFill>
                <a:srgbClr val="3239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893219" y="5389057"/>
                <a:ext cx="225811" cy="18723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25912" y="3652378"/>
                <a:ext cx="1306743" cy="349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002060"/>
                    </a:solidFill>
                  </a:rPr>
                  <a:t>Newcastle</a:t>
                </a:r>
                <a:endParaRPr lang="en-US" sz="20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29464" y="5421746"/>
                <a:ext cx="955910" cy="349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FFFF00"/>
                    </a:solidFill>
                  </a:rPr>
                  <a:t>London</a:t>
                </a:r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8053420" y="4988152"/>
              <a:ext cx="84683" cy="121974"/>
            </a:xfrm>
            <a:prstGeom prst="ellipse">
              <a:avLst/>
            </a:prstGeom>
            <a:solidFill>
              <a:srgbClr val="3239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Oval 12"/>
            <p:cNvSpPr/>
            <p:nvPr/>
          </p:nvSpPr>
          <p:spPr>
            <a:xfrm>
              <a:off x="7994517" y="4839507"/>
              <a:ext cx="84683" cy="121974"/>
            </a:xfrm>
            <a:prstGeom prst="ellipse">
              <a:avLst/>
            </a:prstGeom>
            <a:solidFill>
              <a:srgbClr val="3239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" name="Oval 3"/>
            <p:cNvSpPr/>
            <p:nvPr/>
          </p:nvSpPr>
          <p:spPr>
            <a:xfrm>
              <a:off x="7907418" y="482483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65548" y="497723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576711" y="480069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460200" y="492424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42234" y="462316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38847" y="486925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906404" y="502165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7505919" y="4467767"/>
              <a:ext cx="318956" cy="297290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05919" y="5082330"/>
              <a:ext cx="820632" cy="11586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Neonatal Intensive Care Unit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08" y="126598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opulation region: ~3million</a:t>
            </a:r>
          </a:p>
          <a:p>
            <a:r>
              <a:rPr lang="en-US" sz="2800" dirty="0" smtClean="0"/>
              <a:t>3 NICUs, 8 SCBUs</a:t>
            </a:r>
          </a:p>
          <a:p>
            <a:r>
              <a:rPr lang="en-US" sz="2800" dirty="0" smtClean="0"/>
              <a:t>35,000 total births/year</a:t>
            </a:r>
          </a:p>
          <a:p>
            <a:r>
              <a:rPr lang="en-US" sz="2800" dirty="0" smtClean="0"/>
              <a:t>Newcastle NICU – largest</a:t>
            </a:r>
          </a:p>
          <a:p>
            <a:pPr lvl="1"/>
            <a:r>
              <a:rPr lang="en-US" dirty="0" smtClean="0"/>
              <a:t>7,500 inborn (plus 300 transfers)</a:t>
            </a:r>
          </a:p>
          <a:p>
            <a:pPr lvl="1"/>
            <a:r>
              <a:rPr lang="en-US" dirty="0" smtClean="0"/>
              <a:t>Surgery (NEC), congenital etc.</a:t>
            </a:r>
          </a:p>
          <a:p>
            <a:pPr lvl="1"/>
            <a:r>
              <a:rPr lang="en-US" dirty="0" smtClean="0"/>
              <a:t>175 infants &lt;1.5kg / year</a:t>
            </a:r>
          </a:p>
          <a:p>
            <a:pPr lvl="1"/>
            <a:r>
              <a:rPr lang="en-US" dirty="0" smtClean="0"/>
              <a:t>60 infants &lt;1kg / year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988407" y="4470400"/>
            <a:ext cx="636498" cy="220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5"/>
    </mc:Choice>
    <mc:Fallback xmlns="">
      <p:transition spd="slow" advTm="5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Gut microbiome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7118" cy="4525963"/>
          </a:xfrm>
        </p:spPr>
        <p:txBody>
          <a:bodyPr/>
          <a:lstStyle/>
          <a:p>
            <a:r>
              <a:rPr lang="en-GB" dirty="0" smtClean="0"/>
              <a:t>Rapidly expanding area of research</a:t>
            </a:r>
          </a:p>
          <a:p>
            <a:r>
              <a:rPr lang="en-GB" dirty="0" smtClean="0"/>
              <a:t>New &amp; complex technologies (DNA sequencing)</a:t>
            </a:r>
          </a:p>
          <a:p>
            <a:r>
              <a:rPr lang="en-GB" dirty="0" smtClean="0"/>
              <a:t>Thousands of publications!</a:t>
            </a:r>
          </a:p>
          <a:p>
            <a:r>
              <a:rPr lang="en-GB" dirty="0" smtClean="0"/>
              <a:t>Of major relevance to:</a:t>
            </a:r>
          </a:p>
          <a:p>
            <a:pPr lvl="1"/>
            <a:r>
              <a:rPr lang="en-GB" b="1" dirty="0" smtClean="0"/>
              <a:t>Interventions</a:t>
            </a:r>
            <a:r>
              <a:rPr lang="en-GB" dirty="0" smtClean="0"/>
              <a:t>: probiotics, milks, supplements</a:t>
            </a:r>
          </a:p>
          <a:p>
            <a:pPr lvl="1"/>
            <a:r>
              <a:rPr lang="en-GB" b="1" dirty="0" smtClean="0"/>
              <a:t>Diseases</a:t>
            </a:r>
            <a:r>
              <a:rPr lang="en-GB" dirty="0" smtClean="0"/>
              <a:t>: NEC &amp; sepsis</a:t>
            </a:r>
          </a:p>
          <a:p>
            <a:pPr lvl="1"/>
            <a:r>
              <a:rPr lang="en-GB" b="1" dirty="0" smtClean="0"/>
              <a:t>Long-term health</a:t>
            </a:r>
            <a:r>
              <a:rPr lang="en-GB" dirty="0" smtClean="0"/>
              <a:t>: breast feeding, obesity etc.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4"/>
    </mc:Choice>
    <mc:Fallback xmlns="">
      <p:transition spd="slow" advTm="3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767" y="443197"/>
            <a:ext cx="7993930" cy="1234773"/>
          </a:xfrm>
        </p:spPr>
        <p:txBody>
          <a:bodyPr>
            <a:normAutofit fontScale="90000"/>
          </a:bodyPr>
          <a:lstStyle/>
          <a:p>
            <a:pPr lvl="0" eaLnBrk="0" hangingPunct="0"/>
            <a:r>
              <a:rPr lang="es-ES" altLang="en-US" b="1" dirty="0" err="1" smtClean="0"/>
              <a:t>Gastro</a:t>
            </a:r>
            <a:r>
              <a:rPr lang="es-ES" altLang="en-US" b="1" dirty="0" smtClean="0"/>
              <a:t>-intestinal </a:t>
            </a:r>
            <a:r>
              <a:rPr lang="es-ES" altLang="en-US" b="1" dirty="0" err="1" smtClean="0"/>
              <a:t>tract</a:t>
            </a:r>
            <a:r>
              <a:rPr lang="es-ES" altLang="en-US" b="1" dirty="0" smtClean="0"/>
              <a:t> full of </a:t>
            </a:r>
            <a:r>
              <a:rPr lang="es-ES" altLang="en-US" b="1" dirty="0" err="1" smtClean="0"/>
              <a:t>microbes</a:t>
            </a:r>
            <a:endParaRPr lang="es-ES" altLang="en-US" sz="6000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0767" y="2468099"/>
            <a:ext cx="8370724" cy="3671888"/>
          </a:xfrm>
        </p:spPr>
        <p:txBody>
          <a:bodyPr>
            <a:noAutofit/>
          </a:bodyPr>
          <a:lstStyle/>
          <a:p>
            <a:pPr eaLnBrk="1" hangingPunct="1"/>
            <a:r>
              <a:rPr lang="en-GB" sz="2800" dirty="0"/>
              <a:t>80% antibody producing cells located in </a:t>
            </a:r>
            <a:r>
              <a:rPr lang="en-GB" sz="2800" dirty="0" smtClean="0"/>
              <a:t>the gut</a:t>
            </a:r>
            <a:endParaRPr lang="en-GB" sz="2800" dirty="0"/>
          </a:p>
          <a:p>
            <a:pPr eaLnBrk="1" hangingPunct="1"/>
            <a:r>
              <a:rPr lang="en-GB" sz="2800" dirty="0"/>
              <a:t>Gut = most important part of the immune </a:t>
            </a:r>
            <a:r>
              <a:rPr lang="en-GB" sz="2800" dirty="0" smtClean="0"/>
              <a:t>system</a:t>
            </a:r>
          </a:p>
          <a:p>
            <a:pPr eaLnBrk="1" hangingPunct="1"/>
            <a:endParaRPr lang="en-GB" sz="2800" dirty="0"/>
          </a:p>
          <a:p>
            <a:pPr eaLnBrk="1" hangingPunct="1"/>
            <a:r>
              <a:rPr lang="en-GB" sz="2800" dirty="0"/>
              <a:t>More microbial </a:t>
            </a:r>
            <a:r>
              <a:rPr lang="en-GB" sz="2800" dirty="0" smtClean="0"/>
              <a:t>than </a:t>
            </a:r>
            <a:r>
              <a:rPr lang="en-GB" sz="2800" dirty="0"/>
              <a:t>human </a:t>
            </a:r>
            <a:r>
              <a:rPr lang="en-GB" sz="2800" b="1" dirty="0" smtClean="0"/>
              <a:t>cells (1.5x)</a:t>
            </a:r>
            <a:endParaRPr lang="en-GB" sz="2800" dirty="0"/>
          </a:p>
          <a:p>
            <a:pPr eaLnBrk="1" hangingPunct="1"/>
            <a:r>
              <a:rPr lang="en-GB" sz="2800" dirty="0" smtClean="0"/>
              <a:t>Many more microbial genes than human </a:t>
            </a:r>
            <a:r>
              <a:rPr lang="en-GB" sz="2800" b="1" dirty="0" smtClean="0"/>
              <a:t>genes (100x)</a:t>
            </a:r>
          </a:p>
          <a:p>
            <a:pPr eaLnBrk="1" hangingPunct="1"/>
            <a:r>
              <a:rPr lang="en-GB" sz="2800" dirty="0" smtClean="0"/>
              <a:t>Human development </a:t>
            </a:r>
            <a:r>
              <a:rPr lang="en-GB" sz="2800" b="1" dirty="0" smtClean="0"/>
              <a:t>impossible</a:t>
            </a:r>
            <a:r>
              <a:rPr lang="en-GB" sz="2800" dirty="0" smtClean="0"/>
              <a:t> without these microbes and genes</a:t>
            </a:r>
            <a:endParaRPr lang="en-GB" sz="2800" dirty="0"/>
          </a:p>
        </p:txBody>
      </p:sp>
      <p:pic>
        <p:nvPicPr>
          <p:cNvPr id="13316" name="Picture 5" descr="simpsons_scream_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914175" y="0"/>
            <a:ext cx="2229825" cy="238325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9"/>
    </mc:Choice>
    <mc:Fallback xmlns="">
      <p:transition spd="slow" advTm="4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Gut microbiome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6371" y="141528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Trillions &amp; trillions of bacteria</a:t>
            </a:r>
          </a:p>
          <a:p>
            <a:r>
              <a:rPr lang="en-GB" dirty="0" smtClean="0"/>
              <a:t>Thousands of different species</a:t>
            </a:r>
          </a:p>
          <a:p>
            <a:r>
              <a:rPr lang="en-GB" dirty="0" smtClean="0"/>
              <a:t>Species are grouped into ‘taxa’</a:t>
            </a:r>
          </a:p>
          <a:p>
            <a:pPr lvl="1"/>
            <a:r>
              <a:rPr lang="en-GB" dirty="0" smtClean="0"/>
              <a:t>Firmicutes, Bacteroidetes etc.</a:t>
            </a:r>
          </a:p>
          <a:p>
            <a:r>
              <a:rPr lang="en-GB" dirty="0" smtClean="0"/>
              <a:t>Patterns change over life-course</a:t>
            </a:r>
          </a:p>
          <a:p>
            <a:r>
              <a:rPr lang="en-GB" dirty="0" smtClean="0"/>
              <a:t>Early life – Bifidobacteria dominate</a:t>
            </a:r>
          </a:p>
          <a:p>
            <a:r>
              <a:rPr lang="en-GB" dirty="0" smtClean="0"/>
              <a:t>Consider as a “community”</a:t>
            </a:r>
          </a:p>
          <a:p>
            <a:r>
              <a:rPr lang="en-GB" dirty="0"/>
              <a:t>H</a:t>
            </a:r>
            <a:r>
              <a:rPr lang="en-GB" dirty="0" smtClean="0"/>
              <a:t>ealth or disease relate to “patterns” and not presence/absence of a single species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05" y="189910"/>
            <a:ext cx="2600424" cy="2600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781" y="3028778"/>
            <a:ext cx="1997860" cy="16582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0"/>
    </mc:Choice>
    <mc:Fallback xmlns="">
      <p:transition spd="slow" advTm="3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Human life-course: baby to adult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-508381" y="1539541"/>
            <a:ext cx="9024637" cy="4305790"/>
            <a:chOff x="-729" y="1694961"/>
            <a:chExt cx="9024637" cy="4305790"/>
          </a:xfrm>
        </p:grpSpPr>
        <p:sp>
          <p:nvSpPr>
            <p:cNvPr id="4" name="TextBox 3"/>
            <p:cNvSpPr txBox="1"/>
            <p:nvPr/>
          </p:nvSpPr>
          <p:spPr>
            <a:xfrm>
              <a:off x="103672" y="5543415"/>
              <a:ext cx="1722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Rook et al. 2017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04017" y="5575026"/>
              <a:ext cx="1684634" cy="245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729" y="1694961"/>
              <a:ext cx="9024637" cy="4305790"/>
              <a:chOff x="-729" y="1357395"/>
              <a:chExt cx="9024637" cy="55006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450" y="1357395"/>
                <a:ext cx="8742279" cy="5500605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-729" y="1732118"/>
                <a:ext cx="9024637" cy="4895507"/>
                <a:chOff x="-729" y="1732118"/>
                <a:chExt cx="9024637" cy="4895507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758226" y="1732118"/>
                  <a:ext cx="1687129" cy="5897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err="1">
                      <a:solidFill>
                        <a:srgbClr val="FF0000"/>
                      </a:solidFill>
                    </a:rPr>
                    <a:t>Bacteroides</a:t>
                  </a:r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125682" y="3502272"/>
                  <a:ext cx="1977849" cy="5897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err="1">
                      <a:solidFill>
                        <a:srgbClr val="FF6600"/>
                      </a:solidFill>
                    </a:rPr>
                    <a:t>Bifidobacteria</a:t>
                  </a:r>
                  <a:endParaRPr lang="en-US" sz="2400" b="1" dirty="0">
                    <a:solidFill>
                      <a:srgbClr val="FF6600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978849" y="3954696"/>
                  <a:ext cx="846835" cy="589773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E coli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7374135" y="3072184"/>
                  <a:ext cx="1393074" cy="5897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00FF"/>
                      </a:solidFill>
                    </a:rPr>
                    <a:t>Clostridia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589613" y="2188300"/>
                  <a:ext cx="2434295" cy="82568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00D200"/>
                      </a:solidFill>
                    </a:rPr>
                    <a:t>Faecalibacterium</a:t>
                  </a:r>
                  <a:r>
                    <a:rPr lang="en-US" b="1" dirty="0">
                      <a:solidFill>
                        <a:srgbClr val="00D200"/>
                      </a:solidFill>
                    </a:rPr>
                    <a:t> &amp; </a:t>
                  </a:r>
                  <a:r>
                    <a:rPr lang="en-US" b="1" dirty="0" err="1">
                      <a:solidFill>
                        <a:srgbClr val="00D200"/>
                      </a:solidFill>
                    </a:rPr>
                    <a:t>Eubacterium</a:t>
                  </a:r>
                  <a:endParaRPr lang="en-US" b="1" dirty="0">
                    <a:solidFill>
                      <a:srgbClr val="00D200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531502" y="6155807"/>
                  <a:ext cx="1269955" cy="47181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Week 1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203179" y="6108812"/>
                  <a:ext cx="1422353" cy="47181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Solid food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428975" y="6105718"/>
                  <a:ext cx="1422353" cy="47181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Weaning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74135" y="6118676"/>
                  <a:ext cx="1142121" cy="47181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Adult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-729" y="2065930"/>
                  <a:ext cx="1376730" cy="38645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3"/>
    </mc:Choice>
    <mc:Fallback xmlns="">
      <p:transition spd="slow" advTm="2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79" y="197740"/>
            <a:ext cx="8137174" cy="857250"/>
          </a:xfrm>
        </p:spPr>
        <p:txBody>
          <a:bodyPr/>
          <a:lstStyle/>
          <a:p>
            <a:r>
              <a:rPr lang="en-US" sz="3600" b="1" dirty="0"/>
              <a:t>Body site: different microbiota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55" y="1571002"/>
            <a:ext cx="4762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8294" y="2058624"/>
            <a:ext cx="1611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Firmicutes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Staphylococcus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Lactobacilli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Clostridia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8296" y="3102989"/>
            <a:ext cx="1581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F0"/>
                </a:solidFill>
              </a:rPr>
              <a:t>Actinobacteria</a:t>
            </a:r>
            <a:endParaRPr lang="en-GB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B0F0"/>
                </a:solidFill>
              </a:rPr>
              <a:t>Bifidobacteria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9396" y="3857369"/>
            <a:ext cx="160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Proteobacteria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B050"/>
                </a:solidFill>
              </a:rPr>
              <a:t>E coli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9396" y="4624746"/>
            <a:ext cx="14970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Bacteroidetes</a:t>
            </a:r>
            <a:endParaRPr lang="en-GB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7030A0"/>
                </a:solidFill>
              </a:rPr>
              <a:t>Bacteroides</a:t>
            </a:r>
            <a:endParaRPr lang="en-GB" sz="14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7030A0"/>
                </a:solidFill>
              </a:rPr>
              <a:t>Prevotella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8389" y="4786323"/>
            <a:ext cx="732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Colon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88084" y="3718868"/>
            <a:ext cx="1015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Stomach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95309" y="4018950"/>
            <a:ext cx="8243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Vagina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84601" y="3183778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Skin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70453" y="4041801"/>
            <a:ext cx="632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75897" y="1663210"/>
            <a:ext cx="5822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Hair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81103" y="2403784"/>
            <a:ext cx="1354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Oesophagus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56132" y="1663210"/>
            <a:ext cx="586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Oral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75898" y="2403784"/>
            <a:ext cx="667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Nose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0"/>
    </mc:Choice>
    <mc:Fallback xmlns="">
      <p:transition spd="slow" advTm="2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11" y="2851582"/>
            <a:ext cx="2144308" cy="185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39365" y="217260"/>
            <a:ext cx="8371002" cy="142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chemeClr val="tx1"/>
                </a:solidFill>
              </a:rPr>
              <a:t>Microbiota – vary with geography, history, diet, age 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14" y="1901479"/>
            <a:ext cx="2977787" cy="125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335" y="1909399"/>
            <a:ext cx="2286000" cy="1238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2213" y="3280917"/>
            <a:ext cx="2329815" cy="111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614" y="3343024"/>
            <a:ext cx="2607731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2214" y="4581751"/>
            <a:ext cx="2337709" cy="112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6573" y="4581751"/>
            <a:ext cx="2187769" cy="10933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2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5"/>
    </mc:Choice>
    <mc:Fallback xmlns="">
      <p:transition spd="slow" advTm="2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022" y="3034133"/>
            <a:ext cx="8869744" cy="14257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0678" y="1185429"/>
            <a:ext cx="9113792" cy="1361969"/>
          </a:xfrm>
          <a:prstGeom prst="roundRect">
            <a:avLst/>
          </a:prstGeom>
          <a:solidFill>
            <a:srgbClr val="CC6600">
              <a:alpha val="3098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745424" y="2402099"/>
            <a:ext cx="3996622" cy="583883"/>
            <a:chOff x="1222375" y="3433763"/>
            <a:chExt cx="7112000" cy="863600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222375" y="38068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" name="Group 24"/>
            <p:cNvGrpSpPr>
              <a:grpSpLocks/>
            </p:cNvGrpSpPr>
            <p:nvPr/>
          </p:nvGrpSpPr>
          <p:grpSpPr bwMode="auto">
            <a:xfrm>
              <a:off x="1736725" y="3535363"/>
              <a:ext cx="454025" cy="503237"/>
              <a:chOff x="854" y="2659"/>
              <a:chExt cx="286" cy="317"/>
            </a:xfrm>
          </p:grpSpPr>
          <p:sp>
            <p:nvSpPr>
              <p:cNvPr id="186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2195513" y="3535363"/>
              <a:ext cx="454025" cy="503237"/>
              <a:chOff x="854" y="2659"/>
              <a:chExt cx="286" cy="317"/>
            </a:xfrm>
          </p:grpSpPr>
          <p:sp>
            <p:nvSpPr>
              <p:cNvPr id="176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36"/>
            <p:cNvGrpSpPr>
              <a:grpSpLocks/>
            </p:cNvGrpSpPr>
            <p:nvPr/>
          </p:nvGrpSpPr>
          <p:grpSpPr bwMode="auto">
            <a:xfrm>
              <a:off x="2627313" y="3535363"/>
              <a:ext cx="454025" cy="503237"/>
              <a:chOff x="854" y="2659"/>
              <a:chExt cx="286" cy="317"/>
            </a:xfrm>
          </p:grpSpPr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47"/>
            <p:cNvGrpSpPr>
              <a:grpSpLocks/>
            </p:cNvGrpSpPr>
            <p:nvPr/>
          </p:nvGrpSpPr>
          <p:grpSpPr bwMode="auto">
            <a:xfrm>
              <a:off x="3059113" y="3535363"/>
              <a:ext cx="454025" cy="503237"/>
              <a:chOff x="854" y="2659"/>
              <a:chExt cx="286" cy="317"/>
            </a:xfrm>
          </p:grpSpPr>
          <p:sp>
            <p:nvSpPr>
              <p:cNvPr id="156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58"/>
            <p:cNvGrpSpPr>
              <a:grpSpLocks/>
            </p:cNvGrpSpPr>
            <p:nvPr/>
          </p:nvGrpSpPr>
          <p:grpSpPr bwMode="auto">
            <a:xfrm>
              <a:off x="3490913" y="3608388"/>
              <a:ext cx="454025" cy="503237"/>
              <a:chOff x="854" y="2659"/>
              <a:chExt cx="286" cy="317"/>
            </a:xfrm>
          </p:grpSpPr>
          <p:sp>
            <p:nvSpPr>
              <p:cNvPr id="146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69"/>
            <p:cNvGrpSpPr>
              <a:grpSpLocks/>
            </p:cNvGrpSpPr>
            <p:nvPr/>
          </p:nvGrpSpPr>
          <p:grpSpPr bwMode="auto">
            <a:xfrm>
              <a:off x="3922713" y="3606800"/>
              <a:ext cx="454025" cy="503238"/>
              <a:chOff x="854" y="2659"/>
              <a:chExt cx="286" cy="317"/>
            </a:xfrm>
          </p:grpSpPr>
          <p:sp>
            <p:nvSpPr>
              <p:cNvPr id="136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80"/>
            <p:cNvGrpSpPr>
              <a:grpSpLocks/>
            </p:cNvGrpSpPr>
            <p:nvPr/>
          </p:nvGrpSpPr>
          <p:grpSpPr bwMode="auto">
            <a:xfrm>
              <a:off x="4354513" y="3606800"/>
              <a:ext cx="454025" cy="503238"/>
              <a:chOff x="854" y="2659"/>
              <a:chExt cx="286" cy="317"/>
            </a:xfrm>
          </p:grpSpPr>
          <p:sp>
            <p:nvSpPr>
              <p:cNvPr id="126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7" name="Group 91"/>
            <p:cNvGrpSpPr>
              <a:grpSpLocks/>
            </p:cNvGrpSpPr>
            <p:nvPr/>
          </p:nvGrpSpPr>
          <p:grpSpPr bwMode="auto">
            <a:xfrm>
              <a:off x="4808538" y="3622675"/>
              <a:ext cx="454025" cy="503238"/>
              <a:chOff x="854" y="2659"/>
              <a:chExt cx="286" cy="317"/>
            </a:xfrm>
          </p:grpSpPr>
          <p:sp>
            <p:nvSpPr>
              <p:cNvPr id="116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8" name="Group 102"/>
            <p:cNvGrpSpPr>
              <a:grpSpLocks/>
            </p:cNvGrpSpPr>
            <p:nvPr/>
          </p:nvGrpSpPr>
          <p:grpSpPr bwMode="auto">
            <a:xfrm>
              <a:off x="5240338" y="3535363"/>
              <a:ext cx="454025" cy="503237"/>
              <a:chOff x="854" y="2659"/>
              <a:chExt cx="286" cy="317"/>
            </a:xfrm>
          </p:grpSpPr>
          <p:sp>
            <p:nvSpPr>
              <p:cNvPr id="106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9" name="Group 113"/>
            <p:cNvGrpSpPr>
              <a:grpSpLocks/>
            </p:cNvGrpSpPr>
            <p:nvPr/>
          </p:nvGrpSpPr>
          <p:grpSpPr bwMode="auto">
            <a:xfrm>
              <a:off x="5651500" y="3433763"/>
              <a:ext cx="454025" cy="503237"/>
              <a:chOff x="854" y="2659"/>
              <a:chExt cx="286" cy="317"/>
            </a:xfrm>
          </p:grpSpPr>
          <p:sp>
            <p:nvSpPr>
              <p:cNvPr id="96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0" name="Group 124"/>
            <p:cNvGrpSpPr>
              <a:grpSpLocks/>
            </p:cNvGrpSpPr>
            <p:nvPr/>
          </p:nvGrpSpPr>
          <p:grpSpPr bwMode="auto">
            <a:xfrm>
              <a:off x="6083300" y="3535363"/>
              <a:ext cx="454025" cy="503237"/>
              <a:chOff x="854" y="2659"/>
              <a:chExt cx="286" cy="317"/>
            </a:xfrm>
          </p:grpSpPr>
          <p:sp>
            <p:nvSpPr>
              <p:cNvPr id="86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" name="Group 135"/>
            <p:cNvGrpSpPr>
              <a:grpSpLocks/>
            </p:cNvGrpSpPr>
            <p:nvPr/>
          </p:nvGrpSpPr>
          <p:grpSpPr bwMode="auto">
            <a:xfrm>
              <a:off x="6515100" y="3606800"/>
              <a:ext cx="454025" cy="503238"/>
              <a:chOff x="854" y="2659"/>
              <a:chExt cx="286" cy="317"/>
            </a:xfrm>
          </p:grpSpPr>
          <p:sp>
            <p:nvSpPr>
              <p:cNvPr id="76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2" name="Group 146"/>
            <p:cNvGrpSpPr>
              <a:grpSpLocks/>
            </p:cNvGrpSpPr>
            <p:nvPr/>
          </p:nvGrpSpPr>
          <p:grpSpPr bwMode="auto">
            <a:xfrm>
              <a:off x="6946900" y="3606800"/>
              <a:ext cx="454025" cy="503238"/>
              <a:chOff x="854" y="2659"/>
              <a:chExt cx="286" cy="317"/>
            </a:xfrm>
          </p:grpSpPr>
          <p:sp>
            <p:nvSpPr>
              <p:cNvPr id="66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3" name="Group 157"/>
            <p:cNvGrpSpPr>
              <a:grpSpLocks/>
            </p:cNvGrpSpPr>
            <p:nvPr/>
          </p:nvGrpSpPr>
          <p:grpSpPr bwMode="auto">
            <a:xfrm>
              <a:off x="7378700" y="3606800"/>
              <a:ext cx="454025" cy="503238"/>
              <a:chOff x="854" y="2659"/>
              <a:chExt cx="286" cy="317"/>
            </a:xfrm>
          </p:grpSpPr>
          <p:sp>
            <p:nvSpPr>
              <p:cNvPr id="56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4" name="Group 168"/>
            <p:cNvGrpSpPr>
              <a:grpSpLocks/>
            </p:cNvGrpSpPr>
            <p:nvPr/>
          </p:nvGrpSpPr>
          <p:grpSpPr bwMode="auto">
            <a:xfrm>
              <a:off x="7812088" y="3535363"/>
              <a:ext cx="454025" cy="503237"/>
              <a:chOff x="854" y="2659"/>
              <a:chExt cx="286" cy="317"/>
            </a:xfrm>
          </p:grpSpPr>
          <p:sp>
            <p:nvSpPr>
              <p:cNvPr id="46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5" name="Group 179"/>
            <p:cNvGrpSpPr>
              <a:grpSpLocks/>
            </p:cNvGrpSpPr>
            <p:nvPr/>
          </p:nvGrpSpPr>
          <p:grpSpPr bwMode="auto">
            <a:xfrm>
              <a:off x="1352550" y="3535363"/>
              <a:ext cx="454025" cy="503237"/>
              <a:chOff x="854" y="2659"/>
              <a:chExt cx="286" cy="317"/>
            </a:xfrm>
          </p:grpSpPr>
          <p:sp>
            <p:nvSpPr>
              <p:cNvPr id="36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52289" y="36753"/>
            <a:ext cx="7576767" cy="1331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600" b="1" dirty="0">
                <a:ea typeface="msgothic" charset="0"/>
                <a:cs typeface="msgothic" charset="0"/>
              </a:rPr>
              <a:t>Anti-infective &amp; immune aspects: what happens in the gut?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4352" y="1631713"/>
            <a:ext cx="22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Intestinal lumen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078" y="3594012"/>
            <a:ext cx="274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Gut immune system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88850" y="4888262"/>
            <a:ext cx="339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Systemic immune system</a:t>
            </a:r>
            <a:endParaRPr lang="en-US" sz="2400" b="1" dirty="0"/>
          </a:p>
        </p:txBody>
      </p:sp>
      <p:sp>
        <p:nvSpPr>
          <p:cNvPr id="3" name="Up-Down Arrow 2"/>
          <p:cNvSpPr/>
          <p:nvPr/>
        </p:nvSpPr>
        <p:spPr>
          <a:xfrm>
            <a:off x="3947273" y="2160240"/>
            <a:ext cx="314325" cy="92838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>
            <a:off x="4067711" y="4132589"/>
            <a:ext cx="314325" cy="82338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Group 200"/>
          <p:cNvGrpSpPr/>
          <p:nvPr/>
        </p:nvGrpSpPr>
        <p:grpSpPr>
          <a:xfrm>
            <a:off x="170561" y="2428745"/>
            <a:ext cx="4647121" cy="509969"/>
            <a:chOff x="1222375" y="3433763"/>
            <a:chExt cx="7112000" cy="863600"/>
          </a:xfrm>
        </p:grpSpPr>
        <p:sp>
          <p:nvSpPr>
            <p:cNvPr id="204" name="Freeform 13"/>
            <p:cNvSpPr>
              <a:spLocks/>
            </p:cNvSpPr>
            <p:nvPr/>
          </p:nvSpPr>
          <p:spPr bwMode="auto">
            <a:xfrm>
              <a:off x="1222375" y="38068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6" name="Group 24"/>
            <p:cNvGrpSpPr>
              <a:grpSpLocks/>
            </p:cNvGrpSpPr>
            <p:nvPr/>
          </p:nvGrpSpPr>
          <p:grpSpPr bwMode="auto">
            <a:xfrm>
              <a:off x="1736725" y="3535363"/>
              <a:ext cx="454025" cy="503237"/>
              <a:chOff x="854" y="2659"/>
              <a:chExt cx="286" cy="317"/>
            </a:xfrm>
          </p:grpSpPr>
          <p:sp>
            <p:nvSpPr>
              <p:cNvPr id="372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4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7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0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7" name="Group 25"/>
            <p:cNvGrpSpPr>
              <a:grpSpLocks/>
            </p:cNvGrpSpPr>
            <p:nvPr/>
          </p:nvGrpSpPr>
          <p:grpSpPr bwMode="auto">
            <a:xfrm>
              <a:off x="2195513" y="3535363"/>
              <a:ext cx="454025" cy="503237"/>
              <a:chOff x="854" y="2659"/>
              <a:chExt cx="286" cy="317"/>
            </a:xfrm>
          </p:grpSpPr>
          <p:sp>
            <p:nvSpPr>
              <p:cNvPr id="362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8" name="Group 36"/>
            <p:cNvGrpSpPr>
              <a:grpSpLocks/>
            </p:cNvGrpSpPr>
            <p:nvPr/>
          </p:nvGrpSpPr>
          <p:grpSpPr bwMode="auto">
            <a:xfrm>
              <a:off x="2627313" y="3535363"/>
              <a:ext cx="454025" cy="503237"/>
              <a:chOff x="854" y="2659"/>
              <a:chExt cx="286" cy="317"/>
            </a:xfrm>
          </p:grpSpPr>
          <p:sp>
            <p:nvSpPr>
              <p:cNvPr id="352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9" name="Group 47"/>
            <p:cNvGrpSpPr>
              <a:grpSpLocks/>
            </p:cNvGrpSpPr>
            <p:nvPr/>
          </p:nvGrpSpPr>
          <p:grpSpPr bwMode="auto">
            <a:xfrm>
              <a:off x="3059113" y="3535363"/>
              <a:ext cx="454025" cy="503237"/>
              <a:chOff x="854" y="2659"/>
              <a:chExt cx="286" cy="317"/>
            </a:xfrm>
          </p:grpSpPr>
          <p:sp>
            <p:nvSpPr>
              <p:cNvPr id="342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0" name="Group 58"/>
            <p:cNvGrpSpPr>
              <a:grpSpLocks/>
            </p:cNvGrpSpPr>
            <p:nvPr/>
          </p:nvGrpSpPr>
          <p:grpSpPr bwMode="auto">
            <a:xfrm>
              <a:off x="3490913" y="3608388"/>
              <a:ext cx="454025" cy="503237"/>
              <a:chOff x="854" y="2659"/>
              <a:chExt cx="286" cy="317"/>
            </a:xfrm>
          </p:grpSpPr>
          <p:sp>
            <p:nvSpPr>
              <p:cNvPr id="332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1" name="Group 69"/>
            <p:cNvGrpSpPr>
              <a:grpSpLocks/>
            </p:cNvGrpSpPr>
            <p:nvPr/>
          </p:nvGrpSpPr>
          <p:grpSpPr bwMode="auto">
            <a:xfrm>
              <a:off x="3922713" y="3606800"/>
              <a:ext cx="454025" cy="503238"/>
              <a:chOff x="854" y="2659"/>
              <a:chExt cx="286" cy="317"/>
            </a:xfrm>
          </p:grpSpPr>
          <p:sp>
            <p:nvSpPr>
              <p:cNvPr id="322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2" name="Group 80"/>
            <p:cNvGrpSpPr>
              <a:grpSpLocks/>
            </p:cNvGrpSpPr>
            <p:nvPr/>
          </p:nvGrpSpPr>
          <p:grpSpPr bwMode="auto">
            <a:xfrm>
              <a:off x="4354513" y="3606800"/>
              <a:ext cx="454025" cy="503238"/>
              <a:chOff x="854" y="2659"/>
              <a:chExt cx="286" cy="317"/>
            </a:xfrm>
          </p:grpSpPr>
          <p:sp>
            <p:nvSpPr>
              <p:cNvPr id="312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3" name="Group 91"/>
            <p:cNvGrpSpPr>
              <a:grpSpLocks/>
            </p:cNvGrpSpPr>
            <p:nvPr/>
          </p:nvGrpSpPr>
          <p:grpSpPr bwMode="auto">
            <a:xfrm>
              <a:off x="4808538" y="3622675"/>
              <a:ext cx="454025" cy="503238"/>
              <a:chOff x="854" y="2659"/>
              <a:chExt cx="286" cy="317"/>
            </a:xfrm>
          </p:grpSpPr>
          <p:sp>
            <p:nvSpPr>
              <p:cNvPr id="302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4" name="Group 102"/>
            <p:cNvGrpSpPr>
              <a:grpSpLocks/>
            </p:cNvGrpSpPr>
            <p:nvPr/>
          </p:nvGrpSpPr>
          <p:grpSpPr bwMode="auto">
            <a:xfrm>
              <a:off x="5240338" y="3535363"/>
              <a:ext cx="454025" cy="503237"/>
              <a:chOff x="854" y="2659"/>
              <a:chExt cx="286" cy="317"/>
            </a:xfrm>
          </p:grpSpPr>
          <p:sp>
            <p:nvSpPr>
              <p:cNvPr id="292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5" name="Group 113"/>
            <p:cNvGrpSpPr>
              <a:grpSpLocks/>
            </p:cNvGrpSpPr>
            <p:nvPr/>
          </p:nvGrpSpPr>
          <p:grpSpPr bwMode="auto">
            <a:xfrm>
              <a:off x="5651500" y="3433763"/>
              <a:ext cx="454025" cy="503237"/>
              <a:chOff x="854" y="2659"/>
              <a:chExt cx="286" cy="317"/>
            </a:xfrm>
          </p:grpSpPr>
          <p:sp>
            <p:nvSpPr>
              <p:cNvPr id="282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6" name="Group 124"/>
            <p:cNvGrpSpPr>
              <a:grpSpLocks/>
            </p:cNvGrpSpPr>
            <p:nvPr/>
          </p:nvGrpSpPr>
          <p:grpSpPr bwMode="auto">
            <a:xfrm>
              <a:off x="6083300" y="3535363"/>
              <a:ext cx="454025" cy="503237"/>
              <a:chOff x="854" y="2659"/>
              <a:chExt cx="286" cy="317"/>
            </a:xfrm>
          </p:grpSpPr>
          <p:sp>
            <p:nvSpPr>
              <p:cNvPr id="272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7" name="Group 135"/>
            <p:cNvGrpSpPr>
              <a:grpSpLocks/>
            </p:cNvGrpSpPr>
            <p:nvPr/>
          </p:nvGrpSpPr>
          <p:grpSpPr bwMode="auto">
            <a:xfrm>
              <a:off x="6515100" y="3606800"/>
              <a:ext cx="454025" cy="503238"/>
              <a:chOff x="854" y="2659"/>
              <a:chExt cx="286" cy="317"/>
            </a:xfrm>
          </p:grpSpPr>
          <p:sp>
            <p:nvSpPr>
              <p:cNvPr id="262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8" name="Group 146"/>
            <p:cNvGrpSpPr>
              <a:grpSpLocks/>
            </p:cNvGrpSpPr>
            <p:nvPr/>
          </p:nvGrpSpPr>
          <p:grpSpPr bwMode="auto">
            <a:xfrm>
              <a:off x="6946900" y="3606800"/>
              <a:ext cx="454025" cy="503238"/>
              <a:chOff x="854" y="2659"/>
              <a:chExt cx="286" cy="317"/>
            </a:xfrm>
          </p:grpSpPr>
          <p:sp>
            <p:nvSpPr>
              <p:cNvPr id="252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9" name="Group 157"/>
            <p:cNvGrpSpPr>
              <a:grpSpLocks/>
            </p:cNvGrpSpPr>
            <p:nvPr/>
          </p:nvGrpSpPr>
          <p:grpSpPr bwMode="auto">
            <a:xfrm>
              <a:off x="7378700" y="3606800"/>
              <a:ext cx="454025" cy="503238"/>
              <a:chOff x="854" y="2659"/>
              <a:chExt cx="286" cy="317"/>
            </a:xfrm>
          </p:grpSpPr>
          <p:sp>
            <p:nvSpPr>
              <p:cNvPr id="242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0" name="Group 168"/>
            <p:cNvGrpSpPr>
              <a:grpSpLocks/>
            </p:cNvGrpSpPr>
            <p:nvPr/>
          </p:nvGrpSpPr>
          <p:grpSpPr bwMode="auto">
            <a:xfrm>
              <a:off x="7812088" y="3535363"/>
              <a:ext cx="454025" cy="503237"/>
              <a:chOff x="854" y="2659"/>
              <a:chExt cx="286" cy="317"/>
            </a:xfrm>
          </p:grpSpPr>
          <p:sp>
            <p:nvSpPr>
              <p:cNvPr id="232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1" name="Group 179"/>
            <p:cNvGrpSpPr>
              <a:grpSpLocks/>
            </p:cNvGrpSpPr>
            <p:nvPr/>
          </p:nvGrpSpPr>
          <p:grpSpPr bwMode="auto">
            <a:xfrm>
              <a:off x="1352550" y="3535363"/>
              <a:ext cx="454025" cy="503237"/>
              <a:chOff x="854" y="2659"/>
              <a:chExt cx="286" cy="317"/>
            </a:xfrm>
          </p:grpSpPr>
          <p:sp>
            <p:nvSpPr>
              <p:cNvPr id="222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3612868" y="3037501"/>
            <a:ext cx="344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Gut mucosa &amp; epithelium</a:t>
            </a:r>
            <a:endParaRPr lang="en-US" sz="2400" b="1" dirty="0"/>
          </a:p>
        </p:txBody>
      </p:sp>
      <p:sp>
        <p:nvSpPr>
          <p:cNvPr id="382" name="Rounded Rectangle 381"/>
          <p:cNvSpPr/>
          <p:nvPr/>
        </p:nvSpPr>
        <p:spPr>
          <a:xfrm>
            <a:off x="100522" y="4583502"/>
            <a:ext cx="9113792" cy="1911566"/>
          </a:xfrm>
          <a:prstGeom prst="roundRect">
            <a:avLst/>
          </a:prstGeom>
          <a:solidFill>
            <a:srgbClr val="FD9E8B">
              <a:alpha val="3098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230" y="4846064"/>
            <a:ext cx="3329927" cy="1481152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>
            <a:off x="3020034" y="3268333"/>
            <a:ext cx="551845" cy="700352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1" name="Curved Right Arrow 740"/>
          <p:cNvSpPr/>
          <p:nvPr/>
        </p:nvSpPr>
        <p:spPr>
          <a:xfrm flipH="1">
            <a:off x="6975398" y="3274568"/>
            <a:ext cx="657317" cy="700352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Rounded Rectangle 196"/>
          <p:cNvSpPr/>
          <p:nvPr/>
        </p:nvSpPr>
        <p:spPr>
          <a:xfrm rot="21110655">
            <a:off x="1463793" y="1820562"/>
            <a:ext cx="365979" cy="8396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Rounded Rectangle 741"/>
          <p:cNvSpPr/>
          <p:nvPr/>
        </p:nvSpPr>
        <p:spPr>
          <a:xfrm rot="21110655">
            <a:off x="1616193" y="1972962"/>
            <a:ext cx="365979" cy="8396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Rounded Rectangle 742"/>
          <p:cNvSpPr/>
          <p:nvPr/>
        </p:nvSpPr>
        <p:spPr>
          <a:xfrm rot="21110655">
            <a:off x="1768593" y="2125362"/>
            <a:ext cx="365979" cy="8396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Rounded Rectangle 743"/>
          <p:cNvSpPr/>
          <p:nvPr/>
        </p:nvSpPr>
        <p:spPr>
          <a:xfrm rot="3018404" flipV="1">
            <a:off x="1185895" y="1923457"/>
            <a:ext cx="91540" cy="28298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Rounded Rectangle 744"/>
          <p:cNvSpPr/>
          <p:nvPr/>
        </p:nvSpPr>
        <p:spPr>
          <a:xfrm rot="3018404" flipV="1">
            <a:off x="1480313" y="2055835"/>
            <a:ext cx="91540" cy="28298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Rounded Rectangle 745"/>
          <p:cNvSpPr/>
          <p:nvPr/>
        </p:nvSpPr>
        <p:spPr>
          <a:xfrm rot="7094519" flipV="1">
            <a:off x="1454504" y="1487910"/>
            <a:ext cx="108356" cy="28298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Rounded Rectangle 746"/>
          <p:cNvSpPr/>
          <p:nvPr/>
        </p:nvSpPr>
        <p:spPr>
          <a:xfrm rot="21110655">
            <a:off x="932175" y="1850655"/>
            <a:ext cx="365979" cy="8396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Rounded Rectangle 747"/>
          <p:cNvSpPr/>
          <p:nvPr/>
        </p:nvSpPr>
        <p:spPr>
          <a:xfrm rot="21110655">
            <a:off x="1361594" y="1879108"/>
            <a:ext cx="365979" cy="13980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Rounded Rectangle 748"/>
          <p:cNvSpPr/>
          <p:nvPr/>
        </p:nvSpPr>
        <p:spPr>
          <a:xfrm rot="3018404" flipV="1">
            <a:off x="1804041" y="1594835"/>
            <a:ext cx="91540" cy="28298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0" name="Rounded Rectangle 749"/>
          <p:cNvSpPr/>
          <p:nvPr/>
        </p:nvSpPr>
        <p:spPr>
          <a:xfrm rot="7094519" flipV="1">
            <a:off x="2091716" y="1790360"/>
            <a:ext cx="108356" cy="28298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0871" y="2120735"/>
            <a:ext cx="2096644" cy="2163472"/>
            <a:chOff x="630871" y="2120735"/>
            <a:chExt cx="2096644" cy="2163472"/>
          </a:xfrm>
        </p:grpSpPr>
        <p:sp>
          <p:nvSpPr>
            <p:cNvPr id="17" name="Freeform 16"/>
            <p:cNvSpPr/>
            <p:nvPr/>
          </p:nvSpPr>
          <p:spPr>
            <a:xfrm>
              <a:off x="2054966" y="2120735"/>
              <a:ext cx="672549" cy="1563551"/>
            </a:xfrm>
            <a:custGeom>
              <a:avLst/>
              <a:gdLst>
                <a:gd name="connsiteX0" fmla="*/ 405353 w 672549"/>
                <a:gd name="connsiteY0" fmla="*/ 1121790 h 1563551"/>
                <a:gd name="connsiteX1" fmla="*/ 358219 w 672549"/>
                <a:gd name="connsiteY1" fmla="*/ 1084082 h 1563551"/>
                <a:gd name="connsiteX2" fmla="*/ 329938 w 672549"/>
                <a:gd name="connsiteY2" fmla="*/ 1074656 h 1563551"/>
                <a:gd name="connsiteX3" fmla="*/ 292231 w 672549"/>
                <a:gd name="connsiteY3" fmla="*/ 1055802 h 1563551"/>
                <a:gd name="connsiteX4" fmla="*/ 263951 w 672549"/>
                <a:gd name="connsiteY4" fmla="*/ 1046375 h 1563551"/>
                <a:gd name="connsiteX5" fmla="*/ 235670 w 672549"/>
                <a:gd name="connsiteY5" fmla="*/ 1027522 h 1563551"/>
                <a:gd name="connsiteX6" fmla="*/ 179109 w 672549"/>
                <a:gd name="connsiteY6" fmla="*/ 1018095 h 1563551"/>
                <a:gd name="connsiteX7" fmla="*/ 113122 w 672549"/>
                <a:gd name="connsiteY7" fmla="*/ 999241 h 1563551"/>
                <a:gd name="connsiteX8" fmla="*/ 37707 w 672549"/>
                <a:gd name="connsiteY8" fmla="*/ 980388 h 1563551"/>
                <a:gd name="connsiteX9" fmla="*/ 28280 w 672549"/>
                <a:gd name="connsiteY9" fmla="*/ 1008668 h 1563551"/>
                <a:gd name="connsiteX10" fmla="*/ 37707 w 672549"/>
                <a:gd name="connsiteY10" fmla="*/ 1093509 h 1563551"/>
                <a:gd name="connsiteX11" fmla="*/ 113122 w 672549"/>
                <a:gd name="connsiteY11" fmla="*/ 1140643 h 1563551"/>
                <a:gd name="connsiteX12" fmla="*/ 226243 w 672549"/>
                <a:gd name="connsiteY12" fmla="*/ 1159497 h 1563551"/>
                <a:gd name="connsiteX13" fmla="*/ 226243 w 672549"/>
                <a:gd name="connsiteY13" fmla="*/ 1253765 h 1563551"/>
                <a:gd name="connsiteX14" fmla="*/ 207390 w 672549"/>
                <a:gd name="connsiteY14" fmla="*/ 1282045 h 1563551"/>
                <a:gd name="connsiteX15" fmla="*/ 131975 w 672549"/>
                <a:gd name="connsiteY15" fmla="*/ 1291472 h 1563551"/>
                <a:gd name="connsiteX16" fmla="*/ 75414 w 672549"/>
                <a:gd name="connsiteY16" fmla="*/ 1319753 h 1563551"/>
                <a:gd name="connsiteX17" fmla="*/ 56561 w 672549"/>
                <a:gd name="connsiteY17" fmla="*/ 1348033 h 1563551"/>
                <a:gd name="connsiteX18" fmla="*/ 28280 w 672549"/>
                <a:gd name="connsiteY18" fmla="*/ 1376313 h 1563551"/>
                <a:gd name="connsiteX19" fmla="*/ 0 w 672549"/>
                <a:gd name="connsiteY19" fmla="*/ 1432874 h 1563551"/>
                <a:gd name="connsiteX20" fmla="*/ 160256 w 672549"/>
                <a:gd name="connsiteY20" fmla="*/ 1470581 h 1563551"/>
                <a:gd name="connsiteX21" fmla="*/ 197963 w 672549"/>
                <a:gd name="connsiteY21" fmla="*/ 1414021 h 1563551"/>
                <a:gd name="connsiteX22" fmla="*/ 226243 w 672549"/>
                <a:gd name="connsiteY22" fmla="*/ 1385740 h 1563551"/>
                <a:gd name="connsiteX23" fmla="*/ 254524 w 672549"/>
                <a:gd name="connsiteY23" fmla="*/ 1395167 h 1563551"/>
                <a:gd name="connsiteX24" fmla="*/ 273377 w 672549"/>
                <a:gd name="connsiteY24" fmla="*/ 1451728 h 1563551"/>
                <a:gd name="connsiteX25" fmla="*/ 282804 w 672549"/>
                <a:gd name="connsiteY25" fmla="*/ 1545996 h 1563551"/>
                <a:gd name="connsiteX26" fmla="*/ 367645 w 672549"/>
                <a:gd name="connsiteY26" fmla="*/ 1498862 h 1563551"/>
                <a:gd name="connsiteX27" fmla="*/ 358219 w 672549"/>
                <a:gd name="connsiteY27" fmla="*/ 1357460 h 1563551"/>
                <a:gd name="connsiteX28" fmla="*/ 367645 w 672549"/>
                <a:gd name="connsiteY28" fmla="*/ 1329179 h 1563551"/>
                <a:gd name="connsiteX29" fmla="*/ 405353 w 672549"/>
                <a:gd name="connsiteY29" fmla="*/ 1338606 h 1563551"/>
                <a:gd name="connsiteX30" fmla="*/ 452487 w 672549"/>
                <a:gd name="connsiteY30" fmla="*/ 1348033 h 1563551"/>
                <a:gd name="connsiteX31" fmla="*/ 509047 w 672549"/>
                <a:gd name="connsiteY31" fmla="*/ 1366887 h 1563551"/>
                <a:gd name="connsiteX32" fmla="*/ 527901 w 672549"/>
                <a:gd name="connsiteY32" fmla="*/ 1395167 h 1563551"/>
                <a:gd name="connsiteX33" fmla="*/ 546755 w 672549"/>
                <a:gd name="connsiteY33" fmla="*/ 1451728 h 1563551"/>
                <a:gd name="connsiteX34" fmla="*/ 659876 w 672549"/>
                <a:gd name="connsiteY34" fmla="*/ 1414021 h 1563551"/>
                <a:gd name="connsiteX35" fmla="*/ 650450 w 672549"/>
                <a:gd name="connsiteY35" fmla="*/ 1366887 h 1563551"/>
                <a:gd name="connsiteX36" fmla="*/ 641023 w 672549"/>
                <a:gd name="connsiteY36" fmla="*/ 1216058 h 1563551"/>
                <a:gd name="connsiteX37" fmla="*/ 509047 w 672549"/>
                <a:gd name="connsiteY37" fmla="*/ 1140643 h 1563551"/>
                <a:gd name="connsiteX38" fmla="*/ 518474 w 672549"/>
                <a:gd name="connsiteY38" fmla="*/ 1112363 h 1563551"/>
                <a:gd name="connsiteX39" fmla="*/ 518474 w 672549"/>
                <a:gd name="connsiteY39" fmla="*/ 914400 h 1563551"/>
                <a:gd name="connsiteX40" fmla="*/ 499621 w 672549"/>
                <a:gd name="connsiteY40" fmla="*/ 857839 h 1563551"/>
                <a:gd name="connsiteX41" fmla="*/ 471340 w 672549"/>
                <a:gd name="connsiteY41" fmla="*/ 688157 h 1563551"/>
                <a:gd name="connsiteX42" fmla="*/ 461913 w 672549"/>
                <a:gd name="connsiteY42" fmla="*/ 65988 h 1563551"/>
                <a:gd name="connsiteX43" fmla="*/ 452487 w 672549"/>
                <a:gd name="connsiteY43" fmla="*/ 37707 h 1563551"/>
                <a:gd name="connsiteX44" fmla="*/ 395926 w 672549"/>
                <a:gd name="connsiteY44" fmla="*/ 0 h 1563551"/>
                <a:gd name="connsiteX45" fmla="*/ 405353 w 672549"/>
                <a:gd name="connsiteY45" fmla="*/ 207390 h 1563551"/>
                <a:gd name="connsiteX46" fmla="*/ 414779 w 672549"/>
                <a:gd name="connsiteY46" fmla="*/ 235670 h 1563551"/>
                <a:gd name="connsiteX47" fmla="*/ 424206 w 672549"/>
                <a:gd name="connsiteY47" fmla="*/ 292231 h 1563551"/>
                <a:gd name="connsiteX48" fmla="*/ 443060 w 672549"/>
                <a:gd name="connsiteY48" fmla="*/ 348792 h 1563551"/>
                <a:gd name="connsiteX49" fmla="*/ 461913 w 672549"/>
                <a:gd name="connsiteY49" fmla="*/ 443060 h 1563551"/>
                <a:gd name="connsiteX50" fmla="*/ 452487 w 672549"/>
                <a:gd name="connsiteY50" fmla="*/ 631596 h 1563551"/>
                <a:gd name="connsiteX51" fmla="*/ 443060 w 672549"/>
                <a:gd name="connsiteY51" fmla="*/ 744718 h 1563551"/>
                <a:gd name="connsiteX52" fmla="*/ 405353 w 672549"/>
                <a:gd name="connsiteY52" fmla="*/ 1121790 h 156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72549" h="1563551">
                  <a:moveTo>
                    <a:pt x="405353" y="1121790"/>
                  </a:moveTo>
                  <a:cubicBezTo>
                    <a:pt x="391213" y="1178351"/>
                    <a:pt x="375281" y="1094746"/>
                    <a:pt x="358219" y="1084082"/>
                  </a:cubicBezTo>
                  <a:cubicBezTo>
                    <a:pt x="349793" y="1078816"/>
                    <a:pt x="339071" y="1078570"/>
                    <a:pt x="329938" y="1074656"/>
                  </a:cubicBezTo>
                  <a:cubicBezTo>
                    <a:pt x="317022" y="1069120"/>
                    <a:pt x="305147" y="1061338"/>
                    <a:pt x="292231" y="1055802"/>
                  </a:cubicBezTo>
                  <a:cubicBezTo>
                    <a:pt x="283098" y="1051888"/>
                    <a:pt x="272839" y="1050819"/>
                    <a:pt x="263951" y="1046375"/>
                  </a:cubicBezTo>
                  <a:cubicBezTo>
                    <a:pt x="253817" y="1041308"/>
                    <a:pt x="246418" y="1031105"/>
                    <a:pt x="235670" y="1027522"/>
                  </a:cubicBezTo>
                  <a:cubicBezTo>
                    <a:pt x="217537" y="1021478"/>
                    <a:pt x="197852" y="1021844"/>
                    <a:pt x="179109" y="1018095"/>
                  </a:cubicBezTo>
                  <a:cubicBezTo>
                    <a:pt x="90944" y="1000462"/>
                    <a:pt x="184999" y="1017211"/>
                    <a:pt x="113122" y="999241"/>
                  </a:cubicBezTo>
                  <a:lnTo>
                    <a:pt x="37707" y="980388"/>
                  </a:lnTo>
                  <a:cubicBezTo>
                    <a:pt x="34565" y="989815"/>
                    <a:pt x="28280" y="998731"/>
                    <a:pt x="28280" y="1008668"/>
                  </a:cubicBezTo>
                  <a:cubicBezTo>
                    <a:pt x="28280" y="1037122"/>
                    <a:pt x="30806" y="1065904"/>
                    <a:pt x="37707" y="1093509"/>
                  </a:cubicBezTo>
                  <a:cubicBezTo>
                    <a:pt x="47214" y="1131536"/>
                    <a:pt x="81545" y="1130117"/>
                    <a:pt x="113122" y="1140643"/>
                  </a:cubicBezTo>
                  <a:cubicBezTo>
                    <a:pt x="168400" y="1159069"/>
                    <a:pt x="131515" y="1148971"/>
                    <a:pt x="226243" y="1159497"/>
                  </a:cubicBezTo>
                  <a:cubicBezTo>
                    <a:pt x="239892" y="1200443"/>
                    <a:pt x="243346" y="1196753"/>
                    <a:pt x="226243" y="1253765"/>
                  </a:cubicBezTo>
                  <a:cubicBezTo>
                    <a:pt x="222988" y="1264617"/>
                    <a:pt x="217909" y="1277837"/>
                    <a:pt x="207390" y="1282045"/>
                  </a:cubicBezTo>
                  <a:cubicBezTo>
                    <a:pt x="183868" y="1291454"/>
                    <a:pt x="157113" y="1288330"/>
                    <a:pt x="131975" y="1291472"/>
                  </a:cubicBezTo>
                  <a:cubicBezTo>
                    <a:pt x="108974" y="1299139"/>
                    <a:pt x="93688" y="1301479"/>
                    <a:pt x="75414" y="1319753"/>
                  </a:cubicBezTo>
                  <a:cubicBezTo>
                    <a:pt x="67403" y="1327764"/>
                    <a:pt x="63814" y="1339330"/>
                    <a:pt x="56561" y="1348033"/>
                  </a:cubicBezTo>
                  <a:cubicBezTo>
                    <a:pt x="48026" y="1358275"/>
                    <a:pt x="36815" y="1366071"/>
                    <a:pt x="28280" y="1376313"/>
                  </a:cubicBezTo>
                  <a:cubicBezTo>
                    <a:pt x="7977" y="1400676"/>
                    <a:pt x="9447" y="1404533"/>
                    <a:pt x="0" y="1432874"/>
                  </a:cubicBezTo>
                  <a:cubicBezTo>
                    <a:pt x="16455" y="1515148"/>
                    <a:pt x="2400" y="1525830"/>
                    <a:pt x="160256" y="1470581"/>
                  </a:cubicBezTo>
                  <a:cubicBezTo>
                    <a:pt x="181643" y="1463096"/>
                    <a:pt x="181941" y="1430044"/>
                    <a:pt x="197963" y="1414021"/>
                  </a:cubicBezTo>
                  <a:lnTo>
                    <a:pt x="226243" y="1385740"/>
                  </a:lnTo>
                  <a:cubicBezTo>
                    <a:pt x="235670" y="1388882"/>
                    <a:pt x="248748" y="1387081"/>
                    <a:pt x="254524" y="1395167"/>
                  </a:cubicBezTo>
                  <a:cubicBezTo>
                    <a:pt x="266075" y="1411339"/>
                    <a:pt x="273377" y="1451728"/>
                    <a:pt x="273377" y="1451728"/>
                  </a:cubicBezTo>
                  <a:cubicBezTo>
                    <a:pt x="276519" y="1483151"/>
                    <a:pt x="261824" y="1522393"/>
                    <a:pt x="282804" y="1545996"/>
                  </a:cubicBezTo>
                  <a:cubicBezTo>
                    <a:pt x="330288" y="1599415"/>
                    <a:pt x="359357" y="1515439"/>
                    <a:pt x="367645" y="1498862"/>
                  </a:cubicBezTo>
                  <a:cubicBezTo>
                    <a:pt x="364503" y="1451728"/>
                    <a:pt x="358219" y="1404699"/>
                    <a:pt x="358219" y="1357460"/>
                  </a:cubicBezTo>
                  <a:cubicBezTo>
                    <a:pt x="358219" y="1347523"/>
                    <a:pt x="358419" y="1332870"/>
                    <a:pt x="367645" y="1329179"/>
                  </a:cubicBezTo>
                  <a:cubicBezTo>
                    <a:pt x="379674" y="1324367"/>
                    <a:pt x="392705" y="1335795"/>
                    <a:pt x="405353" y="1338606"/>
                  </a:cubicBezTo>
                  <a:cubicBezTo>
                    <a:pt x="420994" y="1342082"/>
                    <a:pt x="437029" y="1343817"/>
                    <a:pt x="452487" y="1348033"/>
                  </a:cubicBezTo>
                  <a:cubicBezTo>
                    <a:pt x="471660" y="1353262"/>
                    <a:pt x="509047" y="1366887"/>
                    <a:pt x="509047" y="1366887"/>
                  </a:cubicBezTo>
                  <a:cubicBezTo>
                    <a:pt x="515332" y="1376314"/>
                    <a:pt x="523300" y="1384814"/>
                    <a:pt x="527901" y="1395167"/>
                  </a:cubicBezTo>
                  <a:cubicBezTo>
                    <a:pt x="535973" y="1413328"/>
                    <a:pt x="546755" y="1451728"/>
                    <a:pt x="546755" y="1451728"/>
                  </a:cubicBezTo>
                  <a:cubicBezTo>
                    <a:pt x="701852" y="1439797"/>
                    <a:pt x="676768" y="1481591"/>
                    <a:pt x="659876" y="1414021"/>
                  </a:cubicBezTo>
                  <a:cubicBezTo>
                    <a:pt x="655990" y="1398477"/>
                    <a:pt x="653592" y="1382598"/>
                    <a:pt x="650450" y="1366887"/>
                  </a:cubicBezTo>
                  <a:cubicBezTo>
                    <a:pt x="647308" y="1316611"/>
                    <a:pt x="675548" y="1252741"/>
                    <a:pt x="641023" y="1216058"/>
                  </a:cubicBezTo>
                  <a:cubicBezTo>
                    <a:pt x="515617" y="1082814"/>
                    <a:pt x="474989" y="1310938"/>
                    <a:pt x="509047" y="1140643"/>
                  </a:cubicBezTo>
                  <a:cubicBezTo>
                    <a:pt x="510996" y="1130899"/>
                    <a:pt x="515332" y="1121790"/>
                    <a:pt x="518474" y="1112363"/>
                  </a:cubicBezTo>
                  <a:cubicBezTo>
                    <a:pt x="525417" y="1022104"/>
                    <a:pt x="535720" y="994883"/>
                    <a:pt x="518474" y="914400"/>
                  </a:cubicBezTo>
                  <a:cubicBezTo>
                    <a:pt x="514310" y="894968"/>
                    <a:pt x="499621" y="857839"/>
                    <a:pt x="499621" y="857839"/>
                  </a:cubicBezTo>
                  <a:cubicBezTo>
                    <a:pt x="478935" y="713038"/>
                    <a:pt x="491545" y="768975"/>
                    <a:pt x="471340" y="688157"/>
                  </a:cubicBezTo>
                  <a:cubicBezTo>
                    <a:pt x="468198" y="480767"/>
                    <a:pt x="467922" y="273314"/>
                    <a:pt x="461913" y="65988"/>
                  </a:cubicBezTo>
                  <a:cubicBezTo>
                    <a:pt x="461625" y="56055"/>
                    <a:pt x="459513" y="44733"/>
                    <a:pt x="452487" y="37707"/>
                  </a:cubicBezTo>
                  <a:cubicBezTo>
                    <a:pt x="436465" y="21684"/>
                    <a:pt x="395926" y="0"/>
                    <a:pt x="395926" y="0"/>
                  </a:cubicBezTo>
                  <a:cubicBezTo>
                    <a:pt x="399068" y="69130"/>
                    <a:pt x="399835" y="138409"/>
                    <a:pt x="405353" y="207390"/>
                  </a:cubicBezTo>
                  <a:cubicBezTo>
                    <a:pt x="406145" y="217295"/>
                    <a:pt x="412624" y="225970"/>
                    <a:pt x="414779" y="235670"/>
                  </a:cubicBezTo>
                  <a:cubicBezTo>
                    <a:pt x="418925" y="254329"/>
                    <a:pt x="419570" y="273688"/>
                    <a:pt x="424206" y="292231"/>
                  </a:cubicBezTo>
                  <a:cubicBezTo>
                    <a:pt x="429026" y="311511"/>
                    <a:pt x="439163" y="329304"/>
                    <a:pt x="443060" y="348792"/>
                  </a:cubicBezTo>
                  <a:lnTo>
                    <a:pt x="461913" y="443060"/>
                  </a:lnTo>
                  <a:cubicBezTo>
                    <a:pt x="458771" y="505905"/>
                    <a:pt x="456412" y="568795"/>
                    <a:pt x="452487" y="631596"/>
                  </a:cubicBezTo>
                  <a:cubicBezTo>
                    <a:pt x="450127" y="669360"/>
                    <a:pt x="443788" y="706887"/>
                    <a:pt x="443060" y="744718"/>
                  </a:cubicBezTo>
                  <a:cubicBezTo>
                    <a:pt x="440643" y="870385"/>
                    <a:pt x="419493" y="1065229"/>
                    <a:pt x="405353" y="1121790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630871" y="305880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Dendritic cells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228379" y="3553718"/>
              <a:ext cx="429201" cy="3318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41014" y="3607802"/>
              <a:ext cx="266774" cy="202674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2002561" y="3754877"/>
              <a:ext cx="429201" cy="331870"/>
              <a:chOff x="1380779" y="3706118"/>
              <a:chExt cx="429201" cy="331870"/>
            </a:xfrm>
          </p:grpSpPr>
          <p:sp>
            <p:nvSpPr>
              <p:cNvPr id="751" name="Oval 750"/>
              <p:cNvSpPr/>
              <p:nvPr/>
            </p:nvSpPr>
            <p:spPr>
              <a:xfrm>
                <a:off x="1380779" y="3706118"/>
                <a:ext cx="429201" cy="33187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/>
              <p:cNvSpPr/>
              <p:nvPr/>
            </p:nvSpPr>
            <p:spPr>
              <a:xfrm>
                <a:off x="1493414" y="3760202"/>
                <a:ext cx="266774" cy="202674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1211741" y="3914875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7030A0"/>
                  </a:solidFill>
                </a:rPr>
                <a:t>T cells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8044128" y="3187806"/>
            <a:ext cx="10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Lamina </a:t>
            </a:r>
            <a:r>
              <a:rPr lang="en-GB" i="1" dirty="0" err="1" smtClean="0"/>
              <a:t>propria</a:t>
            </a:r>
            <a:endParaRPr lang="en-US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229711"/>
      </p:ext>
    </p:extLst>
  </p:cSld>
  <p:clrMapOvr>
    <a:masterClrMapping/>
  </p:clrMapOvr>
  <p:transition spd="med" advTm="37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27" y="1847079"/>
            <a:ext cx="9113792" cy="1361969"/>
          </a:xfrm>
          <a:prstGeom prst="roundRect">
            <a:avLst/>
          </a:prstGeom>
          <a:solidFill>
            <a:srgbClr val="CC6600">
              <a:alpha val="3098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37" y="3117369"/>
            <a:ext cx="4073521" cy="509969"/>
            <a:chOff x="1222375" y="3433763"/>
            <a:chExt cx="7112000" cy="863600"/>
          </a:xfrm>
        </p:grpSpPr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222375" y="38068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1736725" y="3535363"/>
              <a:ext cx="454025" cy="503237"/>
              <a:chOff x="854" y="2659"/>
              <a:chExt cx="286" cy="317"/>
            </a:xfrm>
          </p:grpSpPr>
          <p:sp>
            <p:nvSpPr>
              <p:cNvPr id="177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2195513" y="3535363"/>
              <a:ext cx="454025" cy="503237"/>
              <a:chOff x="854" y="2659"/>
              <a:chExt cx="286" cy="317"/>
            </a:xfrm>
          </p:grpSpPr>
          <p:sp>
            <p:nvSpPr>
              <p:cNvPr id="167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2627313" y="3535363"/>
              <a:ext cx="454025" cy="503237"/>
              <a:chOff x="854" y="2659"/>
              <a:chExt cx="286" cy="317"/>
            </a:xfrm>
          </p:grpSpPr>
          <p:sp>
            <p:nvSpPr>
              <p:cNvPr id="157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3059113" y="3535363"/>
              <a:ext cx="454025" cy="503237"/>
              <a:chOff x="854" y="2659"/>
              <a:chExt cx="286" cy="317"/>
            </a:xfrm>
          </p:grpSpPr>
          <p:sp>
            <p:nvSpPr>
              <p:cNvPr id="147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3490913" y="3608388"/>
              <a:ext cx="454025" cy="503237"/>
              <a:chOff x="854" y="2659"/>
              <a:chExt cx="286" cy="317"/>
            </a:xfrm>
          </p:grpSpPr>
          <p:sp>
            <p:nvSpPr>
              <p:cNvPr id="137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3922713" y="3606800"/>
              <a:ext cx="454025" cy="503238"/>
              <a:chOff x="854" y="2659"/>
              <a:chExt cx="286" cy="317"/>
            </a:xfrm>
          </p:grpSpPr>
          <p:sp>
            <p:nvSpPr>
              <p:cNvPr id="127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80"/>
            <p:cNvGrpSpPr>
              <a:grpSpLocks/>
            </p:cNvGrpSpPr>
            <p:nvPr/>
          </p:nvGrpSpPr>
          <p:grpSpPr bwMode="auto">
            <a:xfrm>
              <a:off x="4354513" y="3606800"/>
              <a:ext cx="454025" cy="503238"/>
              <a:chOff x="854" y="2659"/>
              <a:chExt cx="286" cy="317"/>
            </a:xfrm>
          </p:grpSpPr>
          <p:sp>
            <p:nvSpPr>
              <p:cNvPr id="117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91"/>
            <p:cNvGrpSpPr>
              <a:grpSpLocks/>
            </p:cNvGrpSpPr>
            <p:nvPr/>
          </p:nvGrpSpPr>
          <p:grpSpPr bwMode="auto">
            <a:xfrm>
              <a:off x="4808538" y="3622675"/>
              <a:ext cx="454025" cy="503238"/>
              <a:chOff x="854" y="2659"/>
              <a:chExt cx="286" cy="317"/>
            </a:xfrm>
          </p:grpSpPr>
          <p:sp>
            <p:nvSpPr>
              <p:cNvPr id="107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02"/>
            <p:cNvGrpSpPr>
              <a:grpSpLocks/>
            </p:cNvGrpSpPr>
            <p:nvPr/>
          </p:nvGrpSpPr>
          <p:grpSpPr bwMode="auto">
            <a:xfrm>
              <a:off x="5240338" y="3535363"/>
              <a:ext cx="454025" cy="503237"/>
              <a:chOff x="854" y="2659"/>
              <a:chExt cx="286" cy="317"/>
            </a:xfrm>
          </p:grpSpPr>
          <p:sp>
            <p:nvSpPr>
              <p:cNvPr id="97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113"/>
            <p:cNvGrpSpPr>
              <a:grpSpLocks/>
            </p:cNvGrpSpPr>
            <p:nvPr/>
          </p:nvGrpSpPr>
          <p:grpSpPr bwMode="auto">
            <a:xfrm>
              <a:off x="5651500" y="3433763"/>
              <a:ext cx="454025" cy="503237"/>
              <a:chOff x="854" y="2659"/>
              <a:chExt cx="286" cy="317"/>
            </a:xfrm>
          </p:grpSpPr>
          <p:sp>
            <p:nvSpPr>
              <p:cNvPr id="87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6083300" y="3535363"/>
              <a:ext cx="454025" cy="503237"/>
              <a:chOff x="854" y="2659"/>
              <a:chExt cx="286" cy="317"/>
            </a:xfrm>
          </p:grpSpPr>
          <p:sp>
            <p:nvSpPr>
              <p:cNvPr id="77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135"/>
            <p:cNvGrpSpPr>
              <a:grpSpLocks/>
            </p:cNvGrpSpPr>
            <p:nvPr/>
          </p:nvGrpSpPr>
          <p:grpSpPr bwMode="auto">
            <a:xfrm>
              <a:off x="6515100" y="3606800"/>
              <a:ext cx="454025" cy="503238"/>
              <a:chOff x="854" y="2659"/>
              <a:chExt cx="286" cy="317"/>
            </a:xfrm>
          </p:grpSpPr>
          <p:sp>
            <p:nvSpPr>
              <p:cNvPr id="67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146"/>
            <p:cNvGrpSpPr>
              <a:grpSpLocks/>
            </p:cNvGrpSpPr>
            <p:nvPr/>
          </p:nvGrpSpPr>
          <p:grpSpPr bwMode="auto">
            <a:xfrm>
              <a:off x="6946900" y="3606800"/>
              <a:ext cx="454025" cy="503238"/>
              <a:chOff x="854" y="2659"/>
              <a:chExt cx="286" cy="317"/>
            </a:xfrm>
          </p:grpSpPr>
          <p:sp>
            <p:nvSpPr>
              <p:cNvPr id="57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57"/>
            <p:cNvGrpSpPr>
              <a:grpSpLocks/>
            </p:cNvGrpSpPr>
            <p:nvPr/>
          </p:nvGrpSpPr>
          <p:grpSpPr bwMode="auto">
            <a:xfrm>
              <a:off x="7378700" y="3606800"/>
              <a:ext cx="454025" cy="503238"/>
              <a:chOff x="854" y="2659"/>
              <a:chExt cx="286" cy="317"/>
            </a:xfrm>
          </p:grpSpPr>
          <p:sp>
            <p:nvSpPr>
              <p:cNvPr id="47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68"/>
            <p:cNvGrpSpPr>
              <a:grpSpLocks/>
            </p:cNvGrpSpPr>
            <p:nvPr/>
          </p:nvGrpSpPr>
          <p:grpSpPr bwMode="auto">
            <a:xfrm>
              <a:off x="7812088" y="3535363"/>
              <a:ext cx="454025" cy="503237"/>
              <a:chOff x="854" y="2659"/>
              <a:chExt cx="286" cy="317"/>
            </a:xfrm>
          </p:grpSpPr>
          <p:sp>
            <p:nvSpPr>
              <p:cNvPr id="37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179"/>
            <p:cNvGrpSpPr>
              <a:grpSpLocks/>
            </p:cNvGrpSpPr>
            <p:nvPr/>
          </p:nvGrpSpPr>
          <p:grpSpPr bwMode="auto">
            <a:xfrm>
              <a:off x="1352550" y="3535363"/>
              <a:ext cx="454025" cy="503237"/>
              <a:chOff x="854" y="2659"/>
              <a:chExt cx="286" cy="317"/>
            </a:xfrm>
          </p:grpSpPr>
          <p:sp>
            <p:nvSpPr>
              <p:cNvPr id="27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87" name="Rounded Rectangle 186"/>
          <p:cNvSpPr/>
          <p:nvPr/>
        </p:nvSpPr>
        <p:spPr>
          <a:xfrm>
            <a:off x="30208" y="3751036"/>
            <a:ext cx="9113792" cy="1496786"/>
          </a:xfrm>
          <a:prstGeom prst="roundRect">
            <a:avLst/>
          </a:prstGeom>
          <a:solidFill>
            <a:srgbClr val="FD9E8B">
              <a:alpha val="3098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</a:rPr>
              <a:t>What is going on in the gut lumen?</a:t>
            </a:r>
            <a:endParaRPr lang="en-US" b="1" dirty="0">
              <a:latin typeface="Calibri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969819" y="2090479"/>
            <a:ext cx="2743200" cy="879764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Gut microbial communities</a:t>
            </a:r>
            <a:endParaRPr lang="en-US" sz="2800" b="1" dirty="0"/>
          </a:p>
        </p:txBody>
      </p:sp>
      <p:sp>
        <p:nvSpPr>
          <p:cNvPr id="17" name="Flowchart: Alternate Process 16"/>
          <p:cNvSpPr/>
          <p:nvPr/>
        </p:nvSpPr>
        <p:spPr>
          <a:xfrm>
            <a:off x="5555673" y="2090479"/>
            <a:ext cx="2743200" cy="87976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Nutrients</a:t>
            </a:r>
            <a:endParaRPr lang="en-US" sz="2800" b="1" dirty="0"/>
          </a:p>
        </p:txBody>
      </p:sp>
      <p:sp>
        <p:nvSpPr>
          <p:cNvPr id="12" name="Left-Right Arrow 11"/>
          <p:cNvSpPr/>
          <p:nvPr/>
        </p:nvSpPr>
        <p:spPr>
          <a:xfrm>
            <a:off x="4091708" y="2315701"/>
            <a:ext cx="1246910" cy="429320"/>
          </a:xfrm>
          <a:prstGeom prst="leftRightArrow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4042225" y="3142680"/>
            <a:ext cx="4073521" cy="509969"/>
            <a:chOff x="1222375" y="3433763"/>
            <a:chExt cx="7112000" cy="863600"/>
          </a:xfrm>
        </p:grpSpPr>
        <p:sp>
          <p:nvSpPr>
            <p:cNvPr id="189" name="Freeform 13"/>
            <p:cNvSpPr>
              <a:spLocks/>
            </p:cNvSpPr>
            <p:nvPr/>
          </p:nvSpPr>
          <p:spPr bwMode="auto">
            <a:xfrm>
              <a:off x="1222375" y="3806825"/>
              <a:ext cx="7112000" cy="490538"/>
            </a:xfrm>
            <a:custGeom>
              <a:avLst/>
              <a:gdLst>
                <a:gd name="T0" fmla="*/ 0 w 4480"/>
                <a:gd name="T1" fmla="*/ 169 h 309"/>
                <a:gd name="T2" fmla="*/ 1079 w 4480"/>
                <a:gd name="T3" fmla="*/ 178 h 309"/>
                <a:gd name="T4" fmla="*/ 1326 w 4480"/>
                <a:gd name="T5" fmla="*/ 169 h 309"/>
                <a:gd name="T6" fmla="*/ 1472 w 4480"/>
                <a:gd name="T7" fmla="*/ 215 h 309"/>
                <a:gd name="T8" fmla="*/ 2725 w 4480"/>
                <a:gd name="T9" fmla="*/ 178 h 309"/>
                <a:gd name="T10" fmla="*/ 3219 w 4480"/>
                <a:gd name="T11" fmla="*/ 205 h 309"/>
                <a:gd name="T12" fmla="*/ 3447 w 4480"/>
                <a:gd name="T13" fmla="*/ 215 h 309"/>
                <a:gd name="T14" fmla="*/ 3959 w 4480"/>
                <a:gd name="T15" fmla="*/ 205 h 309"/>
                <a:gd name="T16" fmla="*/ 4307 w 4480"/>
                <a:gd name="T17" fmla="*/ 215 h 309"/>
                <a:gd name="T18" fmla="*/ 4325 w 4480"/>
                <a:gd name="T19" fmla="*/ 187 h 309"/>
                <a:gd name="T20" fmla="*/ 4361 w 4480"/>
                <a:gd name="T21" fmla="*/ 178 h 309"/>
                <a:gd name="T22" fmla="*/ 4453 w 4480"/>
                <a:gd name="T23" fmla="*/ 187 h 309"/>
                <a:gd name="T24" fmla="*/ 4480 w 4480"/>
                <a:gd name="T25" fmla="*/ 196 h 3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0"/>
                <a:gd name="T40" fmla="*/ 0 h 309"/>
                <a:gd name="T41" fmla="*/ 4480 w 4480"/>
                <a:gd name="T42" fmla="*/ 309 h 3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0" h="309">
                  <a:moveTo>
                    <a:pt x="0" y="169"/>
                  </a:moveTo>
                  <a:cubicBezTo>
                    <a:pt x="380" y="181"/>
                    <a:pt x="674" y="183"/>
                    <a:pt x="1079" y="178"/>
                  </a:cubicBezTo>
                  <a:cubicBezTo>
                    <a:pt x="1177" y="171"/>
                    <a:pt x="1231" y="160"/>
                    <a:pt x="1326" y="169"/>
                  </a:cubicBezTo>
                  <a:cubicBezTo>
                    <a:pt x="1375" y="185"/>
                    <a:pt x="1422" y="201"/>
                    <a:pt x="1472" y="215"/>
                  </a:cubicBezTo>
                  <a:cubicBezTo>
                    <a:pt x="1985" y="211"/>
                    <a:pt x="2318" y="309"/>
                    <a:pt x="2725" y="178"/>
                  </a:cubicBezTo>
                  <a:cubicBezTo>
                    <a:pt x="2992" y="0"/>
                    <a:pt x="3044" y="197"/>
                    <a:pt x="3219" y="205"/>
                  </a:cubicBezTo>
                  <a:cubicBezTo>
                    <a:pt x="3295" y="208"/>
                    <a:pt x="3371" y="212"/>
                    <a:pt x="3447" y="215"/>
                  </a:cubicBezTo>
                  <a:cubicBezTo>
                    <a:pt x="3614" y="248"/>
                    <a:pt x="3798" y="265"/>
                    <a:pt x="3959" y="205"/>
                  </a:cubicBezTo>
                  <a:cubicBezTo>
                    <a:pt x="3984" y="207"/>
                    <a:pt x="4229" y="239"/>
                    <a:pt x="4307" y="215"/>
                  </a:cubicBezTo>
                  <a:cubicBezTo>
                    <a:pt x="4318" y="212"/>
                    <a:pt x="4316" y="193"/>
                    <a:pt x="4325" y="187"/>
                  </a:cubicBezTo>
                  <a:cubicBezTo>
                    <a:pt x="4335" y="180"/>
                    <a:pt x="4349" y="181"/>
                    <a:pt x="4361" y="178"/>
                  </a:cubicBezTo>
                  <a:cubicBezTo>
                    <a:pt x="4392" y="181"/>
                    <a:pt x="4423" y="182"/>
                    <a:pt x="4453" y="187"/>
                  </a:cubicBezTo>
                  <a:cubicBezTo>
                    <a:pt x="4462" y="188"/>
                    <a:pt x="4480" y="196"/>
                    <a:pt x="448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0" name="Group 24"/>
            <p:cNvGrpSpPr>
              <a:grpSpLocks/>
            </p:cNvGrpSpPr>
            <p:nvPr/>
          </p:nvGrpSpPr>
          <p:grpSpPr bwMode="auto">
            <a:xfrm>
              <a:off x="1736725" y="3535363"/>
              <a:ext cx="454025" cy="503237"/>
              <a:chOff x="854" y="2659"/>
              <a:chExt cx="286" cy="317"/>
            </a:xfrm>
          </p:grpSpPr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Freeform 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Freeform 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Freeform 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Freeform 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Freeform 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Freeform 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Freeform 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Freeform 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1" name="Group 25"/>
            <p:cNvGrpSpPr>
              <a:grpSpLocks/>
            </p:cNvGrpSpPr>
            <p:nvPr/>
          </p:nvGrpSpPr>
          <p:grpSpPr bwMode="auto">
            <a:xfrm>
              <a:off x="2195513" y="3535363"/>
              <a:ext cx="454025" cy="503237"/>
              <a:chOff x="854" y="2659"/>
              <a:chExt cx="286" cy="317"/>
            </a:xfrm>
          </p:grpSpPr>
          <p:sp>
            <p:nvSpPr>
              <p:cNvPr id="346" name="Freeform 2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Freeform 2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Freeform 2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2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Freeform 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Freeform 3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Freeform 3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Freeform 3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Freeform 3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Freeform 3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2" name="Group 36"/>
            <p:cNvGrpSpPr>
              <a:grpSpLocks/>
            </p:cNvGrpSpPr>
            <p:nvPr/>
          </p:nvGrpSpPr>
          <p:grpSpPr bwMode="auto">
            <a:xfrm>
              <a:off x="2627313" y="3535363"/>
              <a:ext cx="454025" cy="503237"/>
              <a:chOff x="854" y="2659"/>
              <a:chExt cx="286" cy="317"/>
            </a:xfrm>
          </p:grpSpPr>
          <p:sp>
            <p:nvSpPr>
              <p:cNvPr id="336" name="Freeform 3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Freeform 3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Freeform 3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Freeform 4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Freeform 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Freeform 4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Freeform 4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Freeform 4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Freeform 4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Freeform 4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3" name="Group 47"/>
            <p:cNvGrpSpPr>
              <a:grpSpLocks/>
            </p:cNvGrpSpPr>
            <p:nvPr/>
          </p:nvGrpSpPr>
          <p:grpSpPr bwMode="auto">
            <a:xfrm>
              <a:off x="3059113" y="3535363"/>
              <a:ext cx="454025" cy="503237"/>
              <a:chOff x="854" y="2659"/>
              <a:chExt cx="286" cy="317"/>
            </a:xfrm>
          </p:grpSpPr>
          <p:sp>
            <p:nvSpPr>
              <p:cNvPr id="326" name="Freeform 4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4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Freeform 5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5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Freeform 5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Freeform 5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Freeform 5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Freeform 5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Freeform 5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4" name="Group 58"/>
            <p:cNvGrpSpPr>
              <a:grpSpLocks/>
            </p:cNvGrpSpPr>
            <p:nvPr/>
          </p:nvGrpSpPr>
          <p:grpSpPr bwMode="auto">
            <a:xfrm>
              <a:off x="3490913" y="3608388"/>
              <a:ext cx="454025" cy="503237"/>
              <a:chOff x="854" y="2659"/>
              <a:chExt cx="286" cy="317"/>
            </a:xfrm>
          </p:grpSpPr>
          <p:sp>
            <p:nvSpPr>
              <p:cNvPr id="316" name="Freeform 5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Freeform 6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Freeform 6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Freeform 6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Freeform 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Freeform 6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Freeform 6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Freeform 6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Freeform 6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Freeform 6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5" name="Group 69"/>
            <p:cNvGrpSpPr>
              <a:grpSpLocks/>
            </p:cNvGrpSpPr>
            <p:nvPr/>
          </p:nvGrpSpPr>
          <p:grpSpPr bwMode="auto">
            <a:xfrm>
              <a:off x="3922713" y="3606800"/>
              <a:ext cx="454025" cy="503238"/>
              <a:chOff x="854" y="2659"/>
              <a:chExt cx="286" cy="317"/>
            </a:xfrm>
          </p:grpSpPr>
          <p:sp>
            <p:nvSpPr>
              <p:cNvPr id="306" name="Freeform 7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Freeform 7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Freeform 7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Freeform 7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Freeform 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Freeform 7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Freeform 7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Freeform 7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Freeform 7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Freeform 7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6" name="Group 80"/>
            <p:cNvGrpSpPr>
              <a:grpSpLocks/>
            </p:cNvGrpSpPr>
            <p:nvPr/>
          </p:nvGrpSpPr>
          <p:grpSpPr bwMode="auto">
            <a:xfrm>
              <a:off x="4354513" y="3606800"/>
              <a:ext cx="454025" cy="503238"/>
              <a:chOff x="854" y="2659"/>
              <a:chExt cx="286" cy="317"/>
            </a:xfrm>
          </p:grpSpPr>
          <p:sp>
            <p:nvSpPr>
              <p:cNvPr id="296" name="Freeform 81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82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83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84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Freeform 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Freeform 8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Freeform 87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Freeform 88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Freeform 89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Freeform 90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7" name="Group 91"/>
            <p:cNvGrpSpPr>
              <a:grpSpLocks/>
            </p:cNvGrpSpPr>
            <p:nvPr/>
          </p:nvGrpSpPr>
          <p:grpSpPr bwMode="auto">
            <a:xfrm>
              <a:off x="4808538" y="3622675"/>
              <a:ext cx="454025" cy="503238"/>
              <a:chOff x="854" y="2659"/>
              <a:chExt cx="286" cy="317"/>
            </a:xfrm>
          </p:grpSpPr>
          <p:sp>
            <p:nvSpPr>
              <p:cNvPr id="286" name="Freeform 92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Freeform 93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Freeform 94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Freeform 95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Freeform 96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9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Freeform 98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99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100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Freeform 101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8" name="Group 102"/>
            <p:cNvGrpSpPr>
              <a:grpSpLocks/>
            </p:cNvGrpSpPr>
            <p:nvPr/>
          </p:nvGrpSpPr>
          <p:grpSpPr bwMode="auto">
            <a:xfrm>
              <a:off x="5240338" y="3535363"/>
              <a:ext cx="454025" cy="503237"/>
              <a:chOff x="854" y="2659"/>
              <a:chExt cx="286" cy="317"/>
            </a:xfrm>
          </p:grpSpPr>
          <p:sp>
            <p:nvSpPr>
              <p:cNvPr id="276" name="Freeform 103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Freeform 104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Freeform 105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Freeform 106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107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Freeform 10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Freeform 109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Freeform 110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Freeform 111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Freeform 112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9" name="Group 113"/>
            <p:cNvGrpSpPr>
              <a:grpSpLocks/>
            </p:cNvGrpSpPr>
            <p:nvPr/>
          </p:nvGrpSpPr>
          <p:grpSpPr bwMode="auto">
            <a:xfrm>
              <a:off x="5651500" y="3433763"/>
              <a:ext cx="454025" cy="503237"/>
              <a:chOff x="854" y="2659"/>
              <a:chExt cx="286" cy="317"/>
            </a:xfrm>
          </p:grpSpPr>
          <p:sp>
            <p:nvSpPr>
              <p:cNvPr id="266" name="Freeform 114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Freeform 115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Freeform 116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Freeform 117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Freeform 118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11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Freeform 120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Freeform 121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Freeform 122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Freeform 123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0" name="Group 124"/>
            <p:cNvGrpSpPr>
              <a:grpSpLocks/>
            </p:cNvGrpSpPr>
            <p:nvPr/>
          </p:nvGrpSpPr>
          <p:grpSpPr bwMode="auto">
            <a:xfrm>
              <a:off x="6083300" y="3535363"/>
              <a:ext cx="454025" cy="503237"/>
              <a:chOff x="854" y="2659"/>
              <a:chExt cx="286" cy="317"/>
            </a:xfrm>
          </p:grpSpPr>
          <p:sp>
            <p:nvSpPr>
              <p:cNvPr id="256" name="Freeform 125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126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127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128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129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13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Freeform 131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Freeform 132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Freeform 133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Freeform 134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1" name="Group 135"/>
            <p:cNvGrpSpPr>
              <a:grpSpLocks/>
            </p:cNvGrpSpPr>
            <p:nvPr/>
          </p:nvGrpSpPr>
          <p:grpSpPr bwMode="auto">
            <a:xfrm>
              <a:off x="6515100" y="3606800"/>
              <a:ext cx="454025" cy="503238"/>
              <a:chOff x="854" y="2659"/>
              <a:chExt cx="286" cy="317"/>
            </a:xfrm>
          </p:grpSpPr>
          <p:sp>
            <p:nvSpPr>
              <p:cNvPr id="246" name="Freeform 136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Freeform 137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Freeform 138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Freeform 139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Freeform 140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Freeform 14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Freeform 142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Freeform 143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Freeform 144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Freeform 145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2" name="Group 146"/>
            <p:cNvGrpSpPr>
              <a:grpSpLocks/>
            </p:cNvGrpSpPr>
            <p:nvPr/>
          </p:nvGrpSpPr>
          <p:grpSpPr bwMode="auto">
            <a:xfrm>
              <a:off x="6946900" y="3606800"/>
              <a:ext cx="454025" cy="503238"/>
              <a:chOff x="854" y="2659"/>
              <a:chExt cx="286" cy="317"/>
            </a:xfrm>
          </p:grpSpPr>
          <p:sp>
            <p:nvSpPr>
              <p:cNvPr id="236" name="Freeform 147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Freeform 148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Freeform 149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Freeform 150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Freeform 151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Freeform 15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Freeform 153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Freeform 154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Freeform 155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Freeform 156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3" name="Group 157"/>
            <p:cNvGrpSpPr>
              <a:grpSpLocks/>
            </p:cNvGrpSpPr>
            <p:nvPr/>
          </p:nvGrpSpPr>
          <p:grpSpPr bwMode="auto">
            <a:xfrm>
              <a:off x="7378700" y="3606800"/>
              <a:ext cx="454025" cy="503238"/>
              <a:chOff x="854" y="2659"/>
              <a:chExt cx="286" cy="317"/>
            </a:xfrm>
          </p:grpSpPr>
          <p:sp>
            <p:nvSpPr>
              <p:cNvPr id="226" name="Freeform 158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Freeform 159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Freeform 160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Freeform 161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Freeform 162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16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Freeform 164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Freeform 165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Freeform 166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167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4" name="Group 168"/>
            <p:cNvGrpSpPr>
              <a:grpSpLocks/>
            </p:cNvGrpSpPr>
            <p:nvPr/>
          </p:nvGrpSpPr>
          <p:grpSpPr bwMode="auto">
            <a:xfrm>
              <a:off x="7812088" y="3535363"/>
              <a:ext cx="454025" cy="503237"/>
              <a:chOff x="854" y="2659"/>
              <a:chExt cx="286" cy="317"/>
            </a:xfrm>
          </p:grpSpPr>
          <p:sp>
            <p:nvSpPr>
              <p:cNvPr id="216" name="Freeform 169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Freeform 170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Freeform 171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Freeform 172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Freeform 173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Freeform 17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Freeform 175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Freeform 176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Freeform 177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Freeform 178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5" name="Group 179"/>
            <p:cNvGrpSpPr>
              <a:grpSpLocks/>
            </p:cNvGrpSpPr>
            <p:nvPr/>
          </p:nvGrpSpPr>
          <p:grpSpPr bwMode="auto">
            <a:xfrm>
              <a:off x="1352550" y="3535363"/>
              <a:ext cx="454025" cy="503237"/>
              <a:chOff x="854" y="2659"/>
              <a:chExt cx="286" cy="317"/>
            </a:xfrm>
          </p:grpSpPr>
          <p:sp>
            <p:nvSpPr>
              <p:cNvPr id="206" name="Freeform 180"/>
              <p:cNvSpPr>
                <a:spLocks/>
              </p:cNvSpPr>
              <p:nvPr/>
            </p:nvSpPr>
            <p:spPr bwMode="auto">
              <a:xfrm>
                <a:off x="854" y="2706"/>
                <a:ext cx="286" cy="270"/>
              </a:xfrm>
              <a:custGeom>
                <a:avLst/>
                <a:gdLst>
                  <a:gd name="T0" fmla="*/ 42 w 286"/>
                  <a:gd name="T1" fmla="*/ 0 h 270"/>
                  <a:gd name="T2" fmla="*/ 33 w 286"/>
                  <a:gd name="T3" fmla="*/ 28 h 270"/>
                  <a:gd name="T4" fmla="*/ 5 w 286"/>
                  <a:gd name="T5" fmla="*/ 46 h 270"/>
                  <a:gd name="T6" fmla="*/ 15 w 286"/>
                  <a:gd name="T7" fmla="*/ 211 h 270"/>
                  <a:gd name="T8" fmla="*/ 24 w 286"/>
                  <a:gd name="T9" fmla="*/ 238 h 270"/>
                  <a:gd name="T10" fmla="*/ 133 w 286"/>
                  <a:gd name="T11" fmla="*/ 265 h 270"/>
                  <a:gd name="T12" fmla="*/ 252 w 286"/>
                  <a:gd name="T13" fmla="*/ 92 h 270"/>
                  <a:gd name="T14" fmla="*/ 234 w 286"/>
                  <a:gd name="T15" fmla="*/ 64 h 270"/>
                  <a:gd name="T16" fmla="*/ 225 w 286"/>
                  <a:gd name="T17" fmla="*/ 19 h 2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6"/>
                  <a:gd name="T28" fmla="*/ 0 h 270"/>
                  <a:gd name="T29" fmla="*/ 286 w 286"/>
                  <a:gd name="T30" fmla="*/ 270 h 2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6" h="270">
                    <a:moveTo>
                      <a:pt x="42" y="0"/>
                    </a:moveTo>
                    <a:cubicBezTo>
                      <a:pt x="39" y="9"/>
                      <a:pt x="39" y="20"/>
                      <a:pt x="33" y="28"/>
                    </a:cubicBezTo>
                    <a:cubicBezTo>
                      <a:pt x="26" y="37"/>
                      <a:pt x="6" y="35"/>
                      <a:pt x="5" y="46"/>
                    </a:cubicBezTo>
                    <a:cubicBezTo>
                      <a:pt x="0" y="101"/>
                      <a:pt x="10" y="156"/>
                      <a:pt x="15" y="211"/>
                    </a:cubicBezTo>
                    <a:cubicBezTo>
                      <a:pt x="16" y="220"/>
                      <a:pt x="17" y="232"/>
                      <a:pt x="24" y="238"/>
                    </a:cubicBezTo>
                    <a:cubicBezTo>
                      <a:pt x="48" y="257"/>
                      <a:pt x="103" y="255"/>
                      <a:pt x="133" y="265"/>
                    </a:cubicBezTo>
                    <a:cubicBezTo>
                      <a:pt x="286" y="253"/>
                      <a:pt x="281" y="270"/>
                      <a:pt x="252" y="92"/>
                    </a:cubicBezTo>
                    <a:cubicBezTo>
                      <a:pt x="250" y="81"/>
                      <a:pt x="240" y="73"/>
                      <a:pt x="234" y="64"/>
                    </a:cubicBezTo>
                    <a:cubicBezTo>
                      <a:pt x="224" y="25"/>
                      <a:pt x="225" y="40"/>
                      <a:pt x="225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Freeform 181"/>
              <p:cNvSpPr>
                <a:spLocks/>
              </p:cNvSpPr>
              <p:nvPr/>
            </p:nvSpPr>
            <p:spPr bwMode="auto">
              <a:xfrm>
                <a:off x="905" y="267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Freeform 182"/>
              <p:cNvSpPr>
                <a:spLocks/>
              </p:cNvSpPr>
              <p:nvPr/>
            </p:nvSpPr>
            <p:spPr bwMode="auto">
              <a:xfrm>
                <a:off x="1041" y="2686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183"/>
              <p:cNvSpPr>
                <a:spLocks/>
              </p:cNvSpPr>
              <p:nvPr/>
            </p:nvSpPr>
            <p:spPr bwMode="auto">
              <a:xfrm>
                <a:off x="1020" y="2704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Freeform 184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185"/>
              <p:cNvSpPr>
                <a:spLocks/>
              </p:cNvSpPr>
              <p:nvPr/>
            </p:nvSpPr>
            <p:spPr bwMode="auto">
              <a:xfrm>
                <a:off x="97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Freeform 186"/>
              <p:cNvSpPr>
                <a:spLocks/>
              </p:cNvSpPr>
              <p:nvPr/>
            </p:nvSpPr>
            <p:spPr bwMode="auto">
              <a:xfrm>
                <a:off x="1005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Freeform 187"/>
              <p:cNvSpPr>
                <a:spLocks/>
              </p:cNvSpPr>
              <p:nvPr/>
            </p:nvSpPr>
            <p:spPr bwMode="auto">
              <a:xfrm>
                <a:off x="951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Freeform 188"/>
              <p:cNvSpPr>
                <a:spLocks/>
              </p:cNvSpPr>
              <p:nvPr/>
            </p:nvSpPr>
            <p:spPr bwMode="auto">
              <a:xfrm>
                <a:off x="1059" y="2659"/>
                <a:ext cx="1" cy="64"/>
              </a:xfrm>
              <a:custGeom>
                <a:avLst/>
                <a:gdLst>
                  <a:gd name="T0" fmla="*/ 0 w 1"/>
                  <a:gd name="T1" fmla="*/ 0 h 64"/>
                  <a:gd name="T2" fmla="*/ 0 w 1"/>
                  <a:gd name="T3" fmla="*/ 64 h 64"/>
                  <a:gd name="T4" fmla="*/ 0 60000 65536"/>
                  <a:gd name="T5" fmla="*/ 0 60000 65536"/>
                  <a:gd name="T6" fmla="*/ 0 w 1"/>
                  <a:gd name="T7" fmla="*/ 0 h 64"/>
                  <a:gd name="T8" fmla="*/ 1 w 1"/>
                  <a:gd name="T9" fmla="*/ 64 h 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4">
                    <a:moveTo>
                      <a:pt x="0" y="0"/>
                    </a:moveTo>
                    <a:cubicBezTo>
                      <a:pt x="0" y="21"/>
                      <a:pt x="0" y="43"/>
                      <a:pt x="0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Freeform 189"/>
              <p:cNvSpPr>
                <a:spLocks/>
              </p:cNvSpPr>
              <p:nvPr/>
            </p:nvSpPr>
            <p:spPr bwMode="auto">
              <a:xfrm>
                <a:off x="987" y="2832"/>
                <a:ext cx="83" cy="88"/>
              </a:xfrm>
              <a:custGeom>
                <a:avLst/>
                <a:gdLst>
                  <a:gd name="T0" fmla="*/ 46 w 83"/>
                  <a:gd name="T1" fmla="*/ 11 h 88"/>
                  <a:gd name="T2" fmla="*/ 19 w 83"/>
                  <a:gd name="T3" fmla="*/ 21 h 88"/>
                  <a:gd name="T4" fmla="*/ 0 w 83"/>
                  <a:gd name="T5" fmla="*/ 75 h 88"/>
                  <a:gd name="T6" fmla="*/ 83 w 83"/>
                  <a:gd name="T7" fmla="*/ 57 h 88"/>
                  <a:gd name="T8" fmla="*/ 74 w 83"/>
                  <a:gd name="T9" fmla="*/ 30 h 88"/>
                  <a:gd name="T10" fmla="*/ 46 w 83"/>
                  <a:gd name="T11" fmla="*/ 11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88"/>
                  <a:gd name="T20" fmla="*/ 83 w 8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88">
                    <a:moveTo>
                      <a:pt x="46" y="11"/>
                    </a:moveTo>
                    <a:cubicBezTo>
                      <a:pt x="37" y="14"/>
                      <a:pt x="25" y="13"/>
                      <a:pt x="19" y="21"/>
                    </a:cubicBezTo>
                    <a:cubicBezTo>
                      <a:pt x="8" y="36"/>
                      <a:pt x="0" y="75"/>
                      <a:pt x="0" y="75"/>
                    </a:cubicBezTo>
                    <a:cubicBezTo>
                      <a:pt x="37" y="88"/>
                      <a:pt x="55" y="84"/>
                      <a:pt x="83" y="57"/>
                    </a:cubicBezTo>
                    <a:cubicBezTo>
                      <a:pt x="80" y="48"/>
                      <a:pt x="81" y="37"/>
                      <a:pt x="74" y="30"/>
                    </a:cubicBezTo>
                    <a:cubicBezTo>
                      <a:pt x="43" y="0"/>
                      <a:pt x="46" y="38"/>
                      <a:pt x="4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"/>
    </mc:Choice>
    <mc:Fallback xmlns="">
      <p:transition spd="slow" advTm="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26138" y="286413"/>
            <a:ext cx="8723594" cy="115785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libri" charset="0"/>
              </a:rPr>
              <a:t>Microbes produce a range of important nutrients</a:t>
            </a:r>
            <a:endParaRPr lang="en-US" b="1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969819" y="3205768"/>
            <a:ext cx="2743200" cy="87976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Gut microbial metabolism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22834" y="3379093"/>
            <a:ext cx="15776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Bile acids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6368" y="2596622"/>
            <a:ext cx="20008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Amino acids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69038" y="4235000"/>
            <a:ext cx="13644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Phenols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00483" y="4944513"/>
            <a:ext cx="13099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Choline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4274" y="1678999"/>
            <a:ext cx="348954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Short chain fatty acids</a:t>
            </a:r>
          </a:p>
          <a:p>
            <a:r>
              <a:rPr lang="en-GB" sz="2800" b="1" dirty="0"/>
              <a:t>e.g. butyrate</a:t>
            </a:r>
            <a:endParaRPr lang="en-US" sz="2800" b="1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1945059" y="2606313"/>
            <a:ext cx="595121" cy="51176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295215">
            <a:off x="3850599" y="2819227"/>
            <a:ext cx="1489684" cy="45423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69451" y="3434430"/>
            <a:ext cx="1587268" cy="384153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915589">
            <a:off x="3866966" y="3932161"/>
            <a:ext cx="1559358" cy="422575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3042080">
            <a:off x="3282168" y="4297886"/>
            <a:ext cx="823392" cy="52739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21685" y="4944513"/>
            <a:ext cx="20074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Vitamin B, K</a:t>
            </a:r>
            <a:endParaRPr lang="en-US" sz="2800" b="1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1930897" y="4343866"/>
            <a:ext cx="707208" cy="538799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7"/>
    </mc:Choice>
    <mc:Fallback xmlns="">
      <p:transition spd="slow" advTm="1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061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utrients promote certain patterns of microbes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969819" y="3205768"/>
            <a:ext cx="2743200" cy="87976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Gut microbial ecology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79466" y="1811311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Amino acids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07679" y="2277680"/>
            <a:ext cx="901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Urea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39885" y="2440015"/>
            <a:ext cx="180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/>
              <a:t>Lactoferrin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38290" y="4502446"/>
            <a:ext cx="1763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Fatty acids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66746" y="5034451"/>
            <a:ext cx="2349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Carbohydrates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16165" y="3241619"/>
            <a:ext cx="2356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HMOs</a:t>
            </a:r>
          </a:p>
          <a:p>
            <a:r>
              <a:rPr lang="en-GB" sz="2000" b="1" dirty="0"/>
              <a:t>Human milk </a:t>
            </a:r>
            <a:r>
              <a:rPr lang="en-GB" sz="2000" b="1" dirty="0" err="1"/>
              <a:t>oligosacharides</a:t>
            </a:r>
            <a:endParaRPr lang="en-US" sz="2000" b="1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2250568" y="2488539"/>
            <a:ext cx="728974" cy="43686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8447456">
            <a:off x="3718722" y="2790059"/>
            <a:ext cx="613856" cy="32764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0800000">
            <a:off x="3937235" y="3465959"/>
            <a:ext cx="613856" cy="32764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3351075">
            <a:off x="3719721" y="4169726"/>
            <a:ext cx="613856" cy="32764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6200000">
            <a:off x="1889945" y="4391439"/>
            <a:ext cx="842738" cy="43686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8" descr="http://www.bognorphoto.com/images/port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81" y="2870091"/>
            <a:ext cx="1254844" cy="743049"/>
          </a:xfrm>
          <a:prstGeom prst="rect">
            <a:avLst/>
          </a:prstGeom>
          <a:noFill/>
          <a:ln w="57150">
            <a:solidFill>
              <a:srgbClr val="56E02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91" y="3793612"/>
            <a:ext cx="1261623" cy="74941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6"/>
    </mc:Choice>
    <mc:Fallback xmlns="">
      <p:transition spd="slow" advTm="1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Nutrition in preterm infants – structure of the talk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Importance of </a:t>
            </a:r>
            <a:r>
              <a:rPr lang="en-GB" b="1" dirty="0" smtClean="0">
                <a:solidFill>
                  <a:srgbClr val="7030A0"/>
                </a:solidFill>
              </a:rPr>
              <a:t>brain</a:t>
            </a:r>
            <a:r>
              <a:rPr lang="en-GB" dirty="0" smtClean="0"/>
              <a:t> growth in early life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Defining ‘growth’ </a:t>
            </a:r>
            <a:r>
              <a:rPr lang="en-GB" dirty="0" smtClean="0"/>
              <a:t>– IUGR, SGA etc.</a:t>
            </a:r>
          </a:p>
          <a:p>
            <a:r>
              <a:rPr lang="en-GB" dirty="0" smtClean="0"/>
              <a:t>Typical “</a:t>
            </a:r>
            <a:r>
              <a:rPr lang="en-GB" b="1" dirty="0" smtClean="0">
                <a:solidFill>
                  <a:srgbClr val="7030A0"/>
                </a:solidFill>
              </a:rPr>
              <a:t>nutritional journey</a:t>
            </a:r>
            <a:r>
              <a:rPr lang="en-GB" dirty="0" smtClean="0"/>
              <a:t>” in UK NICU</a:t>
            </a:r>
          </a:p>
          <a:p>
            <a:r>
              <a:rPr lang="en-GB" dirty="0" smtClean="0"/>
              <a:t>What are the ‘big’ </a:t>
            </a:r>
            <a:r>
              <a:rPr lang="en-GB" b="1" dirty="0" smtClean="0">
                <a:solidFill>
                  <a:srgbClr val="7030A0"/>
                </a:solidFill>
              </a:rPr>
              <a:t>uncertainties</a:t>
            </a:r>
            <a:r>
              <a:rPr lang="en-GB" dirty="0" smtClean="0"/>
              <a:t>?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Nutritional assessment </a:t>
            </a:r>
            <a:r>
              <a:rPr lang="en-GB" dirty="0" smtClean="0"/>
              <a:t>– how do we do it?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Gut microbiome </a:t>
            </a:r>
            <a:r>
              <a:rPr lang="en-GB" dirty="0" smtClean="0"/>
              <a:t>and relevance to newborn health &amp; disease</a:t>
            </a:r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2"/>
    </mc:Choice>
    <mc:Fallback xmlns="">
      <p:transition spd="slow" advTm="43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9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</a:rPr>
              <a:t>Disease patterns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822"/>
            <a:ext cx="8229600" cy="486658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Community patterns </a:t>
            </a:r>
            <a:r>
              <a:rPr lang="en-GB" dirty="0" smtClean="0"/>
              <a:t>change</a:t>
            </a:r>
          </a:p>
          <a:p>
            <a:pPr lvl="1"/>
            <a:r>
              <a:rPr lang="en-GB" dirty="0" smtClean="0"/>
              <a:t>A few days before </a:t>
            </a:r>
            <a:r>
              <a:rPr lang="en-GB" b="1" dirty="0" smtClean="0">
                <a:solidFill>
                  <a:srgbClr val="7030A0"/>
                </a:solidFill>
              </a:rPr>
              <a:t>NEC </a:t>
            </a:r>
            <a:r>
              <a:rPr lang="en-GB" dirty="0" smtClean="0"/>
              <a:t>onset</a:t>
            </a:r>
          </a:p>
          <a:p>
            <a:pPr lvl="1"/>
            <a:r>
              <a:rPr lang="en-GB" dirty="0" smtClean="0"/>
              <a:t>Some cases of </a:t>
            </a:r>
            <a:r>
              <a:rPr lang="en-GB" b="1" dirty="0" smtClean="0">
                <a:solidFill>
                  <a:srgbClr val="7030A0"/>
                </a:solidFill>
              </a:rPr>
              <a:t>sepsis</a:t>
            </a:r>
          </a:p>
          <a:p>
            <a:pPr lvl="1"/>
            <a:r>
              <a:rPr lang="en-GB" dirty="0" smtClean="0"/>
              <a:t>Following </a:t>
            </a:r>
            <a:r>
              <a:rPr lang="en-GB" b="1" dirty="0" smtClean="0">
                <a:solidFill>
                  <a:srgbClr val="7030A0"/>
                </a:solidFill>
              </a:rPr>
              <a:t>antibiotics, probiotics, iron, milks </a:t>
            </a:r>
            <a:r>
              <a:rPr lang="en-GB" dirty="0" smtClean="0"/>
              <a:t>etc.</a:t>
            </a:r>
          </a:p>
          <a:p>
            <a:r>
              <a:rPr lang="en-GB" dirty="0" smtClean="0"/>
              <a:t>Community patters are different</a:t>
            </a:r>
          </a:p>
          <a:p>
            <a:pPr lvl="1"/>
            <a:r>
              <a:rPr lang="en-GB" b="1" dirty="0" smtClean="0">
                <a:solidFill>
                  <a:srgbClr val="7030A0"/>
                </a:solidFill>
              </a:rPr>
              <a:t>C-section v vaginal </a:t>
            </a:r>
            <a:r>
              <a:rPr lang="en-GB" dirty="0" smtClean="0"/>
              <a:t>until at least 12 months of age</a:t>
            </a:r>
          </a:p>
          <a:p>
            <a:pPr lvl="1"/>
            <a:r>
              <a:rPr lang="en-GB" b="1" dirty="0" smtClean="0">
                <a:solidFill>
                  <a:srgbClr val="7030A0"/>
                </a:solidFill>
              </a:rPr>
              <a:t>Obese v lean </a:t>
            </a:r>
            <a:r>
              <a:rPr lang="en-GB" dirty="0" smtClean="0"/>
              <a:t>individuals</a:t>
            </a:r>
          </a:p>
          <a:p>
            <a:pPr marL="57150" indent="0">
              <a:buNone/>
            </a:pPr>
            <a:endParaRPr lang="en-GB" b="1" i="1" dirty="0" smtClean="0">
              <a:solidFill>
                <a:srgbClr val="7030A0"/>
              </a:solidFill>
            </a:endParaRPr>
          </a:p>
          <a:p>
            <a:pPr marL="57150" indent="0">
              <a:buNone/>
            </a:pPr>
            <a:r>
              <a:rPr lang="en-GB" b="1" i="1" dirty="0" smtClean="0">
                <a:solidFill>
                  <a:srgbClr val="7030A0"/>
                </a:solidFill>
              </a:rPr>
              <a:t>Suggest that gut microbiome is very important aspect of nutrition in early life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7"/>
    </mc:Choice>
    <mc:Fallback xmlns="">
      <p:transition spd="slow" advTm="2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Summary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Good nutrition: </a:t>
            </a:r>
            <a:r>
              <a:rPr lang="en-GB" b="1" dirty="0" smtClean="0">
                <a:solidFill>
                  <a:srgbClr val="7030A0"/>
                </a:solidFill>
              </a:rPr>
              <a:t>vital</a:t>
            </a:r>
            <a:r>
              <a:rPr lang="en-GB" dirty="0" smtClean="0"/>
              <a:t> for all LBW and preterm We can </a:t>
            </a:r>
            <a:r>
              <a:rPr lang="en-GB" b="1" i="1" dirty="0" smtClean="0"/>
              <a:t>all </a:t>
            </a:r>
            <a:r>
              <a:rPr lang="en-GB" b="1" dirty="0" smtClean="0">
                <a:solidFill>
                  <a:srgbClr val="7030A0"/>
                </a:solidFill>
              </a:rPr>
              <a:t>improve </a:t>
            </a:r>
            <a:r>
              <a:rPr lang="en-GB" dirty="0" smtClean="0"/>
              <a:t>if we pay closer attention</a:t>
            </a:r>
          </a:p>
          <a:p>
            <a:r>
              <a:rPr lang="en-GB" dirty="0" smtClean="0"/>
              <a:t>Nutrition has </a:t>
            </a:r>
            <a:r>
              <a:rPr lang="en-GB" b="1" dirty="0" smtClean="0">
                <a:solidFill>
                  <a:srgbClr val="7030A0"/>
                </a:solidFill>
              </a:rPr>
              <a:t>short- &amp; long-term impacts</a:t>
            </a:r>
          </a:p>
          <a:p>
            <a:r>
              <a:rPr lang="en-GB" dirty="0" smtClean="0"/>
              <a:t>Nutritional assessment – </a:t>
            </a:r>
            <a:r>
              <a:rPr lang="en-GB" b="1" dirty="0" smtClean="0">
                <a:solidFill>
                  <a:srgbClr val="FF0000"/>
                </a:solidFill>
              </a:rPr>
              <a:t>ABCDE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Gut microbiome </a:t>
            </a:r>
            <a:r>
              <a:rPr lang="en-GB" dirty="0" smtClean="0"/>
              <a:t>modulation of major interest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Mother’s own Milk </a:t>
            </a:r>
            <a:r>
              <a:rPr lang="en-GB" dirty="0" smtClean="0"/>
              <a:t>(MOM) is most important intervention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5"/>
    </mc:Choice>
    <mc:Fallback xmlns="">
      <p:transition spd="slow" advTm="2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62" y="241612"/>
            <a:ext cx="7780993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Nutritional Quality v Nutrient Quantity</a:t>
            </a:r>
            <a:endParaRPr lang="en-US" b="1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865" y="2262170"/>
            <a:ext cx="5122862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0277" y="1719245"/>
            <a:ext cx="1947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Formula milk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97452" y="1725595"/>
            <a:ext cx="1706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Breast milk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7707" y="1725893"/>
            <a:ext cx="18630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tx1"/>
                </a:solidFill>
              </a:rPr>
              <a:t>Amino acids</a:t>
            </a:r>
            <a:endParaRPr lang="en-GB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0562" y="2289208"/>
            <a:ext cx="2477303" cy="3814712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41576" y="2836210"/>
            <a:ext cx="3065263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1 gram of ‘protein’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80171" y="2589631"/>
            <a:ext cx="5363110" cy="1027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9"/>
    </mc:Choice>
    <mc:Fallback xmlns="">
      <p:transition spd="slow" advTm="9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7" y="204225"/>
            <a:ext cx="7780993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Nutritional Quality v Nutrient Quantity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865" y="2262170"/>
            <a:ext cx="5122862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90383" y="2177023"/>
            <a:ext cx="2615811" cy="2993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0277" y="1719245"/>
            <a:ext cx="1947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Formula milk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97452" y="1725595"/>
            <a:ext cx="1706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Breast milk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7707" y="1725893"/>
            <a:ext cx="18630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rgbClr val="1E2B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151F4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tx1"/>
                </a:solidFill>
              </a:rPr>
              <a:t>Amino acids</a:t>
            </a:r>
            <a:endParaRPr lang="en-GB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3080" y="5962267"/>
            <a:ext cx="2477303" cy="132225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2934" y="2904322"/>
            <a:ext cx="3892837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Level of functional proteins, peptides, growth factors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0383" y="5155311"/>
            <a:ext cx="2630932" cy="982684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7151" y="2282850"/>
            <a:ext cx="2630932" cy="3871482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0894" y="5952841"/>
            <a:ext cx="2449489" cy="182638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 flipV="1">
            <a:off x="711200" y="2047014"/>
            <a:ext cx="29694" cy="3997146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4"/>
    </mc:Choice>
    <mc:Fallback xmlns="">
      <p:transition spd="slow" advTm="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119062"/>
            <a:ext cx="8819569" cy="168743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Breast milk – most important &amp; cost-effective intervention in neonatal nutrition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07" y="2004626"/>
            <a:ext cx="4193994" cy="3145496"/>
          </a:xfrm>
          <a:prstGeom prst="rect">
            <a:avLst/>
          </a:prstGeom>
        </p:spPr>
      </p:pic>
      <p:pic>
        <p:nvPicPr>
          <p:cNvPr id="5" name="Picture 515" descr="breast milk EBM in fridg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943" y="1312626"/>
            <a:ext cx="3149050" cy="383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13" descr="Ewan Thomas Leighton Home 26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659" y="4158009"/>
            <a:ext cx="3504341" cy="262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88307" y="5376531"/>
            <a:ext cx="3760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Thank you!</a:t>
            </a:r>
            <a:endParaRPr lang="en-US" sz="54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4"/>
    </mc:Choice>
    <mc:Fallback xmlns=""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41" y="1150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Increasing survival of preterm infants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23" y="1308447"/>
            <a:ext cx="7475987" cy="4611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5757" y="4047969"/>
            <a:ext cx="107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23 weeks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99783" y="2955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24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88612" y="25472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25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93065" y="25464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7809" y="21779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27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6963" y="16610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28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8844" y="1444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29</a:t>
            </a:r>
            <a:endParaRPr lang="en-US" b="1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96513" y="1499085"/>
            <a:ext cx="5022841" cy="2450747"/>
            <a:chOff x="2296513" y="1499085"/>
            <a:chExt cx="5022841" cy="2450747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881865" y="2262195"/>
              <a:ext cx="2418191" cy="16876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886618" y="2065560"/>
              <a:ext cx="3432736" cy="10750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317798" y="1880894"/>
              <a:ext cx="3982258" cy="7626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431067" y="1738041"/>
              <a:ext cx="4868989" cy="9456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3"/>
            </p:cNvCxnSpPr>
            <p:nvPr/>
          </p:nvCxnSpPr>
          <p:spPr>
            <a:xfrm flipV="1">
              <a:off x="2296513" y="1612036"/>
              <a:ext cx="5003543" cy="75059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916202" y="1543643"/>
              <a:ext cx="4403152" cy="29395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76096" y="1499085"/>
              <a:ext cx="4823960" cy="104597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 rot="16200000">
            <a:off x="-385092" y="2694304"/>
            <a:ext cx="16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% survival</a:t>
            </a:r>
            <a:endParaRPr lang="en-US" sz="2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614671" y="5818978"/>
            <a:ext cx="202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Year of birth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877809" y="6251539"/>
            <a:ext cx="471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Newcastle Neonatal Unit – </a:t>
            </a:r>
            <a:r>
              <a:rPr lang="en-GB" b="1" dirty="0" err="1" smtClean="0"/>
              <a:t>liveborn</a:t>
            </a:r>
            <a:r>
              <a:rPr lang="en-GB" b="1" dirty="0" smtClean="0"/>
              <a:t> &amp; admitted</a:t>
            </a:r>
            <a:endParaRPr lang="en-US" b="1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7"/>
    </mc:Choice>
    <mc:Fallback xmlns="">
      <p:transition spd="slow" advTm="3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615802"/>
              </p:ext>
            </p:extLst>
          </p:nvPr>
        </p:nvGraphicFramePr>
        <p:xfrm>
          <a:off x="753774" y="1176050"/>
          <a:ext cx="7706735" cy="413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260154" y="5022321"/>
            <a:ext cx="8694738" cy="1323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4000" b="1" dirty="0">
                <a:solidFill>
                  <a:schemeClr val="bg1"/>
                </a:solidFill>
                <a:latin typeface="Calibri" charset="0"/>
              </a:rPr>
              <a:t>Improved survival: nutritional needs become more important &amp; complex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1443" name="Title 1"/>
          <p:cNvSpPr txBox="1">
            <a:spLocks/>
          </p:cNvSpPr>
          <p:nvPr/>
        </p:nvSpPr>
        <p:spPr bwMode="auto">
          <a:xfrm>
            <a:off x="0" y="0"/>
            <a:ext cx="9144000" cy="1163638"/>
          </a:xfrm>
          <a:prstGeom prst="rect">
            <a:avLst/>
          </a:prstGeom>
          <a:solidFill>
            <a:srgbClr val="3239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4000" b="1">
                <a:solidFill>
                  <a:schemeClr val="bg1"/>
                </a:solidFill>
                <a:latin typeface="Calibri" charset="0"/>
              </a:rPr>
              <a:t>Better nutrition: key to improved survival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1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9"/>
    </mc:Choice>
    <mc:Fallback xmlns="">
      <p:transition spd="slow" advTm="4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Line 3"/>
          <p:cNvSpPr>
            <a:spLocks noChangeShapeType="1"/>
          </p:cNvSpPr>
          <p:nvPr/>
        </p:nvSpPr>
        <p:spPr bwMode="auto">
          <a:xfrm>
            <a:off x="1600200" y="5648325"/>
            <a:ext cx="7086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Line 4"/>
          <p:cNvSpPr>
            <a:spLocks noChangeShapeType="1"/>
          </p:cNvSpPr>
          <p:nvPr/>
        </p:nvSpPr>
        <p:spPr bwMode="auto">
          <a:xfrm flipV="1">
            <a:off x="5105400" y="3971925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Line 5"/>
          <p:cNvSpPr>
            <a:spLocks noChangeShapeType="1"/>
          </p:cNvSpPr>
          <p:nvPr/>
        </p:nvSpPr>
        <p:spPr bwMode="auto">
          <a:xfrm flipV="1">
            <a:off x="1676400" y="3971925"/>
            <a:ext cx="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708525" y="5689600"/>
            <a:ext cx="181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>
                <a:solidFill>
                  <a:srgbClr val="FF3300"/>
                </a:solidFill>
                <a:latin typeface="Times New Roman" charset="0"/>
              </a:rPr>
              <a:t>90% volume</a:t>
            </a:r>
            <a:endParaRPr lang="en-US" b="1">
              <a:solidFill>
                <a:srgbClr val="FF3300"/>
              </a:solidFill>
              <a:latin typeface="Times New Roman" charset="0"/>
            </a:endParaRPr>
          </a:p>
        </p:txBody>
      </p:sp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304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Freeform 12"/>
          <p:cNvSpPr>
            <a:spLocks/>
          </p:cNvSpPr>
          <p:nvPr/>
        </p:nvSpPr>
        <p:spPr bwMode="auto">
          <a:xfrm>
            <a:off x="2041815" y="4029075"/>
            <a:ext cx="6086186" cy="1404938"/>
          </a:xfrm>
          <a:custGeom>
            <a:avLst/>
            <a:gdLst>
              <a:gd name="T0" fmla="*/ 0 w 4264"/>
              <a:gd name="T1" fmla="*/ 2147483647 h 885"/>
              <a:gd name="T2" fmla="*/ 2147483647 w 4264"/>
              <a:gd name="T3" fmla="*/ 2147483647 h 885"/>
              <a:gd name="T4" fmla="*/ 2147483647 w 4264"/>
              <a:gd name="T5" fmla="*/ 2147483647 h 885"/>
              <a:gd name="T6" fmla="*/ 2147483647 w 4264"/>
              <a:gd name="T7" fmla="*/ 2147483647 h 885"/>
              <a:gd name="T8" fmla="*/ 2147483647 w 4264"/>
              <a:gd name="T9" fmla="*/ 2147483647 h 885"/>
              <a:gd name="T10" fmla="*/ 2147483647 w 4264"/>
              <a:gd name="T11" fmla="*/ 2147483647 h 885"/>
              <a:gd name="T12" fmla="*/ 2147483647 w 4264"/>
              <a:gd name="T13" fmla="*/ 2147483647 h 885"/>
              <a:gd name="T14" fmla="*/ 2147483647 w 4264"/>
              <a:gd name="T15" fmla="*/ 2147483647 h 885"/>
              <a:gd name="T16" fmla="*/ 2147483647 w 4264"/>
              <a:gd name="T17" fmla="*/ 2147483647 h 885"/>
              <a:gd name="T18" fmla="*/ 2147483647 w 4264"/>
              <a:gd name="T19" fmla="*/ 2147483647 h 885"/>
              <a:gd name="T20" fmla="*/ 2147483647 w 4264"/>
              <a:gd name="T21" fmla="*/ 2147483647 h 8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64"/>
              <a:gd name="T34" fmla="*/ 0 h 885"/>
              <a:gd name="T35" fmla="*/ 4264 w 4264"/>
              <a:gd name="T36" fmla="*/ 885 h 8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64" h="885">
                <a:moveTo>
                  <a:pt x="0" y="885"/>
                </a:moveTo>
                <a:cubicBezTo>
                  <a:pt x="242" y="851"/>
                  <a:pt x="484" y="817"/>
                  <a:pt x="681" y="749"/>
                </a:cubicBezTo>
                <a:cubicBezTo>
                  <a:pt x="878" y="681"/>
                  <a:pt x="1036" y="575"/>
                  <a:pt x="1180" y="477"/>
                </a:cubicBezTo>
                <a:cubicBezTo>
                  <a:pt x="1324" y="379"/>
                  <a:pt x="1422" y="235"/>
                  <a:pt x="1543" y="159"/>
                </a:cubicBezTo>
                <a:cubicBezTo>
                  <a:pt x="1664" y="83"/>
                  <a:pt x="1755" y="46"/>
                  <a:pt x="1906" y="23"/>
                </a:cubicBezTo>
                <a:cubicBezTo>
                  <a:pt x="2057" y="0"/>
                  <a:pt x="2284" y="0"/>
                  <a:pt x="2450" y="23"/>
                </a:cubicBezTo>
                <a:cubicBezTo>
                  <a:pt x="2616" y="46"/>
                  <a:pt x="2744" y="83"/>
                  <a:pt x="2903" y="159"/>
                </a:cubicBezTo>
                <a:cubicBezTo>
                  <a:pt x="3062" y="235"/>
                  <a:pt x="3266" y="394"/>
                  <a:pt x="3402" y="477"/>
                </a:cubicBezTo>
                <a:cubicBezTo>
                  <a:pt x="3538" y="560"/>
                  <a:pt x="3592" y="605"/>
                  <a:pt x="3720" y="658"/>
                </a:cubicBezTo>
                <a:cubicBezTo>
                  <a:pt x="3848" y="711"/>
                  <a:pt x="4082" y="771"/>
                  <a:pt x="4173" y="794"/>
                </a:cubicBezTo>
                <a:cubicBezTo>
                  <a:pt x="4264" y="817"/>
                  <a:pt x="4264" y="805"/>
                  <a:pt x="4264" y="794"/>
                </a:cubicBezTo>
              </a:path>
            </a:pathLst>
          </a:cu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15"/>
          <p:cNvSpPr>
            <a:spLocks noChangeShapeType="1"/>
          </p:cNvSpPr>
          <p:nvPr/>
        </p:nvSpPr>
        <p:spPr bwMode="auto">
          <a:xfrm flipH="1">
            <a:off x="3203575" y="5937250"/>
            <a:ext cx="1439863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16"/>
          <p:cNvSpPr>
            <a:spLocks noChangeShapeType="1"/>
          </p:cNvSpPr>
          <p:nvPr/>
        </p:nvSpPr>
        <p:spPr bwMode="auto">
          <a:xfrm>
            <a:off x="6516688" y="5937250"/>
            <a:ext cx="13684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2051050" y="4357688"/>
            <a:ext cx="3889375" cy="1057275"/>
          </a:xfrm>
          <a:custGeom>
            <a:avLst/>
            <a:gdLst>
              <a:gd name="T0" fmla="*/ 0 w 2450"/>
              <a:gd name="T1" fmla="*/ 2147483647 h 666"/>
              <a:gd name="T2" fmla="*/ 2147483647 w 2450"/>
              <a:gd name="T3" fmla="*/ 2147483647 h 666"/>
              <a:gd name="T4" fmla="*/ 2147483647 w 2450"/>
              <a:gd name="T5" fmla="*/ 2147483647 h 666"/>
              <a:gd name="T6" fmla="*/ 2147483647 w 2450"/>
              <a:gd name="T7" fmla="*/ 2147483647 h 666"/>
              <a:gd name="T8" fmla="*/ 2147483647 w 2450"/>
              <a:gd name="T9" fmla="*/ 2147483647 h 666"/>
              <a:gd name="T10" fmla="*/ 2147483647 w 2450"/>
              <a:gd name="T11" fmla="*/ 2147483647 h 666"/>
              <a:gd name="T12" fmla="*/ 2147483647 w 2450"/>
              <a:gd name="T13" fmla="*/ 2147483647 h 666"/>
              <a:gd name="T14" fmla="*/ 2147483647 w 2450"/>
              <a:gd name="T15" fmla="*/ 2147483647 h 666"/>
              <a:gd name="T16" fmla="*/ 2147483647 w 2450"/>
              <a:gd name="T17" fmla="*/ 2147483647 h 666"/>
              <a:gd name="T18" fmla="*/ 2147483647 w 2450"/>
              <a:gd name="T19" fmla="*/ 2147483647 h 666"/>
              <a:gd name="T20" fmla="*/ 2147483647 w 2450"/>
              <a:gd name="T21" fmla="*/ 2147483647 h 666"/>
              <a:gd name="T22" fmla="*/ 2147483647 w 2450"/>
              <a:gd name="T23" fmla="*/ 2147483647 h 666"/>
              <a:gd name="T24" fmla="*/ 2147483647 w 2450"/>
              <a:gd name="T25" fmla="*/ 2147483647 h 6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50"/>
              <a:gd name="T40" fmla="*/ 0 h 666"/>
              <a:gd name="T41" fmla="*/ 2450 w 2450"/>
              <a:gd name="T42" fmla="*/ 666 h 6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50" h="666">
                <a:moveTo>
                  <a:pt x="0" y="666"/>
                </a:moveTo>
                <a:cubicBezTo>
                  <a:pt x="95" y="665"/>
                  <a:pt x="190" y="665"/>
                  <a:pt x="273" y="620"/>
                </a:cubicBezTo>
                <a:cubicBezTo>
                  <a:pt x="356" y="575"/>
                  <a:pt x="439" y="461"/>
                  <a:pt x="499" y="393"/>
                </a:cubicBezTo>
                <a:cubicBezTo>
                  <a:pt x="559" y="325"/>
                  <a:pt x="582" y="272"/>
                  <a:pt x="635" y="212"/>
                </a:cubicBezTo>
                <a:cubicBezTo>
                  <a:pt x="688" y="152"/>
                  <a:pt x="757" y="60"/>
                  <a:pt x="817" y="30"/>
                </a:cubicBezTo>
                <a:cubicBezTo>
                  <a:pt x="877" y="0"/>
                  <a:pt x="930" y="22"/>
                  <a:pt x="998" y="30"/>
                </a:cubicBezTo>
                <a:cubicBezTo>
                  <a:pt x="1066" y="38"/>
                  <a:pt x="1164" y="53"/>
                  <a:pt x="1225" y="76"/>
                </a:cubicBezTo>
                <a:cubicBezTo>
                  <a:pt x="1286" y="99"/>
                  <a:pt x="1308" y="122"/>
                  <a:pt x="1361" y="167"/>
                </a:cubicBezTo>
                <a:cubicBezTo>
                  <a:pt x="1414" y="212"/>
                  <a:pt x="1482" y="295"/>
                  <a:pt x="1543" y="348"/>
                </a:cubicBezTo>
                <a:cubicBezTo>
                  <a:pt x="1604" y="401"/>
                  <a:pt x="1664" y="446"/>
                  <a:pt x="1724" y="484"/>
                </a:cubicBezTo>
                <a:cubicBezTo>
                  <a:pt x="1784" y="522"/>
                  <a:pt x="1838" y="552"/>
                  <a:pt x="1906" y="575"/>
                </a:cubicBezTo>
                <a:cubicBezTo>
                  <a:pt x="1974" y="598"/>
                  <a:pt x="2041" y="605"/>
                  <a:pt x="2132" y="620"/>
                </a:cubicBezTo>
                <a:cubicBezTo>
                  <a:pt x="2223" y="635"/>
                  <a:pt x="2336" y="650"/>
                  <a:pt x="2450" y="666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8" name="TextBox 15"/>
          <p:cNvSpPr txBox="1">
            <a:spLocks noChangeArrowheads="1"/>
          </p:cNvSpPr>
          <p:nvPr/>
        </p:nvSpPr>
        <p:spPr bwMode="auto">
          <a:xfrm>
            <a:off x="7956550" y="5624689"/>
            <a:ext cx="807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 smtClean="0">
                <a:solidFill>
                  <a:srgbClr val="FF0000"/>
                </a:solidFill>
                <a:latin typeface="Calibri" charset="0"/>
              </a:rPr>
              <a:t>2years</a:t>
            </a:r>
            <a:endParaRPr lang="en-GB" sz="18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2224726" y="5644648"/>
            <a:ext cx="1137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 smtClean="0">
                <a:solidFill>
                  <a:srgbClr val="FF0000"/>
                </a:solidFill>
                <a:latin typeface="Calibri" charset="0"/>
              </a:rPr>
              <a:t>24 weeks</a:t>
            </a:r>
            <a:endParaRPr lang="en-GB" sz="1800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7660" name="Picture 737" descr="CIMG019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01148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Rectangle 2"/>
          <p:cNvSpPr>
            <a:spLocks noChangeArrowheads="1"/>
          </p:cNvSpPr>
          <p:nvPr/>
        </p:nvSpPr>
        <p:spPr bwMode="auto">
          <a:xfrm>
            <a:off x="179388" y="76200"/>
            <a:ext cx="75341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Brain growth in early life is rapid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9388" y="4295775"/>
            <a:ext cx="16922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defRPr/>
            </a:pPr>
            <a:r>
              <a:rPr lang="en-US" altLang="en-GB" b="1" dirty="0">
                <a:latin typeface="+mj-lt"/>
                <a:ea typeface="+mn-ea"/>
                <a:cs typeface="+mn-cs"/>
              </a:rPr>
              <a:t>Increase in brain size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6"/>
          </a:xfrm>
        </p:spPr>
        <p:txBody>
          <a:bodyPr/>
          <a:lstStyle/>
          <a:p>
            <a:r>
              <a:rPr lang="en-GB" b="1" dirty="0" smtClean="0"/>
              <a:t>Brain development is rapid</a:t>
            </a:r>
            <a:endParaRPr lang="en-US" b="1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4700" y="4362212"/>
            <a:ext cx="113759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 smtClean="0">
                <a:solidFill>
                  <a:srgbClr val="FF0000"/>
                </a:solidFill>
                <a:latin typeface="Calibri" charset="0"/>
              </a:rPr>
              <a:t>40 weeks</a:t>
            </a:r>
            <a:endParaRPr lang="en-GB" sz="1800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4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1"/>
    </mc:Choice>
    <mc:Fallback xmlns="">
      <p:transition spd="slow" advTm="5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3"/>
          <p:cNvSpPr txBox="1">
            <a:spLocks noChangeArrowheads="1"/>
          </p:cNvSpPr>
          <p:nvPr/>
        </p:nvSpPr>
        <p:spPr bwMode="auto">
          <a:xfrm>
            <a:off x="946150" y="1722438"/>
            <a:ext cx="23828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/>
              <a:t>Tour de France</a:t>
            </a:r>
            <a:endParaRPr lang="en-GB"/>
          </a:p>
          <a:p>
            <a:r>
              <a:rPr lang="en-GB"/>
              <a:t>7000Kcal/day</a:t>
            </a:r>
          </a:p>
          <a:p>
            <a:r>
              <a:rPr lang="en-GB" b="1"/>
              <a:t>100kcal/kg/day</a:t>
            </a:r>
          </a:p>
        </p:txBody>
      </p:sp>
      <p:pic>
        <p:nvPicPr>
          <p:cNvPr id="69634" name="Picture 8" descr="http://uptownmagazine.com/files/2014/06/premature-baby_1392017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3219450"/>
            <a:ext cx="351313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8"/>
          <p:cNvSpPr txBox="1">
            <a:spLocks noChangeArrowheads="1"/>
          </p:cNvSpPr>
          <p:nvPr/>
        </p:nvSpPr>
        <p:spPr bwMode="auto">
          <a:xfrm>
            <a:off x="5594350" y="1746250"/>
            <a:ext cx="2975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 dirty="0"/>
              <a:t>NICU</a:t>
            </a:r>
          </a:p>
          <a:p>
            <a:endParaRPr lang="en-GB" b="1" dirty="0"/>
          </a:p>
          <a:p>
            <a:r>
              <a:rPr lang="en-GB" b="1" dirty="0" smtClean="0"/>
              <a:t>120-130kcal/kg/day</a:t>
            </a:r>
            <a:endParaRPr lang="en-GB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25775" y="1543050"/>
            <a:ext cx="29130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3759200" y="1612900"/>
            <a:ext cx="1655922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 dirty="0">
                <a:solidFill>
                  <a:srgbClr val="FF0000"/>
                </a:solidFill>
              </a:rPr>
              <a:t>↑ </a:t>
            </a:r>
            <a:r>
              <a:rPr lang="en-GB" b="1" dirty="0" smtClean="0">
                <a:solidFill>
                  <a:srgbClr val="FF0000"/>
                </a:solidFill>
              </a:rPr>
              <a:t>20 - 30</a:t>
            </a:r>
            <a:r>
              <a:rPr lang="en-GB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69638" name="Title 7"/>
          <p:cNvSpPr>
            <a:spLocks noGrp="1"/>
          </p:cNvSpPr>
          <p:nvPr>
            <p:ph type="title"/>
          </p:nvPr>
        </p:nvSpPr>
        <p:spPr>
          <a:xfrm>
            <a:off x="157162" y="119063"/>
            <a:ext cx="8857497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charset="0"/>
              </a:rPr>
              <a:t>Nutrient requirements are very </a:t>
            </a:r>
            <a:r>
              <a:rPr lang="en-GB" b="1" dirty="0" smtClean="0">
                <a:latin typeface="Arial" charset="0"/>
              </a:rPr>
              <a:t>high</a:t>
            </a:r>
            <a:endParaRPr lang="en-GB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63" y="3249613"/>
            <a:ext cx="3990109" cy="2244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7772" y="5523579"/>
            <a:ext cx="4306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More than half of all energy expenditure is the brain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1"/>
    </mc:Choice>
    <mc:Fallback xmlns="">
      <p:transition spd="slow" advTm="9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9635" grpId="0"/>
      <p:bldP spid="69637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8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4.5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2130</Words>
  <Application>Microsoft Office PowerPoint</Application>
  <PresentationFormat>On-screen Show (4:3)</PresentationFormat>
  <Paragraphs>453</Paragraphs>
  <Slides>54</Slides>
  <Notes>2</Notes>
  <HiddenSlides>0</HiddenSlides>
  <MMClips>54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MS PGothic</vt:lpstr>
      <vt:lpstr>MS PGothic</vt:lpstr>
      <vt:lpstr>Arial</vt:lpstr>
      <vt:lpstr>Bradley Hand ITC</vt:lpstr>
      <vt:lpstr>Calibri</vt:lpstr>
      <vt:lpstr>Comic Sans MS</vt:lpstr>
      <vt:lpstr>Mangal</vt:lpstr>
      <vt:lpstr>msgothic</vt:lpstr>
      <vt:lpstr>Times New Roman</vt:lpstr>
      <vt:lpstr>Office Theme</vt:lpstr>
      <vt:lpstr>Feeding LBW &amp; preterm newborns: risks, morbidity &amp; the gut microbiome </vt:lpstr>
      <vt:lpstr>Biography - Dr Nicholas Embleton</vt:lpstr>
      <vt:lpstr>Research interests: preterm nutrition</vt:lpstr>
      <vt:lpstr>Neonatal Intensive Care Unit</vt:lpstr>
      <vt:lpstr>Nutrition in preterm infants – structure of the talk</vt:lpstr>
      <vt:lpstr>Increasing survival of preterm infants</vt:lpstr>
      <vt:lpstr>PowerPoint Presentation</vt:lpstr>
      <vt:lpstr>Brain development is rapid</vt:lpstr>
      <vt:lpstr>Nutrient requirements are very high</vt:lpstr>
      <vt:lpstr>Effects of malnutrition on the brain depends on timing, severity and duration</vt:lpstr>
      <vt:lpstr>Human evolution has resulted in very large brain</vt:lpstr>
      <vt:lpstr>Human brain: 10-20x as large as other mammals</vt:lpstr>
      <vt:lpstr>Preterm nutritional journeys</vt:lpstr>
      <vt:lpstr>Size is not growth</vt:lpstr>
      <vt:lpstr>Definitions</vt:lpstr>
      <vt:lpstr>Definitions</vt:lpstr>
      <vt:lpstr>Definitions</vt:lpstr>
      <vt:lpstr>Definitions</vt:lpstr>
      <vt:lpstr>Definitions – do they matter?</vt:lpstr>
      <vt:lpstr>Nutrition - what are we trying to achieve?</vt:lpstr>
      <vt:lpstr>Weight gain is not growth: but it is still important</vt:lpstr>
      <vt:lpstr>NICU care - focus on what we can see and measure: but malnutrition is “invisible”</vt:lpstr>
      <vt:lpstr>What do we know?</vt:lpstr>
      <vt:lpstr>Examples of nutritional journies</vt:lpstr>
      <vt:lpstr>Extreme preterm: typical scenario</vt:lpstr>
      <vt:lpstr>Extreme preterm: nutrition day 0</vt:lpstr>
      <vt:lpstr>Extreme preterm: days 1-3</vt:lpstr>
      <vt:lpstr>Extreme preterm: days 4-10</vt:lpstr>
      <vt:lpstr>Very preterm 28-32 weeks</vt:lpstr>
      <vt:lpstr>Late &amp; Moderate preterm (LMPT)</vt:lpstr>
      <vt:lpstr>What are the ‘big’ questions?</vt:lpstr>
      <vt:lpstr>Nutrition is more than nutrients</vt:lpstr>
      <vt:lpstr>Assessing growth</vt:lpstr>
      <vt:lpstr>https://intergrowth21.tghn.org/</vt:lpstr>
      <vt:lpstr>PowerPoint Presentation</vt:lpstr>
      <vt:lpstr>Nutritional assessment: Auxology, Bloods, Clinical, Diet, Evaluation (ABCDE)</vt:lpstr>
      <vt:lpstr>Breastmilk and microbes</vt:lpstr>
      <vt:lpstr>Is breast milk just ‘food’? Drink → absorb nutrients → make stool?</vt:lpstr>
      <vt:lpstr>Breast milk is more than food</vt:lpstr>
      <vt:lpstr>Gut microbiome</vt:lpstr>
      <vt:lpstr>Gastro-intestinal tract full of microbes</vt:lpstr>
      <vt:lpstr>Gut microbiome</vt:lpstr>
      <vt:lpstr>Human life-course: baby to adult</vt:lpstr>
      <vt:lpstr>Body site: different microbiota</vt:lpstr>
      <vt:lpstr>PowerPoint Presentation</vt:lpstr>
      <vt:lpstr>PowerPoint Presentation</vt:lpstr>
      <vt:lpstr>What is going on in the gut lumen?</vt:lpstr>
      <vt:lpstr>Microbes produce a range of important nutrients</vt:lpstr>
      <vt:lpstr>Nutrients promote certain patterns of microbes</vt:lpstr>
      <vt:lpstr>Disease patterns</vt:lpstr>
      <vt:lpstr>Summary</vt:lpstr>
      <vt:lpstr>Nutritional Quality v Nutrient Quantity</vt:lpstr>
      <vt:lpstr>Nutritional Quality v Nutrient Quantity</vt:lpstr>
      <vt:lpstr>Breast milk – most important &amp; cost-effective intervention in neonatal nutrition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Embleton</dc:creator>
  <cp:lastModifiedBy>Nicholas Embleton</cp:lastModifiedBy>
  <cp:revision>76</cp:revision>
  <dcterms:created xsi:type="dcterms:W3CDTF">2018-02-11T08:52:20Z</dcterms:created>
  <dcterms:modified xsi:type="dcterms:W3CDTF">2018-02-17T08:43:53Z</dcterms:modified>
</cp:coreProperties>
</file>