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1" r:id="rId2"/>
    <p:sldId id="289" r:id="rId3"/>
    <p:sldId id="258" r:id="rId4"/>
    <p:sldId id="262" r:id="rId5"/>
    <p:sldId id="265" r:id="rId6"/>
    <p:sldId id="266" r:id="rId7"/>
    <p:sldId id="272" r:id="rId8"/>
    <p:sldId id="268" r:id="rId9"/>
    <p:sldId id="271" r:id="rId10"/>
    <p:sldId id="267" r:id="rId11"/>
    <p:sldId id="269" r:id="rId12"/>
    <p:sldId id="270" r:id="rId13"/>
    <p:sldId id="274" r:id="rId14"/>
    <p:sldId id="275" r:id="rId15"/>
    <p:sldId id="276" r:id="rId16"/>
    <p:sldId id="277" r:id="rId17"/>
    <p:sldId id="279" r:id="rId18"/>
    <p:sldId id="282" r:id="rId19"/>
    <p:sldId id="284" r:id="rId20"/>
    <p:sldId id="283" r:id="rId21"/>
    <p:sldId id="292" r:id="rId22"/>
    <p:sldId id="287" r:id="rId23"/>
    <p:sldId id="290" r:id="rId24"/>
    <p:sldId id="288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803C2-E06B-234A-B1C9-19B10CB1C36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13EB1-26DE-8F4D-B997-4E6176E9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UK rates 2014:</a:t>
            </a:r>
            <a:r>
              <a:rPr lang="en-US" baseline="0" dirty="0"/>
              <a:t> deaths </a:t>
            </a:r>
            <a:r>
              <a:rPr lang="en-US" dirty="0"/>
              <a:t>per 1000 live births</a:t>
            </a:r>
          </a:p>
          <a:p>
            <a:r>
              <a:rPr lang="en-US" dirty="0"/>
              <a:t>Neonatal</a:t>
            </a:r>
            <a:r>
              <a:rPr lang="en-US" baseline="0" dirty="0"/>
              <a:t> 3</a:t>
            </a:r>
          </a:p>
          <a:p>
            <a:r>
              <a:rPr lang="en-US" baseline="0" dirty="0"/>
              <a:t>Infant 4</a:t>
            </a:r>
          </a:p>
          <a:p>
            <a:r>
              <a:rPr lang="en-US" baseline="0" dirty="0"/>
              <a:t>Under 5 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EDCD-26C8-544A-8FEF-6BB2037695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0BC82-80CD-AE40-9D8B-5AEE56B332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7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specific causes of death</a:t>
            </a:r>
            <a:r>
              <a:rPr lang="en-US" baseline="0" dirty="0"/>
              <a:t> – only one way of looking at the data.</a:t>
            </a:r>
          </a:p>
          <a:p>
            <a:r>
              <a:rPr lang="en-US" baseline="0" dirty="0"/>
              <a:t>Also useful to consider what the risk factors for these diseases are – better insights into what interventions would prevent these deaths – e.g. malnutrition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3DA0-53B8-2A45-8110-F76E89D7D2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9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that 80% deaths occur in LBW</a:t>
            </a:r>
            <a:r>
              <a:rPr lang="en-US" baseline="0" dirty="0"/>
              <a:t> infants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3EB1-26DE-8F4D-B997-4E6176E95B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7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 percentage change in the number of YLDs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reflects the combined effects of population growth,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ageing, and epidemiological change.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 change in age-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YLD rates reflects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epidemiological change that is not due to ageing 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growth.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death rates for specific causes decreased but absolute number of YLDs from non-communicable diseases increased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rapidly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all SDI (Sociodemographic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index) quintiles, partly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population growth, but also the ageing of populations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(max age range affected 40-69 years).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 much greater success in reducing fatal conditions than non-fatal, chronic conditions.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 of the epidemiological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increases importance of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non-fatal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outcomes requiring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 care as populations age.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0BC82-80CD-AE40-9D8B-5AEE56B332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 percentage change in the number of YLDs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reflects the combined effects of population growth,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ageing, and epidemiological change.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 change in age-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YLD rates reflects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epidemiological change that is not due to ageing 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growth.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death rates for specific causes decreased but absolute number of YLDs from non-communicable diseases increased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rapidly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all SDI (Sociodemographic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index) quintiles, partly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population growth, but also the ageing of populations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(max age range affected 40-69 years).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 much greater success in reducing fatal conditions than non-fatal, chronic conditions.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 of the epidemiological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increases importance of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non-fatal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outcomes requiring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 care as populations age.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0BC82-80CD-AE40-9D8B-5AEE56B332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9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Restricted diet in weanling rats increased lifespan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Dutch famine (WWII)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Siege of Leningrad (WWII)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China famine (“Great Leap Forward” 1959-61)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Biafra famine (Nigerian civil war; 1967-70)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In-utero malnutrition +/- rapid catch-up growth results in metabolic syndrome, epithelial dysfunction, NCDs, mental health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2BE2-D970-8447-A6AA-7C867A3FCF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9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9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1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7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3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5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0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0CDD-2B6D-A74F-B66D-9F4ED6631788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rc.ac.uk/funding/browse/confidence-in-global-nutrition-and-health-research/confidence-in-global-nutrition-and-health-research-institutional-pump-priming-award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sustainabledevelopment/sustainable-development-goal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7465"/>
            <a:ext cx="10363200" cy="1790221"/>
          </a:xfrm>
        </p:spPr>
        <p:txBody>
          <a:bodyPr>
            <a:normAutofit/>
          </a:bodyPr>
          <a:lstStyle/>
          <a:p>
            <a:r>
              <a:rPr lang="en-US" dirty="0"/>
              <a:t>Critical issues in LBW infants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221" y="3876044"/>
            <a:ext cx="10076311" cy="1722912"/>
          </a:xfrm>
        </p:spPr>
        <p:txBody>
          <a:bodyPr>
            <a:normAutofit/>
          </a:bodyPr>
          <a:lstStyle/>
          <a:p>
            <a:r>
              <a:rPr lang="en-US" dirty="0"/>
              <a:t>Ibadan, March 5</a:t>
            </a:r>
            <a:r>
              <a:rPr lang="en-US" baseline="30000" dirty="0"/>
              <a:t>th</a:t>
            </a:r>
            <a:r>
              <a:rPr lang="en-US" dirty="0"/>
              <a:t>-6</a:t>
            </a:r>
            <a:r>
              <a:rPr lang="en-US" baseline="30000" dirty="0"/>
              <a:t>th</a:t>
            </a:r>
            <a:r>
              <a:rPr lang="en-US" dirty="0"/>
              <a:t> 2018</a:t>
            </a:r>
          </a:p>
          <a:p>
            <a:r>
              <a:rPr lang="en-US" sz="2200" dirty="0"/>
              <a:t>MRC Confidence in Global Nutrition and Health Research</a:t>
            </a:r>
          </a:p>
          <a:p>
            <a:r>
              <a:rPr lang="en-US" sz="2200" b="1" dirty="0"/>
              <a:t>Improving the survival, growth and development of low birth weight newborns through better nutrition: the Neonatal Nutrition Network project</a:t>
            </a:r>
            <a:r>
              <a:rPr lang="en-GB" sz="2200" dirty="0">
                <a:effectLst/>
              </a:rPr>
              <a:t> </a:t>
            </a:r>
          </a:p>
        </p:txBody>
      </p:sp>
      <p:pic>
        <p:nvPicPr>
          <p:cNvPr id="8" name="Picture 7" descr="Newcastle-Univer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27" y="564025"/>
            <a:ext cx="1377365" cy="1032181"/>
          </a:xfrm>
          <a:prstGeom prst="rect">
            <a:avLst/>
          </a:prstGeom>
        </p:spPr>
      </p:pic>
      <p:pic>
        <p:nvPicPr>
          <p:cNvPr id="9" name="Picture 8" descr="NISON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94" y="5893619"/>
            <a:ext cx="3782517" cy="700466"/>
          </a:xfrm>
          <a:prstGeom prst="rect">
            <a:avLst/>
          </a:prstGeom>
        </p:spPr>
      </p:pic>
      <p:pic>
        <p:nvPicPr>
          <p:cNvPr id="11" name="Picture 10" descr="University-Of-Ibadan-U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81" y="534199"/>
            <a:ext cx="1291799" cy="1062007"/>
          </a:xfrm>
          <a:prstGeom prst="rect">
            <a:avLst/>
          </a:prstGeom>
        </p:spPr>
      </p:pic>
      <p:pic>
        <p:nvPicPr>
          <p:cNvPr id="12" name="Picture 11" descr="LSTM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98" y="564024"/>
            <a:ext cx="1897543" cy="1032180"/>
          </a:xfrm>
          <a:prstGeom prst="rect">
            <a:avLst/>
          </a:prstGeom>
        </p:spPr>
      </p:pic>
      <p:pic>
        <p:nvPicPr>
          <p:cNvPr id="13" name="Picture 12" descr="university-of-aberdeen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54" y="1533246"/>
            <a:ext cx="2616701" cy="116297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70" y="1807338"/>
            <a:ext cx="3275847" cy="51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der-hey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12" y="411494"/>
            <a:ext cx="1687961" cy="1265971"/>
          </a:xfrm>
          <a:prstGeom prst="rect">
            <a:avLst/>
          </a:prstGeom>
        </p:spPr>
      </p:pic>
      <p:pic>
        <p:nvPicPr>
          <p:cNvPr id="10" name="Picture 9" descr="Uni Maseno 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55" y="564024"/>
            <a:ext cx="1155977" cy="9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3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36% newborn deaths occur on the first day of life </a:t>
            </a:r>
          </a:p>
        </p:txBody>
      </p:sp>
      <p:pic>
        <p:nvPicPr>
          <p:cNvPr id="4" name="Content Placeholder 3" descr="Screen Shot 2015-12-06 at 11.09.18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9" b="-1488"/>
          <a:stretch/>
        </p:blipFill>
        <p:spPr>
          <a:xfrm>
            <a:off x="609600" y="1678914"/>
            <a:ext cx="10972800" cy="3211836"/>
          </a:xfrm>
        </p:spPr>
      </p:pic>
      <p:sp>
        <p:nvSpPr>
          <p:cNvPr id="5" name="TextBox 4"/>
          <p:cNvSpPr txBox="1"/>
          <p:nvPr/>
        </p:nvSpPr>
        <p:spPr>
          <a:xfrm>
            <a:off x="564467" y="5264418"/>
            <a:ext cx="11211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First day of life: 1m deaths; 16% under 5 deaths</a:t>
            </a:r>
          </a:p>
          <a:p>
            <a:pPr algn="ctr"/>
            <a:r>
              <a:rPr lang="en-US" sz="2400" dirty="0"/>
              <a:t>First week of life: 73% neonatal deaths; 32% under 5 deaths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Source: UNICEF: Committing to Child Survival: A Promise Renewed; Progress Report 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502" y="4627965"/>
            <a:ext cx="1459828" cy="636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2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5" y="439615"/>
            <a:ext cx="7761956" cy="4623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987" y="5560631"/>
            <a:ext cx="1053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Lee et al 2017. Estimates of burden and consequences of infants born small for gestational age in low and middle income countries with INTERGROWTH- 21st standard: analysis of CHERG datasets. </a:t>
            </a:r>
            <a:r>
              <a:rPr lang="is-IS" dirty="0"/>
              <a:t>BMJ 2017;358:j3677</a:t>
            </a:r>
          </a:p>
        </p:txBody>
      </p:sp>
      <p:pic>
        <p:nvPicPr>
          <p:cNvPr id="6" name="Picture 2" descr="SCBU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365" y="1708890"/>
            <a:ext cx="2548711" cy="32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84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1" y="256097"/>
            <a:ext cx="7999688" cy="640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6021" y="1391204"/>
            <a:ext cx="27505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Lee et al 2017. Estimates of burden and consequences of infants born small for gestational age in low and middle income countries with INTERGROWTH- 21st standard: analysis of CHERG datasets. </a:t>
            </a:r>
            <a:r>
              <a:rPr lang="is-IS" dirty="0"/>
              <a:t>BMJ 2017;358:j3677</a:t>
            </a:r>
          </a:p>
        </p:txBody>
      </p:sp>
    </p:spTree>
    <p:extLst>
      <p:ext uri="{BB962C8B-B14F-4D97-AF65-F5344CB8AC3E}">
        <p14:creationId xmlns:p14="http://schemas.microsoft.com/office/powerpoint/2010/main" val="107750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812"/>
          </a:xfrm>
        </p:spPr>
        <p:txBody>
          <a:bodyPr/>
          <a:lstStyle/>
          <a:p>
            <a:r>
              <a:rPr lang="en-US" dirty="0"/>
              <a:t>Years Life Lost due to Disability (YLD)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134"/>
            <a:ext cx="12192000" cy="1144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4061"/>
            <a:ext cx="12192000" cy="2073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33"/>
            <a:ext cx="12192000" cy="1396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914418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Preterm birth complications had the largest increase in age-</a:t>
            </a:r>
            <a:r>
              <a:rPr lang="en-US" dirty="0" err="1"/>
              <a:t>standardised</a:t>
            </a:r>
            <a:r>
              <a:rPr lang="en-US" dirty="0"/>
              <a:t> YLD rates: 8·5%.</a:t>
            </a:r>
          </a:p>
        </p:txBody>
      </p:sp>
    </p:spTree>
    <p:extLst>
      <p:ext uri="{BB962C8B-B14F-4D97-AF65-F5344CB8AC3E}">
        <p14:creationId xmlns:p14="http://schemas.microsoft.com/office/powerpoint/2010/main" val="352142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9633"/>
          </a:xfrm>
        </p:spPr>
        <p:txBody>
          <a:bodyPr/>
          <a:lstStyle/>
          <a:p>
            <a:r>
              <a:rPr lang="en-US" dirty="0"/>
              <a:t>Years Life Lost due to Disability (YLD)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134"/>
            <a:ext cx="12192000" cy="1144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4061"/>
            <a:ext cx="12192000" cy="2073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33"/>
            <a:ext cx="12192000" cy="1396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914418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Preterm birth complications had the largest increase in age-</a:t>
            </a:r>
            <a:r>
              <a:rPr lang="en-US" dirty="0" err="1"/>
              <a:t>standardised</a:t>
            </a:r>
            <a:r>
              <a:rPr lang="en-US" dirty="0"/>
              <a:t> YLD rates: 8·5%.</a:t>
            </a:r>
          </a:p>
        </p:txBody>
      </p:sp>
      <p:sp>
        <p:nvSpPr>
          <p:cNvPr id="7" name="Donut 6"/>
          <p:cNvSpPr/>
          <p:nvPr/>
        </p:nvSpPr>
        <p:spPr>
          <a:xfrm>
            <a:off x="10268373" y="3965468"/>
            <a:ext cx="1056640" cy="1860578"/>
          </a:xfrm>
          <a:prstGeom prst="donut">
            <a:avLst>
              <a:gd name="adj" fmla="val 260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3520" y="4439258"/>
            <a:ext cx="2953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All positive</a:t>
            </a:r>
          </a:p>
        </p:txBody>
      </p:sp>
    </p:spTree>
    <p:extLst>
      <p:ext uri="{BB962C8B-B14F-4D97-AF65-F5344CB8AC3E}">
        <p14:creationId xmlns:p14="http://schemas.microsoft.com/office/powerpoint/2010/main" val="20946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Increased survival = increased 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YLD rates from preterm birth complications and neonatal encephalopathy increased, while YLL rates dropped by almost a quarter.</a:t>
            </a:r>
          </a:p>
          <a:p>
            <a:r>
              <a:rPr lang="en-US" dirty="0"/>
              <a:t>“Improved survival through neonatal intensive care interventions predisposes survivors to the risk of long term disabling outcomes.”</a:t>
            </a:r>
          </a:p>
          <a:p>
            <a:r>
              <a:rPr lang="en-US" dirty="0"/>
              <a:t>”As countries progress through the epidemiological transition, more attention should be paid to assessing the burden of non fatal health outcomes</a:t>
            </a:r>
            <a:r>
              <a:rPr lang="mr-IN" dirty="0"/>
              <a:t>…</a:t>
            </a:r>
            <a:r>
              <a:rPr lang="en-GB" dirty="0"/>
              <a:t>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1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9" y="1519952"/>
            <a:ext cx="6134088" cy="3275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0324"/>
            <a:ext cx="12192000" cy="946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69" y="4547444"/>
            <a:ext cx="3623631" cy="4953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94389"/>
            <a:ext cx="10515600" cy="1325563"/>
          </a:xfrm>
        </p:spPr>
        <p:txBody>
          <a:bodyPr/>
          <a:lstStyle/>
          <a:p>
            <a:r>
              <a:rPr lang="en-US" dirty="0"/>
              <a:t>Disability Adjusted Life Years (DALYS)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68" y="1603235"/>
            <a:ext cx="4813873" cy="3345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73" y="4678754"/>
            <a:ext cx="3428699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Developmental origins of health and disease (</a:t>
            </a:r>
            <a:r>
              <a:rPr lang="en-US" dirty="0" err="1"/>
              <a:t>DoHAD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97927"/>
            <a:ext cx="5384800" cy="40402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Critical importance of “phenotypic plasticity” in early life: single genotype can produce more than one</a:t>
            </a:r>
          </a:p>
          <a:p>
            <a:r>
              <a:rPr lang="en-US" dirty="0"/>
              <a:t>morphology</a:t>
            </a:r>
          </a:p>
          <a:p>
            <a:r>
              <a:rPr lang="en-US" dirty="0"/>
              <a:t>physiology</a:t>
            </a:r>
          </a:p>
          <a:p>
            <a:r>
              <a:rPr lang="en-US" dirty="0" err="1"/>
              <a:t>behaviour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as a result of environmental influences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089" y="1997927"/>
            <a:ext cx="5162711" cy="3470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Mechanisms</a:t>
            </a:r>
            <a:r>
              <a:rPr lang="is-IS" dirty="0"/>
              <a:t>…?</a:t>
            </a:r>
            <a:endParaRPr lang="en-US" dirty="0"/>
          </a:p>
          <a:p>
            <a:r>
              <a:rPr lang="en-US" dirty="0"/>
              <a:t>Premature telomere shortening</a:t>
            </a:r>
          </a:p>
          <a:p>
            <a:r>
              <a:rPr lang="en-US" dirty="0"/>
              <a:t>Poor organ growth/development</a:t>
            </a:r>
          </a:p>
          <a:p>
            <a:r>
              <a:rPr lang="en-US" dirty="0"/>
              <a:t>Programming of hormone levels</a:t>
            </a:r>
          </a:p>
          <a:p>
            <a:r>
              <a:rPr lang="en-US" dirty="0"/>
              <a:t>Appetite regulation and other CNS effects</a:t>
            </a:r>
          </a:p>
          <a:p>
            <a:r>
              <a:rPr lang="en-US" dirty="0"/>
              <a:t>Number/size/function of fat cells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497617"/>
            <a:ext cx="1021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In-utero </a:t>
            </a:r>
            <a:r>
              <a:rPr lang="en-US" dirty="0">
                <a:solidFill>
                  <a:srgbClr val="FF0000"/>
                </a:solidFill>
              </a:rPr>
              <a:t>malnutrition +/- rapid catch-up growth results in metabolic syndrome, epithelial dysfunction, non-communicable diseases (NCDs), mental 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3387301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Neonatal mortality “in the spotlight”</a:t>
            </a:r>
          </a:p>
          <a:p>
            <a:r>
              <a:rPr lang="en-US" dirty="0"/>
              <a:t>Focus on LBW: distinguishing preterm / IUGR / both remains a problem</a:t>
            </a:r>
          </a:p>
          <a:p>
            <a:r>
              <a:rPr lang="en-US" dirty="0"/>
              <a:t>Great potential for novel nutritional interventions to improve short and long-term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5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793" y="324900"/>
            <a:ext cx="4366254" cy="61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3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823" y="1584130"/>
            <a:ext cx="539530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Aims of the MRC Confidence in Global Nutrition and Health Research award</a:t>
            </a:r>
          </a:p>
          <a:p>
            <a:r>
              <a:rPr lang="en-US" dirty="0"/>
              <a:t>What are the key issues in global neonatal health?</a:t>
            </a:r>
          </a:p>
          <a:p>
            <a:pPr lvl="1"/>
            <a:r>
              <a:rPr lang="en-US" dirty="0"/>
              <a:t>Survival</a:t>
            </a:r>
          </a:p>
          <a:p>
            <a:pPr lvl="1"/>
            <a:r>
              <a:rPr lang="en-US" dirty="0"/>
              <a:t>Survival without disability</a:t>
            </a:r>
          </a:p>
          <a:p>
            <a:pPr lvl="1"/>
            <a:r>
              <a:rPr lang="en-US" dirty="0"/>
              <a:t>Prevention of long-term adverse effects</a:t>
            </a:r>
          </a:p>
          <a:p>
            <a:r>
              <a:rPr lang="en-US" dirty="0"/>
              <a:t>Aims of the workshop</a:t>
            </a:r>
          </a:p>
          <a:p>
            <a:r>
              <a:rPr lang="en-US" dirty="0"/>
              <a:t>Neonatal Nutrition Network project </a:t>
            </a:r>
            <a:r>
              <a:rPr lang="mr-IN" dirty="0"/>
              <a:t>–</a:t>
            </a:r>
            <a:r>
              <a:rPr lang="en-US" dirty="0"/>
              <a:t> what’s the plan?</a:t>
            </a:r>
          </a:p>
        </p:txBody>
      </p:sp>
      <p:pic>
        <p:nvPicPr>
          <p:cNvPr id="5" name="Content Placeholder 4" descr="DSC0641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6413670" y="1387357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1301034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Neonatal Nutrition Network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i="1" dirty="0"/>
              <a:t>Where are we heading?</a:t>
            </a:r>
          </a:p>
          <a:p>
            <a:r>
              <a:rPr lang="en-GB" dirty="0"/>
              <a:t>Pragmatic, large-scale studies of affordable, feasible and safe nutritional interventions (e.g. probiotics)</a:t>
            </a:r>
          </a:p>
          <a:p>
            <a:r>
              <a:rPr lang="en-GB" dirty="0"/>
              <a:t>Effects of nutritional interventions on longer term outcomes</a:t>
            </a:r>
          </a:p>
          <a:p>
            <a:r>
              <a:rPr lang="en-GB" dirty="0"/>
              <a:t>Cluster-randomised trial; n=12 clusters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Probiotics in preterm infants in LMICs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23 RCTs (n=4783) from 4 continents and 10 LMICs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Risk ratio of </a:t>
            </a:r>
          </a:p>
          <a:p>
            <a:pPr>
              <a:spcBef>
                <a:spcPts val="0"/>
              </a:spcBef>
            </a:pPr>
            <a:r>
              <a:rPr lang="en-US" dirty="0"/>
              <a:t>NEC ≥</a:t>
            </a:r>
            <a:r>
              <a:rPr lang="it-IT" dirty="0"/>
              <a:t>stage II = 0.46 (95% CI 0.34 to 0.61) </a:t>
            </a:r>
            <a:r>
              <a:rPr lang="en-US" dirty="0"/>
              <a:t>P&lt;0.00001; NNT 25 (20 to 50)</a:t>
            </a:r>
          </a:p>
          <a:p>
            <a:pPr>
              <a:spcBef>
                <a:spcPts val="0"/>
              </a:spcBef>
            </a:pPr>
            <a:r>
              <a:rPr lang="en-US" dirty="0"/>
              <a:t>Late-onset sepsis = 0.80 (</a:t>
            </a:r>
            <a:r>
              <a:rPr lang="pl-PL" dirty="0"/>
              <a:t>0.71 to 0.91) P=0.0009; NNT 25 (17 to 100)</a:t>
            </a:r>
          </a:p>
          <a:p>
            <a:pPr>
              <a:spcBef>
                <a:spcPts val="0"/>
              </a:spcBef>
            </a:pPr>
            <a:r>
              <a:rPr lang="en-US" dirty="0"/>
              <a:t>All-cause mortality = 0.73 (0.59 to 0.90) P=0.003; NNT 50 (25 to 100)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No significant adverse effects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 err="1"/>
              <a:t>Deshpande</a:t>
            </a:r>
            <a:r>
              <a:rPr lang="en-US" sz="2300" dirty="0"/>
              <a:t> et al. Benefits of probiotics in preterm neonates in low-income and medium income countries: a systematic review of </a:t>
            </a:r>
            <a:r>
              <a:rPr lang="en-US" sz="2300" dirty="0" err="1"/>
              <a:t>randomised</a:t>
            </a:r>
            <a:r>
              <a:rPr lang="en-US" sz="2300" dirty="0"/>
              <a:t> controlled trials. BMJ Open 2017;7:e017638</a:t>
            </a:r>
          </a:p>
        </p:txBody>
      </p:sp>
    </p:spTree>
    <p:extLst>
      <p:ext uri="{BB962C8B-B14F-4D97-AF65-F5344CB8AC3E}">
        <p14:creationId xmlns:p14="http://schemas.microsoft.com/office/powerpoint/2010/main" val="1401554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Potential differences between LBW infants in NNUs in LMICs versus 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/>
              <a:t>Maternal factors</a:t>
            </a:r>
          </a:p>
          <a:p>
            <a:pPr lvl="0"/>
            <a:r>
              <a:rPr lang="en-GB" dirty="0"/>
              <a:t>diseases: e.g. malaria</a:t>
            </a:r>
          </a:p>
          <a:p>
            <a:pPr lvl="0"/>
            <a:r>
              <a:rPr lang="en-GB" dirty="0"/>
              <a:t>nutrition: </a:t>
            </a:r>
            <a:r>
              <a:rPr lang="en-GB" dirty="0" err="1"/>
              <a:t>Vit</a:t>
            </a:r>
            <a:r>
              <a:rPr lang="en-GB" dirty="0"/>
              <a:t> A/D/iron/folate + seasonal effects</a:t>
            </a:r>
          </a:p>
          <a:p>
            <a:pPr lvl="0"/>
            <a:r>
              <a:rPr lang="en-GB" dirty="0"/>
              <a:t>prevalence of GBS</a:t>
            </a:r>
          </a:p>
          <a:p>
            <a:pPr lvl="0"/>
            <a:r>
              <a:rPr lang="en-GB" dirty="0"/>
              <a:t>Genetics and epigenetics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Pregnancy</a:t>
            </a:r>
          </a:p>
          <a:p>
            <a:pPr lvl="0"/>
            <a:r>
              <a:rPr lang="en-GB" dirty="0"/>
              <a:t>intra-uterine infection</a:t>
            </a:r>
          </a:p>
          <a:p>
            <a:pPr lvl="0"/>
            <a:r>
              <a:rPr lang="en-GB" dirty="0"/>
              <a:t>placental malaria, gestational diabetes, eclampsia</a:t>
            </a:r>
          </a:p>
          <a:p>
            <a:pPr lvl="0"/>
            <a:r>
              <a:rPr lang="en-GB" dirty="0"/>
              <a:t>prevalence of PROM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Delivery</a:t>
            </a:r>
          </a:p>
          <a:p>
            <a:pPr lvl="0"/>
            <a:r>
              <a:rPr lang="en-GB" dirty="0"/>
              <a:t>Place of delivery</a:t>
            </a:r>
          </a:p>
          <a:p>
            <a:pPr lvl="0"/>
            <a:r>
              <a:rPr lang="en-GB" dirty="0"/>
              <a:t>CS rate</a:t>
            </a:r>
          </a:p>
          <a:p>
            <a:pPr lvl="0"/>
            <a:r>
              <a:rPr lang="en-GB" dirty="0"/>
              <a:t>Vaginal/faecal microbiome</a:t>
            </a:r>
          </a:p>
          <a:p>
            <a:r>
              <a:rPr lang="en-GB" dirty="0"/>
              <a:t>Infant resuscitation</a:t>
            </a:r>
          </a:p>
          <a:p>
            <a:pPr lvl="0"/>
            <a:endParaRPr lang="en-GB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4499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/>
              <a:t>Ante-natal and post-natal care</a:t>
            </a:r>
          </a:p>
          <a:p>
            <a:pPr lvl="0"/>
            <a:r>
              <a:rPr lang="en-GB" dirty="0"/>
              <a:t>accuracy of dating of gestation</a:t>
            </a:r>
          </a:p>
          <a:p>
            <a:pPr lvl="0"/>
            <a:r>
              <a:rPr lang="en-GB" dirty="0"/>
              <a:t>monitoring of foetal growth</a:t>
            </a:r>
          </a:p>
          <a:p>
            <a:pPr lvl="0"/>
            <a:r>
              <a:rPr lang="en-GB" dirty="0"/>
              <a:t>early intervention; e.g. early delivery for poor foetal growth</a:t>
            </a:r>
          </a:p>
          <a:p>
            <a:pPr lvl="0"/>
            <a:r>
              <a:rPr lang="en-GB" dirty="0"/>
              <a:t>management of common diseases e.g. hypertension, diabetes</a:t>
            </a:r>
          </a:p>
          <a:p>
            <a:pPr lvl="0"/>
            <a:r>
              <a:rPr lang="en-GB" dirty="0"/>
              <a:t>use of ante-natal steroids</a:t>
            </a:r>
          </a:p>
          <a:p>
            <a:pPr lvl="0"/>
            <a:r>
              <a:rPr lang="en-GB" dirty="0"/>
              <a:t>human resources / staff time</a:t>
            </a:r>
          </a:p>
          <a:p>
            <a:pPr lvl="0"/>
            <a:r>
              <a:rPr lang="en-GB" dirty="0"/>
              <a:t>hand washing / infection control</a:t>
            </a:r>
          </a:p>
          <a:p>
            <a:pPr lvl="0"/>
            <a:r>
              <a:rPr lang="en-GB" dirty="0"/>
              <a:t>material resources and hospital environment (KMC; incubators; long lines)</a:t>
            </a:r>
          </a:p>
          <a:p>
            <a:pPr lvl="0"/>
            <a:r>
              <a:rPr lang="en-GB" dirty="0"/>
              <a:t>feeding practices </a:t>
            </a:r>
            <a:r>
              <a:rPr lang="en-GB" dirty="0" err="1"/>
              <a:t>inc.</a:t>
            </a:r>
            <a:r>
              <a:rPr lang="en-GB" dirty="0"/>
              <a:t> parenteral nutrition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Infant factors</a:t>
            </a:r>
          </a:p>
          <a:p>
            <a:pPr lvl="0"/>
            <a:r>
              <a:rPr lang="en-GB" dirty="0"/>
              <a:t>proportion preterm vs. IUGR vs. </a:t>
            </a:r>
            <a:r>
              <a:rPr lang="en-GB" dirty="0" err="1"/>
              <a:t>prem</a:t>
            </a:r>
            <a:r>
              <a:rPr lang="en-GB" dirty="0"/>
              <a:t> + IUGR </a:t>
            </a:r>
          </a:p>
          <a:p>
            <a:pPr lvl="0"/>
            <a:r>
              <a:rPr lang="en-GB" dirty="0"/>
              <a:t>exposure to infection</a:t>
            </a:r>
          </a:p>
          <a:p>
            <a:pPr lvl="0"/>
            <a:r>
              <a:rPr lang="en-GB" dirty="0"/>
              <a:t>feeding practices; breastmilk, formula, donor milk, oral colostrum</a:t>
            </a:r>
          </a:p>
          <a:p>
            <a:pPr lvl="0"/>
            <a:r>
              <a:rPr lang="en-GB" dirty="0"/>
              <a:t>investigations (</a:t>
            </a:r>
            <a:r>
              <a:rPr lang="en-GB" dirty="0" err="1"/>
              <a:t>inc.</a:t>
            </a:r>
            <a:r>
              <a:rPr lang="en-GB" dirty="0"/>
              <a:t> AXR for diagnosis of NEC)</a:t>
            </a:r>
          </a:p>
          <a:p>
            <a:pPr lvl="0"/>
            <a:r>
              <a:rPr lang="en-GB" dirty="0"/>
              <a:t>drugs (</a:t>
            </a:r>
            <a:r>
              <a:rPr lang="en-GB" dirty="0" err="1"/>
              <a:t>inc.</a:t>
            </a:r>
            <a:r>
              <a:rPr lang="en-GB" dirty="0"/>
              <a:t> antibiotics, surfactant</a:t>
            </a:r>
          </a:p>
          <a:p>
            <a:pPr lvl="0"/>
            <a:r>
              <a:rPr lang="en-GB" dirty="0"/>
              <a:t>interventions (e.g. PN, umbilical artery catheters)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map kenya">
            <a:extLst>
              <a:ext uri="{FF2B5EF4-FFF2-40B4-BE49-F238E27FC236}">
                <a16:creationId xmlns:a16="http://schemas.microsoft.com/office/drawing/2014/main" id="{E7A2AB7E-B5F8-4BDB-8115-2A73E503A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7ABD4B-FEBA-41BB-A2EA-D30CD156CC52}"/>
              </a:ext>
            </a:extLst>
          </p:cNvPr>
          <p:cNvSpPr/>
          <p:nvPr/>
        </p:nvSpPr>
        <p:spPr>
          <a:xfrm>
            <a:off x="1013943" y="1659972"/>
            <a:ext cx="3511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/>
              <a:t>Neonatal Nutrition Network project</a:t>
            </a:r>
            <a:endParaRPr lang="en-GB" sz="2800" b="1" dirty="0">
              <a:effectLst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sz="2800" b="1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effectLst/>
                <a:ea typeface="Calibri" panose="020F0502020204030204" pitchFamily="34" charset="0"/>
              </a:rPr>
              <a:t>Nigeria (4 NNUs) Kenya (2 NNUs)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897" y="500878"/>
            <a:ext cx="5814859" cy="5766802"/>
          </a:xfrm>
          <a:prstGeom prst="rect">
            <a:avLst/>
          </a:prstGeom>
        </p:spPr>
      </p:pic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F87A7A09-2573-4EEE-B48F-1386C142C3A9}"/>
              </a:ext>
            </a:extLst>
          </p:cNvPr>
          <p:cNvSpPr/>
          <p:nvPr/>
        </p:nvSpPr>
        <p:spPr>
          <a:xfrm rot="891830">
            <a:off x="7927948" y="3027802"/>
            <a:ext cx="1923550" cy="1358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7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Neonatal Nutrition Network </a:t>
            </a:r>
            <a:r>
              <a:rPr lang="en-US"/>
              <a:t>project overview</a:t>
            </a:r>
          </a:p>
        </p:txBody>
      </p:sp>
      <p:sp>
        <p:nvSpPr>
          <p:cNvPr id="4" name="Oval 3"/>
          <p:cNvSpPr/>
          <p:nvPr/>
        </p:nvSpPr>
        <p:spPr>
          <a:xfrm>
            <a:off x="3944011" y="2137675"/>
            <a:ext cx="3246429" cy="33362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91177" y="2933712"/>
            <a:ext cx="24146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NNN shared, </a:t>
            </a:r>
            <a:r>
              <a:rPr lang="en-GB" sz="2800" b="1" dirty="0" err="1">
                <a:solidFill>
                  <a:schemeClr val="bg1"/>
                </a:solidFill>
              </a:rPr>
              <a:t>anonymised</a:t>
            </a:r>
            <a:r>
              <a:rPr lang="en-GB" sz="2800" b="1" dirty="0">
                <a:solidFill>
                  <a:schemeClr val="bg1"/>
                </a:solidFill>
              </a:rPr>
              <a:t> clinical database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3078" y="1719668"/>
            <a:ext cx="1475651" cy="1466856"/>
            <a:chOff x="1082143" y="2629608"/>
            <a:chExt cx="1475651" cy="1466856"/>
          </a:xfrm>
        </p:grpSpPr>
        <p:sp>
          <p:nvSpPr>
            <p:cNvPr id="6" name="Oval 5"/>
            <p:cNvSpPr/>
            <p:nvPr/>
          </p:nvSpPr>
          <p:spPr>
            <a:xfrm>
              <a:off x="1082143" y="2629608"/>
              <a:ext cx="1475651" cy="14668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6294" y="2906879"/>
              <a:ext cx="12699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00" dirty="0"/>
                <a:t>Systematic review of feeding practices for LBW infants in LMICs</a:t>
              </a:r>
            </a:p>
            <a:p>
              <a:pPr algn="ctr"/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56867" y="3186524"/>
            <a:ext cx="1475651" cy="1466856"/>
            <a:chOff x="1082143" y="2629608"/>
            <a:chExt cx="1475651" cy="1466856"/>
          </a:xfrm>
        </p:grpSpPr>
        <p:sp>
          <p:nvSpPr>
            <p:cNvPr id="10" name="Oval 9"/>
            <p:cNvSpPr/>
            <p:nvPr/>
          </p:nvSpPr>
          <p:spPr>
            <a:xfrm>
              <a:off x="1082143" y="2629608"/>
              <a:ext cx="1475651" cy="14668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7352" y="3198480"/>
              <a:ext cx="12699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00" dirty="0"/>
                <a:t>Feeding survey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5478" y="4740450"/>
            <a:ext cx="1475651" cy="1466856"/>
            <a:chOff x="1082143" y="2629608"/>
            <a:chExt cx="1475651" cy="1466856"/>
          </a:xfrm>
        </p:grpSpPr>
        <p:sp>
          <p:nvSpPr>
            <p:cNvPr id="13" name="Oval 12"/>
            <p:cNvSpPr/>
            <p:nvPr/>
          </p:nvSpPr>
          <p:spPr>
            <a:xfrm>
              <a:off x="1082143" y="2629608"/>
              <a:ext cx="1475651" cy="14668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6294" y="2906879"/>
              <a:ext cx="1269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Standardised diagnostic criteria for major illnesses </a:t>
              </a:r>
              <a:endParaRPr lang="en-US" sz="12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6950787" y="4749594"/>
            <a:ext cx="1475651" cy="14668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05341" y="5111167"/>
            <a:ext cx="152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Microbiome</a:t>
            </a:r>
            <a:r>
              <a:rPr lang="en-GB" sz="1200" dirty="0"/>
              <a:t>:</a:t>
            </a:r>
          </a:p>
          <a:p>
            <a:pPr marL="171450" indent="-171450" algn="ctr">
              <a:buFont typeface="Arial"/>
              <a:buChar char="•"/>
            </a:pPr>
            <a:r>
              <a:rPr lang="en-GB" sz="1200" dirty="0"/>
              <a:t>AMR infant gut </a:t>
            </a:r>
          </a:p>
          <a:p>
            <a:pPr marL="171450" indent="-171450" algn="ctr">
              <a:buFont typeface="Arial"/>
              <a:buChar char="•"/>
            </a:pPr>
            <a:r>
              <a:rPr lang="en-GB" sz="1200" dirty="0"/>
              <a:t>Maternal vaginal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129126" y="3188897"/>
            <a:ext cx="1475651" cy="1466856"/>
            <a:chOff x="1082143" y="2629608"/>
            <a:chExt cx="1475651" cy="1466856"/>
          </a:xfrm>
        </p:grpSpPr>
        <p:sp>
          <p:nvSpPr>
            <p:cNvPr id="19" name="Oval 18"/>
            <p:cNvSpPr/>
            <p:nvPr/>
          </p:nvSpPr>
          <p:spPr>
            <a:xfrm>
              <a:off x="1082143" y="2629608"/>
              <a:ext cx="1475651" cy="14668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6294" y="2906879"/>
              <a:ext cx="12699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00" dirty="0"/>
                <a:t>Micronutrients, inflammation in small blood samples</a:t>
              </a:r>
            </a:p>
            <a:p>
              <a:pPr algn="ctr"/>
              <a:endParaRPr lang="en-US" sz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67779" y="1719668"/>
            <a:ext cx="1475651" cy="1466856"/>
            <a:chOff x="7056289" y="1719668"/>
            <a:chExt cx="1475651" cy="1466856"/>
          </a:xfrm>
        </p:grpSpPr>
        <p:sp>
          <p:nvSpPr>
            <p:cNvPr id="22" name="Oval 21"/>
            <p:cNvSpPr/>
            <p:nvPr/>
          </p:nvSpPr>
          <p:spPr>
            <a:xfrm>
              <a:off x="7056289" y="1719668"/>
              <a:ext cx="1475651" cy="14668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90440" y="2175824"/>
              <a:ext cx="1269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00" dirty="0"/>
                <a:t>Core outcomes for research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917183" y="2799549"/>
            <a:ext cx="223946" cy="18407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2154" y="3847432"/>
            <a:ext cx="911857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90440" y="3847432"/>
            <a:ext cx="911857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966494" y="2799549"/>
            <a:ext cx="223946" cy="13416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42209" y="4749594"/>
            <a:ext cx="223946" cy="18407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34538" y="4883558"/>
            <a:ext cx="258991" cy="17511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5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F82D92-4BAC-4849-865F-629D1A2C0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95503"/>
              </p:ext>
            </p:extLst>
          </p:nvPr>
        </p:nvGraphicFramePr>
        <p:xfrm>
          <a:off x="534572" y="1800663"/>
          <a:ext cx="10846192" cy="4554927"/>
        </p:xfrm>
        <a:graphic>
          <a:graphicData uri="http://schemas.openxmlformats.org/drawingml/2006/table">
            <a:tbl>
              <a:tblPr firstRow="1" firstCol="1" bandRow="1"/>
              <a:tblGrid>
                <a:gridCol w="4543711">
                  <a:extLst>
                    <a:ext uri="{9D8B030D-6E8A-4147-A177-3AD203B41FA5}">
                      <a16:colId xmlns:a16="http://schemas.microsoft.com/office/drawing/2014/main" val="2001866071"/>
                    </a:ext>
                  </a:extLst>
                </a:gridCol>
                <a:gridCol w="1453629">
                  <a:extLst>
                    <a:ext uri="{9D8B030D-6E8A-4147-A177-3AD203B41FA5}">
                      <a16:colId xmlns:a16="http://schemas.microsoft.com/office/drawing/2014/main" val="1314720877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val="3908616648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val="574236095"/>
                    </a:ext>
                  </a:extLst>
                </a:gridCol>
                <a:gridCol w="404736">
                  <a:extLst>
                    <a:ext uri="{9D8B030D-6E8A-4147-A177-3AD203B41FA5}">
                      <a16:colId xmlns:a16="http://schemas.microsoft.com/office/drawing/2014/main" val="3525044420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val="3557975515"/>
                    </a:ext>
                  </a:extLst>
                </a:gridCol>
                <a:gridCol w="404736">
                  <a:extLst>
                    <a:ext uri="{9D8B030D-6E8A-4147-A177-3AD203B41FA5}">
                      <a16:colId xmlns:a16="http://schemas.microsoft.com/office/drawing/2014/main" val="2608322751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val="4077155197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val="414036760"/>
                    </a:ext>
                  </a:extLst>
                </a:gridCol>
                <a:gridCol w="404736">
                  <a:extLst>
                    <a:ext uri="{9D8B030D-6E8A-4147-A177-3AD203B41FA5}">
                      <a16:colId xmlns:a16="http://schemas.microsoft.com/office/drawing/2014/main" val="1679359189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val="3135649586"/>
                    </a:ext>
                  </a:extLst>
                </a:gridCol>
                <a:gridCol w="404736">
                  <a:extLst>
                    <a:ext uri="{9D8B030D-6E8A-4147-A177-3AD203B41FA5}">
                      <a16:colId xmlns:a16="http://schemas.microsoft.com/office/drawing/2014/main" val="510545370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val="2447673045"/>
                    </a:ext>
                  </a:extLst>
                </a:gridCol>
                <a:gridCol w="404736">
                  <a:extLst>
                    <a:ext uri="{9D8B030D-6E8A-4147-A177-3AD203B41FA5}">
                      <a16:colId xmlns:a16="http://schemas.microsoft.com/office/drawing/2014/main" val="3529206007"/>
                    </a:ext>
                  </a:extLst>
                </a:gridCol>
              </a:tblGrid>
              <a:tr h="309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Activities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2018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Yu Mincho"/>
                        </a:rPr>
                        <a:t>2019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49322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Preparation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M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M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J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J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O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N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D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J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F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3916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Prepare workshop materials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13035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Systematic review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101647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Workshops Nigeria / Kenya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6275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Ethical approvals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0523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Adapt standard criteria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0784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Develop and test database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1461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Populate database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38794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Mother/infant recruitment/samples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65937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DNA extraction and shipping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88006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Sample analysis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9486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Research visits; report writing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1020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Research proposal development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3888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2089340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221" y="2799926"/>
            <a:ext cx="10076311" cy="1722912"/>
          </a:xfrm>
        </p:spPr>
        <p:txBody>
          <a:bodyPr>
            <a:noAutofit/>
          </a:bodyPr>
          <a:lstStyle/>
          <a:p>
            <a:r>
              <a:rPr lang="en-GB" sz="4000" dirty="0">
                <a:effectLst/>
              </a:rPr>
              <a:t>All welcome; all hands to the pump!</a:t>
            </a:r>
          </a:p>
          <a:p>
            <a:r>
              <a:rPr lang="en-GB" sz="3200" dirty="0">
                <a:effectLst/>
              </a:rPr>
              <a:t>Many thanks to all of the people and institutions involved</a:t>
            </a:r>
            <a:endParaRPr lang="en-GB" sz="2000" dirty="0">
              <a:effectLst/>
            </a:endParaRPr>
          </a:p>
          <a:p>
            <a:r>
              <a:rPr lang="en-GB" sz="3600" dirty="0">
                <a:solidFill>
                  <a:srgbClr val="FF0000"/>
                </a:solidFill>
                <a:effectLst/>
              </a:rPr>
              <a:t>Enjoy the workshop!</a:t>
            </a:r>
          </a:p>
        </p:txBody>
      </p:sp>
      <p:pic>
        <p:nvPicPr>
          <p:cNvPr id="8" name="Picture 7" descr="Newcastle-Univer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27" y="564025"/>
            <a:ext cx="1377365" cy="1032181"/>
          </a:xfrm>
          <a:prstGeom prst="rect">
            <a:avLst/>
          </a:prstGeom>
        </p:spPr>
      </p:pic>
      <p:pic>
        <p:nvPicPr>
          <p:cNvPr id="9" name="Picture 8" descr="NISON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31" y="5089617"/>
            <a:ext cx="3782517" cy="700466"/>
          </a:xfrm>
          <a:prstGeom prst="rect">
            <a:avLst/>
          </a:prstGeom>
        </p:spPr>
      </p:pic>
      <p:pic>
        <p:nvPicPr>
          <p:cNvPr id="11" name="Picture 10" descr="University-Of-Ibadan-U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81" y="534199"/>
            <a:ext cx="1291799" cy="1062007"/>
          </a:xfrm>
          <a:prstGeom prst="rect">
            <a:avLst/>
          </a:prstGeom>
        </p:spPr>
      </p:pic>
      <p:pic>
        <p:nvPicPr>
          <p:cNvPr id="12" name="Picture 11" descr="LSTM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98" y="564024"/>
            <a:ext cx="1897543" cy="1032180"/>
          </a:xfrm>
          <a:prstGeom prst="rect">
            <a:avLst/>
          </a:prstGeom>
        </p:spPr>
      </p:pic>
      <p:pic>
        <p:nvPicPr>
          <p:cNvPr id="13" name="Picture 12" descr="university-of-aberdeen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54" y="1533246"/>
            <a:ext cx="2616701" cy="116297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70" y="1807338"/>
            <a:ext cx="3275847" cy="51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der-hey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12" y="411494"/>
            <a:ext cx="1687961" cy="1265971"/>
          </a:xfrm>
          <a:prstGeom prst="rect">
            <a:avLst/>
          </a:prstGeom>
        </p:spPr>
      </p:pic>
      <p:pic>
        <p:nvPicPr>
          <p:cNvPr id="10" name="Picture 9" descr="Uni Maseno 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55" y="564024"/>
            <a:ext cx="1155977" cy="9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70" y="1663062"/>
            <a:ext cx="10720120" cy="2590978"/>
          </a:xfrm>
        </p:spPr>
        <p:txBody>
          <a:bodyPr>
            <a:normAutofit/>
          </a:bodyPr>
          <a:lstStyle/>
          <a:p>
            <a:r>
              <a:rPr lang="en-US" sz="2800" dirty="0"/>
              <a:t>Global Challenges Research Fund (GCRF)</a:t>
            </a:r>
            <a:br>
              <a:rPr lang="en-US" sz="3200" b="1" dirty="0"/>
            </a:br>
            <a:r>
              <a:rPr lang="en-US" sz="3200" b="1" dirty="0"/>
              <a:t>Confidence in Global Nutrition and Health Research</a:t>
            </a:r>
            <a:br>
              <a:rPr lang="en-US" sz="3200" b="1" dirty="0"/>
            </a:br>
            <a:r>
              <a:rPr lang="en-US" sz="3200" b="1" dirty="0"/>
              <a:t>Institutional "pump-priming" awards to develop new opportunities in Global Nutrition and Health Research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37914"/>
            <a:ext cx="10515600" cy="1771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The purpose of this call is to provide institutional “pump-priming” funds to lay the grounds for </a:t>
            </a:r>
            <a:r>
              <a:rPr lang="en-US" b="1" i="1" dirty="0"/>
              <a:t>future large scale, multidisciplinary, cross-country global nutrition and health research bids </a:t>
            </a:r>
            <a:r>
              <a:rPr lang="en-US" i="1" dirty="0"/>
              <a:t>addressing issues of primary relevance to LMICs. </a:t>
            </a:r>
          </a:p>
        </p:txBody>
      </p:sp>
      <p:pic>
        <p:nvPicPr>
          <p:cNvPr id="5" name="Picture 4" descr="Screen Shot 2018-03-02 at 17.4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5229"/>
            <a:ext cx="6735418" cy="1285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971" y="5965566"/>
            <a:ext cx="10748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https://www.mrc.ac.uk/funding/browse/confidence-in-global-nutrition-and-health-research/confidence-in-global-nutrition-and-health-research-institutional-pump-priming-awards/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62315" y="753393"/>
            <a:ext cx="281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79598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Proposals must focus on issues primarily relevant to LMICs and aim to achieve one or more of the following goals: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Develop </a:t>
            </a:r>
            <a:r>
              <a:rPr lang="en-US" b="1" dirty="0"/>
              <a:t>new research strategies </a:t>
            </a:r>
            <a:r>
              <a:rPr lang="en-US" dirty="0"/>
              <a:t>to tackle nutrition and health challenges that are relevant to LMICs in the short, medium and long-term;</a:t>
            </a:r>
          </a:p>
          <a:p>
            <a:r>
              <a:rPr lang="en-US" dirty="0"/>
              <a:t>Develop new UK-LMIC research </a:t>
            </a:r>
            <a:r>
              <a:rPr lang="en-US" b="1" dirty="0"/>
              <a:t>partnerships</a:t>
            </a:r>
            <a:r>
              <a:rPr lang="en-US" dirty="0"/>
              <a:t> or </a:t>
            </a:r>
            <a:r>
              <a:rPr lang="en-US" dirty="0" err="1"/>
              <a:t>capitalise</a:t>
            </a:r>
            <a:r>
              <a:rPr lang="en-US" dirty="0"/>
              <a:t> on existing ones;</a:t>
            </a:r>
          </a:p>
          <a:p>
            <a:r>
              <a:rPr lang="en-US" dirty="0"/>
              <a:t>Identify opportunities and assess feasibility of </a:t>
            </a:r>
            <a:r>
              <a:rPr lang="en-US" b="1" dirty="0"/>
              <a:t>large-scale global nutrition and health research  projects</a:t>
            </a:r>
            <a:r>
              <a:rPr lang="en-US" dirty="0"/>
              <a:t> in partnership with  LMICs;</a:t>
            </a:r>
          </a:p>
          <a:p>
            <a:r>
              <a:rPr lang="en-US" dirty="0"/>
              <a:t>Extend scope of existing research to LMIC settings;</a:t>
            </a:r>
          </a:p>
          <a:p>
            <a:r>
              <a:rPr lang="en-US" dirty="0"/>
              <a:t>Apply novel / potentially </a:t>
            </a:r>
            <a:r>
              <a:rPr lang="en-US" b="1" dirty="0"/>
              <a:t>high-risk approaches </a:t>
            </a:r>
            <a:r>
              <a:rPr lang="en-US" dirty="0"/>
              <a:t>to nutrition research,  with opportunities for </a:t>
            </a:r>
            <a:r>
              <a:rPr lang="en-US" b="1" dirty="0"/>
              <a:t>multidisciplinary</a:t>
            </a:r>
            <a:r>
              <a:rPr lang="en-US" dirty="0"/>
              <a:t> approaches;</a:t>
            </a:r>
          </a:p>
          <a:p>
            <a:r>
              <a:rPr lang="en-US" dirty="0"/>
              <a:t>Produce </a:t>
            </a:r>
            <a:r>
              <a:rPr lang="en-US" b="1" dirty="0"/>
              <a:t>preliminary data </a:t>
            </a:r>
            <a:r>
              <a:rPr lang="en-US" dirty="0"/>
              <a:t>and </a:t>
            </a:r>
            <a:r>
              <a:rPr lang="en-US" b="1" dirty="0"/>
              <a:t>develop concepts </a:t>
            </a:r>
            <a:r>
              <a:rPr lang="en-US" dirty="0"/>
              <a:t> for future grant applications;</a:t>
            </a:r>
          </a:p>
          <a:p>
            <a:r>
              <a:rPr lang="en-US" dirty="0"/>
              <a:t>Create </a:t>
            </a:r>
            <a:r>
              <a:rPr lang="en-US" b="1" dirty="0"/>
              <a:t>pathways to impact </a:t>
            </a:r>
            <a:r>
              <a:rPr lang="en-US" dirty="0"/>
              <a:t>in LMICs.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6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566"/>
            <a:ext cx="12192000" cy="5252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8969" y="5966642"/>
            <a:ext cx="1015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hlinkClick r:id="rId3"/>
              </a:rPr>
              <a:t>http://www.un.org/sustainabledevelopment/sustainable-development-goals/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07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SDGs specific to child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593373" cy="500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Goal 3: Ensure healthy lives and promote well-being for all at all ages</a:t>
            </a:r>
            <a:endParaRPr lang="en-GB" dirty="0"/>
          </a:p>
          <a:p>
            <a:r>
              <a:rPr lang="en-GB" dirty="0"/>
              <a:t>By 2030, end preventable deaths of </a:t>
            </a:r>
            <a:r>
              <a:rPr lang="en-GB" dirty="0" err="1"/>
              <a:t>newborns</a:t>
            </a:r>
            <a:r>
              <a:rPr lang="en-GB" dirty="0"/>
              <a:t> and children under 5 years of age, with all countries aiming to reduce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neonatal mortality to at least as low as 12 per 1,000 live births </a:t>
            </a:r>
          </a:p>
          <a:p>
            <a:pPr lvl="1"/>
            <a:r>
              <a:rPr lang="en-GB" dirty="0"/>
              <a:t>under-5 mortality to at least as low as 25 per 1,000 live births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Goal 2: End hunger, achieve food security and improved nutrition and promote sustainable agriculture</a:t>
            </a:r>
            <a:endParaRPr lang="en-GB" dirty="0"/>
          </a:p>
          <a:p>
            <a:pPr lvl="0"/>
            <a:r>
              <a:rPr lang="en-GB" dirty="0"/>
              <a:t>By 2030, end all forms of malnutrition, including achieving, by 2025, the internationally agreed targets on stunting* and wasting** in children under 5 years of age:</a:t>
            </a:r>
            <a:endParaRPr lang="en-GB" b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*Reduce the number of stunted under 5s by 40% by 2025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**Reduce and maintain childhood wasting to less than 5%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 descr="Screen Shot 2017-10-16 at 21.09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837" y="4417570"/>
            <a:ext cx="1850636" cy="1360939"/>
          </a:xfrm>
          <a:prstGeom prst="rect">
            <a:avLst/>
          </a:prstGeom>
        </p:spPr>
      </p:pic>
      <p:pic>
        <p:nvPicPr>
          <p:cNvPr id="5" name="Picture 4" descr="Screen Shot 2017-10-16 at 21.09.2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713" y="1888340"/>
            <a:ext cx="1832997" cy="13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6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466"/>
            <a:ext cx="12192000" cy="4816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68" y="5944468"/>
            <a:ext cx="1142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Global, regional, and national under-5 mortality, adult mortality, age-specific mortality, and life expectancy, 1970–2016: a systematic analysis for the Global Burden of Disease Study 2016. </a:t>
            </a:r>
            <a:r>
              <a:rPr lang="hu-HU" dirty="0"/>
              <a:t>Lancet 2017; 390: 1084–1150.</a:t>
            </a:r>
          </a:p>
        </p:txBody>
      </p:sp>
    </p:spTree>
    <p:extLst>
      <p:ext uri="{BB962C8B-B14F-4D97-AF65-F5344CB8AC3E}">
        <p14:creationId xmlns:p14="http://schemas.microsoft.com/office/powerpoint/2010/main" val="407261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4467" y="6111174"/>
            <a:ext cx="1121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Source: UNICEF: Committing to Child Survival: A Promise Renewed; Progress Report 2014</a:t>
            </a:r>
          </a:p>
        </p:txBody>
      </p:sp>
      <p:pic>
        <p:nvPicPr>
          <p:cNvPr id="3" name="Content Placeholder 2" descr="Screen Shot 2015-12-06 at 10.54.5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25" r="-14025"/>
          <a:stretch>
            <a:fillRect/>
          </a:stretch>
        </p:blipFill>
        <p:spPr>
          <a:xfrm>
            <a:off x="0" y="569372"/>
            <a:ext cx="12587091" cy="5191811"/>
          </a:xfrm>
        </p:spPr>
      </p:pic>
      <p:cxnSp>
        <p:nvCxnSpPr>
          <p:cNvPr id="4" name="Straight Connector 3"/>
          <p:cNvCxnSpPr/>
          <p:nvPr/>
        </p:nvCxnSpPr>
        <p:spPr>
          <a:xfrm flipV="1">
            <a:off x="2247912" y="2649060"/>
            <a:ext cx="8290997" cy="13354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52877" y="2649061"/>
            <a:ext cx="227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7631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causes of under 5 deaths in 2015</a:t>
            </a:r>
          </a:p>
        </p:txBody>
      </p:sp>
      <p:pic>
        <p:nvPicPr>
          <p:cNvPr id="5" name="Content Placeholder 4" descr="Causes of under 5 deaths Black 2016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80" r="-11980"/>
          <a:stretch/>
        </p:blipFill>
        <p:spPr>
          <a:xfrm>
            <a:off x="1207490" y="1417638"/>
            <a:ext cx="9868104" cy="4678362"/>
          </a:xfrm>
        </p:spPr>
      </p:pic>
      <p:sp>
        <p:nvSpPr>
          <p:cNvPr id="6" name="TextBox 5"/>
          <p:cNvSpPr txBox="1"/>
          <p:nvPr/>
        </p:nvSpPr>
        <p:spPr>
          <a:xfrm>
            <a:off x="609600" y="6111862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Black </a:t>
            </a:r>
            <a:r>
              <a:rPr lang="hu-HU" i="1" dirty="0"/>
              <a:t>et al</a:t>
            </a:r>
            <a:r>
              <a:rPr lang="hu-HU" dirty="0"/>
              <a:t>. </a:t>
            </a:r>
            <a:r>
              <a:rPr lang="en-US" dirty="0"/>
              <a:t>Reproductive, maternal, newborn, and child health: key messages from </a:t>
            </a:r>
          </a:p>
          <a:p>
            <a:pPr algn="ctr"/>
            <a:r>
              <a:rPr lang="en-US" dirty="0"/>
              <a:t>Disease Control Priorities 3rd Edition. </a:t>
            </a:r>
            <a:r>
              <a:rPr lang="hu-HU" dirty="0"/>
              <a:t>Lancet 2016; 388: 2811–24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73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1717</Words>
  <Application>Microsoft Macintosh PowerPoint</Application>
  <PresentationFormat>Widescreen</PresentationFormat>
  <Paragraphs>364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Yu Mincho</vt:lpstr>
      <vt:lpstr>Arial</vt:lpstr>
      <vt:lpstr>Calibri</vt:lpstr>
      <vt:lpstr>Calibri Light</vt:lpstr>
      <vt:lpstr>Mangal</vt:lpstr>
      <vt:lpstr>Times New Roman</vt:lpstr>
      <vt:lpstr>Office Theme</vt:lpstr>
      <vt:lpstr>Critical issues in LBW infants</vt:lpstr>
      <vt:lpstr>Overview</vt:lpstr>
      <vt:lpstr>Global Challenges Research Fund (GCRF) Confidence in Global Nutrition and Health Research Institutional "pump-priming" awards to develop new opportunities in Global Nutrition and Health Research </vt:lpstr>
      <vt:lpstr>Proposals must focus on issues primarily relevant to LMICs and aim to achieve one or more of the following goals:</vt:lpstr>
      <vt:lpstr>PowerPoint Presentation</vt:lpstr>
      <vt:lpstr>SDGs specific to child health</vt:lpstr>
      <vt:lpstr>PowerPoint Presentation</vt:lpstr>
      <vt:lpstr>PowerPoint Presentation</vt:lpstr>
      <vt:lpstr>Global causes of under 5 deaths in 2015</vt:lpstr>
      <vt:lpstr>36% newborn deaths occur on the first day of life </vt:lpstr>
      <vt:lpstr>PowerPoint Presentation</vt:lpstr>
      <vt:lpstr>PowerPoint Presentation</vt:lpstr>
      <vt:lpstr>Years Life Lost due to Disability (YLD)</vt:lpstr>
      <vt:lpstr>Years Life Lost due to Disability (YLD)</vt:lpstr>
      <vt:lpstr>Increased survival = increased morbidity</vt:lpstr>
      <vt:lpstr>Disability Adjusted Life Years (DALYS)</vt:lpstr>
      <vt:lpstr>Developmental origins of health and disease (DoHAD)</vt:lpstr>
      <vt:lpstr>In summary</vt:lpstr>
      <vt:lpstr>PowerPoint Presentation</vt:lpstr>
      <vt:lpstr>Neonatal Nutrition Network project</vt:lpstr>
      <vt:lpstr>Potential differences between LBW infants in NNUs in LMICs versus HICs</vt:lpstr>
      <vt:lpstr>PowerPoint Presentation</vt:lpstr>
      <vt:lpstr>Neonatal Nutrition Network project overview</vt:lpstr>
      <vt:lpstr>Project timeline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Ibadan!!</dc:title>
  <dc:creator>Stephen Allen</dc:creator>
  <cp:lastModifiedBy>Stephen Allen</cp:lastModifiedBy>
  <cp:revision>105</cp:revision>
  <dcterms:created xsi:type="dcterms:W3CDTF">2018-02-27T09:05:56Z</dcterms:created>
  <dcterms:modified xsi:type="dcterms:W3CDTF">2018-05-15T16:02:53Z</dcterms:modified>
</cp:coreProperties>
</file>