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59" r:id="rId4"/>
    <p:sldId id="277" r:id="rId5"/>
    <p:sldId id="278" r:id="rId6"/>
    <p:sldId id="275" r:id="rId7"/>
    <p:sldId id="271" r:id="rId8"/>
    <p:sldId id="262" r:id="rId9"/>
    <p:sldId id="263" r:id="rId10"/>
    <p:sldId id="280" r:id="rId11"/>
    <p:sldId id="281" r:id="rId12"/>
    <p:sldId id="285" r:id="rId13"/>
    <p:sldId id="286" r:id="rId14"/>
    <p:sldId id="268" r:id="rId15"/>
    <p:sldId id="282" r:id="rId16"/>
    <p:sldId id="273" r:id="rId17"/>
    <p:sldId id="290" r:id="rId18"/>
    <p:sldId id="287" r:id="rId19"/>
    <p:sldId id="270" r:id="rId20"/>
    <p:sldId id="279" r:id="rId21"/>
    <p:sldId id="288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594730-C0B8-4A3D-A2C1-ACB5E51E58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8180F-5B3C-474E-812D-C3DAE48B0E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E172-B6FB-47D7-B889-FF5286443EB6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5A157-77F3-438A-B298-C442B2334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9A1C-3426-4F7F-99D4-FD6A9EE989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C916C-C75C-4886-824F-4E002C803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7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D40C-EA89-460C-B1BA-6E16257770E1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4187-7B5E-47ED-A60C-8B21A8260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1460-D7C0-4DD3-9026-FFC71289BB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1460-D7C0-4DD3-9026-FFC71289BB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8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1460-D7C0-4DD3-9026-FFC71289BB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5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M.tb </a:t>
            </a:r>
            <a:r>
              <a:rPr lang="en-US" sz="1200" dirty="0"/>
              <a:t>H37Rv grown in media containing compound/antibiotic at multiples of its MIC</a:t>
            </a:r>
          </a:p>
          <a:p>
            <a:r>
              <a:rPr lang="en-US" sz="1200" dirty="0"/>
              <a:t>M.tb H37Rv plated on 7H11 agar media after every 2-3 days. </a:t>
            </a:r>
          </a:p>
          <a:p>
            <a:r>
              <a:rPr lang="en-US" sz="1200" dirty="0"/>
              <a:t>Drop in CFU is plotted over time to obtain time-kill curves.</a:t>
            </a:r>
          </a:p>
          <a:p>
            <a:r>
              <a:rPr lang="en-US" sz="1200" dirty="0"/>
              <a:t>Slope of time kill-curves can be used to calculate Kill rate of compounds.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545E-C138-429E-9F0F-D616813492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Macrophage like THP-1 cells are infected with </a:t>
            </a:r>
            <a:r>
              <a:rPr lang="en-US" sz="1200" i="1" dirty="0"/>
              <a:t>M. tb </a:t>
            </a:r>
            <a:r>
              <a:rPr lang="en-US" sz="1200" dirty="0"/>
              <a:t>expressing m-Cherry fluorescence gene.</a:t>
            </a:r>
          </a:p>
          <a:p>
            <a:r>
              <a:rPr lang="en-US" sz="1200" dirty="0"/>
              <a:t>Compound  is introduced at different concentrations.</a:t>
            </a:r>
          </a:p>
          <a:p>
            <a:r>
              <a:rPr lang="en-US" sz="1200" dirty="0"/>
              <a:t>Relative fluorescence is obtained by a fluorimeter (Varioskan) at time points over 144hrs.</a:t>
            </a:r>
          </a:p>
          <a:p>
            <a:r>
              <a:rPr lang="en-US" sz="1200" dirty="0"/>
              <a:t>Drop in fluorescence overtime used to obtain time-kill curves.</a:t>
            </a:r>
          </a:p>
          <a:p>
            <a:r>
              <a:rPr lang="en-US" sz="1200" dirty="0"/>
              <a:t>Time-kill curves can be eventually used to produce kill-rate of compounds.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545E-C138-429E-9F0F-D616813492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6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Macrophage like THP-1 cells are infected with </a:t>
            </a:r>
            <a:r>
              <a:rPr lang="en-US" sz="1200" i="1" dirty="0"/>
              <a:t>M. tb </a:t>
            </a:r>
            <a:r>
              <a:rPr lang="en-US" sz="1200" dirty="0"/>
              <a:t>expressing m-Cherry fluorescence gene.</a:t>
            </a:r>
          </a:p>
          <a:p>
            <a:r>
              <a:rPr lang="en-US" sz="1200" dirty="0"/>
              <a:t>Compound  is introduced at different concentrations.</a:t>
            </a:r>
          </a:p>
          <a:p>
            <a:r>
              <a:rPr lang="en-US" sz="1200" dirty="0"/>
              <a:t>Counts of objects defined as Intracellular Tb obtained by a Cell imaging (Operetta) at time points over 144hrs.</a:t>
            </a:r>
          </a:p>
          <a:p>
            <a:r>
              <a:rPr lang="en-US" sz="1200" dirty="0"/>
              <a:t>Drop in No. of intracellular objects overtime used to obtain time-kill curves.</a:t>
            </a:r>
          </a:p>
          <a:p>
            <a:r>
              <a:rPr lang="en-US" sz="1200" dirty="0"/>
              <a:t>Time-kill curves can be eventually used to produce kill-rate of compounds.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545E-C138-429E-9F0F-D6168134924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4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A0A8BA-21DA-4ACF-9751-51E2CDCAC3F6}" type="slidenum">
              <a:rPr lang="en-GB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5B55-6859-4066-87AD-B329BD918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6509B-2EFB-4D3C-8017-B1D5402C7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3AD2-3FD0-4D2A-AACF-204F0D1E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BFF5-ECD5-4F00-854A-799FBC35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A6976-6340-4145-831C-5563F860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5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CB7D-7942-4249-8509-5A2AACA3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F9162-8AC7-4E0B-B5FD-685C355BD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EFE3-3C0D-462E-8A94-27410174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AA1F-70F2-49D3-9EBB-7C3A1E1B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16999-3FF0-4A60-BFB5-903ECF24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D37E8-F316-49B0-BA29-928A04C10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A451C-D312-465B-B97E-059D6175E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49D7-A71F-4A96-9E6A-D5AE9EBD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6C41B-9A10-497C-91F3-01C6896C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5FD6-0E5E-4EF1-9F7E-5BFE0937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D06B-6728-435B-B1FD-9A167FA1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4DEF-79FD-42FD-99C9-6F6BCFD4F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45D7A-52CB-4287-909C-B9314204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8D8DC-BADD-4799-91B2-2D255478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3FC2-3028-4B21-8A80-7A68EE27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0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6108-2F9A-42BA-8243-9544509C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925D6-9694-47FA-BC58-A5A0D7CEE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E997-5C2F-40B5-8D3C-5882BA0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414A-ED1C-49F2-AB80-290A6DD8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232F4-486E-419D-808B-17964008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2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35B2-EB03-4A84-9B4B-07F03CDB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17C0-724E-4A0D-8707-6D66FBA1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6721F-A5B5-4398-B9F8-3C5AB7DBC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036F-FA6D-4D98-916E-F4A9A4E6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1BF15-9C49-437F-BF8B-156140A8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32BEB-3A42-45BA-910C-491BDFDD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F744-DEE8-4EC2-828C-0293A888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BB06D-0741-4182-879E-AC6ED5CF9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1EE2B-A92E-4842-B653-B3DD1AC70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E3F2-A8CC-41F3-AC70-0A95F50C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CD972-0A86-480D-8A87-328ADD9C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87B4F-662F-46F2-9E27-04A62BA4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EC97E-0CD1-4D64-9F50-ACEFA77D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F00BC-55BB-455F-B2D2-1322DD6C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1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364-2BF7-420E-9AED-3951A0D1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1079D-794D-49DE-BA12-13015223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F5BF4-3F59-4CF5-B0C9-A711606D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572E6-FD3F-482A-ACC8-0EF5E33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4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94A79-8030-40F4-882B-105C332B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5288A-2B09-4DDE-BC21-DE1EB9B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A9ADC-193B-4C97-8F64-B9E02590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FEC6-9059-42AA-8996-08139A5E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AAEF7-12CE-4932-9ED3-06D901F5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2F3A6-CCE9-4C5B-A951-85D8F5F45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3692E-ECA3-4882-9F82-2FCC26F4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AE709-44BD-4493-8A88-ADB8C07B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156BE-E116-4FD9-AE9A-02BB4EE2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A2D3-F4CA-4BEE-81DF-41BB6FD1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F1BA8-1DC5-47E6-9682-67BB7C006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56813-3A6C-40C5-BBBC-BCDEB2C1A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1204C-43A3-4CF8-B6E3-70FD6A88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44C57-722B-4BB0-ACF2-A809AAE7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82CF-35A7-451E-AB24-7967C107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921D8-8A31-44CC-9D4C-86809084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65F4E-D3CC-406E-8E16-FD3527F66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CB01-667D-477A-BBE9-A24D27D8D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7AFC-9D28-40D1-902A-224F7FC4842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82902-4003-4255-A8BC-13BFE793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C5F6-F4D2-4716-8BD4-9CA43AF6E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2627-FE60-4DA2-B083-7B6460CB9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C98F-C767-455B-9304-71EF4D456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773" y="1630381"/>
            <a:ext cx="9144000" cy="1615267"/>
          </a:xfrm>
        </p:spPr>
        <p:txBody>
          <a:bodyPr>
            <a:normAutofit/>
          </a:bodyPr>
          <a:lstStyle/>
          <a:p>
            <a:r>
              <a:rPr lang="en-US" sz="4000" dirty="0"/>
              <a:t>Pharmacodynamics of novel </a:t>
            </a:r>
            <a:r>
              <a:rPr lang="en-US" sz="4000" i="1" dirty="0"/>
              <a:t>Mycobacteria tuberculosis </a:t>
            </a:r>
            <a:r>
              <a:rPr lang="en-US" sz="4000" dirty="0"/>
              <a:t>DNA gyrase inhibitors 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46102" y="3791094"/>
            <a:ext cx="24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EMMANUEL MOYO</a:t>
            </a:r>
          </a:p>
        </p:txBody>
      </p:sp>
      <p:pic>
        <p:nvPicPr>
          <p:cNvPr id="4" name="Picture 2" descr="Image result for lstm">
            <a:extLst>
              <a:ext uri="{FF2B5EF4-FFF2-40B4-BE49-F238E27FC236}">
                <a16:creationId xmlns:a16="http://schemas.microsoft.com/office/drawing/2014/main" id="{097868E5-4A2A-4D90-B981-AE62614F5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280" y="5190773"/>
            <a:ext cx="1934789" cy="1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7"/>
    </mc:Choice>
    <mc:Fallback xmlns="">
      <p:transition spd="slow" advTm="31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BCDB31-D310-427C-A9F0-D4DE26A7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37" y="280645"/>
            <a:ext cx="9086850" cy="33813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Intracellular Time-Kill assay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98674" y="900812"/>
            <a:ext cx="60695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Differentiate THP-1 monocytes into macrophages using PMA for 72hrs 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230" y="1768789"/>
            <a:ext cx="60024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inoculate macrophages with </a:t>
            </a:r>
            <a:r>
              <a:rPr lang="en-US" sz="1600" i="1" dirty="0" err="1"/>
              <a:t>M.tb</a:t>
            </a:r>
            <a:r>
              <a:rPr lang="en-US" sz="1600" dirty="0"/>
              <a:t> H37Rv-mCherry (MOI:5-1) for 24hrs.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022" y="2643992"/>
            <a:ext cx="24277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Drug treatment for 144hrs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4227612" y="3534822"/>
            <a:ext cx="221294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/>
              <a:t>Fluorescence </a:t>
            </a:r>
            <a:r>
              <a:rPr lang="en-US" sz="1600" dirty="0"/>
              <a:t>measured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674" y="3534822"/>
            <a:ext cx="297870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 err="1"/>
              <a:t>M.tb</a:t>
            </a:r>
            <a:r>
              <a:rPr lang="en-US" sz="1600" dirty="0"/>
              <a:t> H37Rv-mCherry fixed by PFA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230" y="4471106"/>
            <a:ext cx="376827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Macrophages nucleus stained by Hoestche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674" y="5464193"/>
            <a:ext cx="253999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Image acquisition : Operetta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674" y="6307095"/>
            <a:ext cx="381649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Image analysis and data analysis : Harmony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548C5-516D-412A-AAE4-094FDEF0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634" y="1290262"/>
            <a:ext cx="3638940" cy="1295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2032A-D2DE-4CD8-BDD3-68B962AB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87" y="3008307"/>
            <a:ext cx="1255213" cy="1255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AC5EF1-BF1D-4284-99EF-CA28D054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261" y="3838914"/>
            <a:ext cx="2944994" cy="1264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697" y="5484075"/>
            <a:ext cx="2048123" cy="12317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472070" y="1334586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472070" y="2176287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506921" y="3057869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15168" y="3033452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035372" y="3943520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986385" y="4905309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986385" y="5872891"/>
            <a:ext cx="213796" cy="364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"/>
    </mc:Choice>
    <mc:Fallback xmlns="">
      <p:transition spd="slow" advTm="59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224052" cy="53602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Operetta® High-Content Image acquisition and Harmony® Image and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426" y="1343909"/>
            <a:ext cx="5181600" cy="524484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Image of each well taken</a:t>
            </a:r>
          </a:p>
          <a:p>
            <a:pPr marL="0" indent="0">
              <a:buNone/>
            </a:pPr>
            <a:r>
              <a:rPr lang="en-US" sz="1800" dirty="0"/>
              <a:t>   - 10 different areas</a:t>
            </a:r>
          </a:p>
          <a:p>
            <a:pPr marL="0" indent="0">
              <a:buNone/>
            </a:pPr>
            <a:r>
              <a:rPr lang="en-US" sz="1800" dirty="0"/>
              <a:t>   - 6 different planes of well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Use stained nucleus and area around to define macrophage.</a:t>
            </a:r>
          </a:p>
          <a:p>
            <a:pPr marL="0" indent="0">
              <a:buNone/>
            </a:pPr>
            <a:r>
              <a:rPr lang="en-US" sz="1800" dirty="0"/>
              <a:t>   - spots of certain size defined as </a:t>
            </a:r>
            <a:r>
              <a:rPr lang="en-US" sz="1800" i="1" dirty="0"/>
              <a:t>M. </a:t>
            </a:r>
            <a:r>
              <a:rPr lang="en-US" sz="1800" i="1" dirty="0" err="1"/>
              <a:t>tb</a:t>
            </a:r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   - spots within cytoplasm are defined as intracellular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Applied to the entire 96 well plate.</a:t>
            </a:r>
          </a:p>
          <a:p>
            <a:endParaRPr lang="en-US" sz="1800" dirty="0"/>
          </a:p>
          <a:p>
            <a:r>
              <a:rPr lang="en-US" sz="1800" dirty="0"/>
              <a:t>Statistical output</a:t>
            </a:r>
          </a:p>
          <a:p>
            <a:pPr marL="0" indent="0">
              <a:buNone/>
            </a:pPr>
            <a:r>
              <a:rPr lang="en-US" sz="1800" dirty="0"/>
              <a:t>     - </a:t>
            </a:r>
            <a:r>
              <a:rPr lang="en-GB" sz="1600" dirty="0"/>
              <a:t>Nuclei - Cell Area [µm²] - Sum per Well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GB" sz="1600"/>
              <a:t>     - Intracellular TB Area [µm²] - Sum per Well</a:t>
            </a:r>
          </a:p>
          <a:p>
            <a:pPr marL="0" indent="0">
              <a:buNone/>
            </a:pPr>
            <a:r>
              <a:rPr lang="en-US" sz="1600"/>
              <a:t>      - Intracellular - Ratio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26" y="1162405"/>
            <a:ext cx="4596597" cy="276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C65C4-FEA7-483D-9833-B05EE883D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00" y="4492017"/>
            <a:ext cx="2786459" cy="2096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E5CAC-1D0E-4159-9187-8318DC67D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238" y="4492016"/>
            <a:ext cx="2787555" cy="20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"/>
    </mc:Choice>
    <mc:Fallback xmlns="">
      <p:transition spd="slow" advTm="120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B977-7199-4A24-A373-AB09EB21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37" y="280645"/>
            <a:ext cx="9086850" cy="33813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Intracellular Time-Kill assay: fluorescence data from Varioskan</a:t>
            </a: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5C5C8-F6B6-46CB-9049-FBEAD7C81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07" y="2203411"/>
            <a:ext cx="3961025" cy="394656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4D3950-52A6-4FC2-81A2-54E57ED4A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2208892"/>
            <a:ext cx="4267893" cy="2538718"/>
          </a:xfrm>
        </p:spPr>
        <p:txBody>
          <a:bodyPr>
            <a:normAutofit/>
          </a:bodyPr>
          <a:lstStyle/>
          <a:p>
            <a:r>
              <a:rPr lang="en-US" sz="1800" dirty="0"/>
              <a:t>Moxifloxacin, REDX04739 and REDX06662 tested.</a:t>
            </a:r>
          </a:p>
          <a:p>
            <a:r>
              <a:rPr lang="en-US" sz="1800" dirty="0"/>
              <a:t>THP-1 infected at MOI of 5:1.</a:t>
            </a:r>
          </a:p>
          <a:p>
            <a:r>
              <a:rPr lang="en-US" sz="1800" dirty="0"/>
              <a:t>Very low growth of control </a:t>
            </a:r>
            <a:r>
              <a:rPr lang="en-US" sz="1800" i="1" dirty="0"/>
              <a:t>M. tb </a:t>
            </a:r>
            <a:r>
              <a:rPr lang="en-US" sz="1800" dirty="0"/>
              <a:t>m-Cherry (in green).</a:t>
            </a:r>
          </a:p>
          <a:p>
            <a:r>
              <a:rPr lang="en-US" sz="1800" dirty="0"/>
              <a:t>Ten fold growth of control from 0hr to 144hrs is required for usable data.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559D9-AA5B-4F5C-A137-19D1C59E4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413" y="877848"/>
            <a:ext cx="3813823" cy="1837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A2146-7078-4E84-8FCB-37535F3C9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413" y="2828826"/>
            <a:ext cx="3876164" cy="1891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902C1-5D35-4157-9776-066C76666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413" y="4833889"/>
            <a:ext cx="3921306" cy="19132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D4FC48-1729-440D-ADB6-7ACB8320E4DB}"/>
              </a:ext>
            </a:extLst>
          </p:cNvPr>
          <p:cNvSpPr txBox="1"/>
          <p:nvPr/>
        </p:nvSpPr>
        <p:spPr>
          <a:xfrm>
            <a:off x="5042398" y="6110027"/>
            <a:ext cx="2240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Previously obtained data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28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"/>
    </mc:Choice>
    <mc:Fallback xmlns="">
      <p:transition spd="slow" advTm="11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B8BF-1893-445D-A68E-AE21AE40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04" y="85842"/>
            <a:ext cx="10048875" cy="471488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Intracellular Time-Kill assay: Imaging data from Operetta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8AE6AA-0836-432A-955B-8F81CC892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334" y="2233172"/>
            <a:ext cx="3572873" cy="4148137"/>
          </a:xfrm>
        </p:spPr>
        <p:txBody>
          <a:bodyPr>
            <a:normAutofit/>
          </a:bodyPr>
          <a:lstStyle/>
          <a:p>
            <a:r>
              <a:rPr lang="en-US" sz="1800" dirty="0"/>
              <a:t>Similar experiment with data obtained by cell imaging.</a:t>
            </a:r>
          </a:p>
          <a:p>
            <a:r>
              <a:rPr lang="en-US" sz="1800" dirty="0"/>
              <a:t>No. of objects defined as intracellular </a:t>
            </a:r>
            <a:r>
              <a:rPr lang="en-US" sz="1800" i="1" dirty="0"/>
              <a:t>M. tb </a:t>
            </a:r>
            <a:r>
              <a:rPr lang="en-US" sz="1800" dirty="0"/>
              <a:t>counted.</a:t>
            </a:r>
          </a:p>
          <a:p>
            <a:r>
              <a:rPr lang="en-US" sz="1800" dirty="0"/>
              <a:t>Again control was too low for data to be usable.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86D84-A17C-469C-B498-520A7646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09" y="1801421"/>
            <a:ext cx="4365663" cy="3987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D01C7-0316-4E1F-974B-FE70D92D6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013972"/>
            <a:ext cx="3629025" cy="1826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D62DF-8E24-42F4-BC4B-CAC8B2E17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2964506"/>
            <a:ext cx="3629025" cy="1851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9FE53-ED9B-41AE-A386-9F02C2AE9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5" y="4928608"/>
            <a:ext cx="3629025" cy="1851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4151D1-7C37-493A-A9A5-FD8F4B638404}"/>
              </a:ext>
            </a:extLst>
          </p:cNvPr>
          <p:cNvSpPr txBox="1"/>
          <p:nvPr/>
        </p:nvSpPr>
        <p:spPr>
          <a:xfrm>
            <a:off x="5159553" y="5945929"/>
            <a:ext cx="2240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Previously obtained data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357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"/>
    </mc:Choice>
    <mc:Fallback xmlns="">
      <p:transition spd="slow" advTm="256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4E7B-5FC8-412F-8335-F2F1E01E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Assay development: Bio-particle production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4A9F-E294-409C-910D-69798298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204111"/>
            <a:ext cx="5473352" cy="5289454"/>
          </a:xfrm>
        </p:spPr>
        <p:txBody>
          <a:bodyPr>
            <a:normAutofit/>
          </a:bodyPr>
          <a:lstStyle/>
          <a:p>
            <a:r>
              <a:rPr lang="en-US" sz="1800" dirty="0"/>
              <a:t>Interest in further development </a:t>
            </a:r>
            <a:r>
              <a:rPr lang="en-US" sz="1800" i="1" dirty="0"/>
              <a:t>in-vitro</a:t>
            </a:r>
            <a:r>
              <a:rPr lang="en-US" sz="1800" dirty="0"/>
              <a:t> tools</a:t>
            </a:r>
          </a:p>
          <a:p>
            <a:pPr marL="0" indent="0">
              <a:buNone/>
            </a:pPr>
            <a:r>
              <a:rPr lang="en-US" sz="1800" dirty="0"/>
              <a:t>     - co-infection with HIV</a:t>
            </a:r>
          </a:p>
          <a:p>
            <a:pPr marL="0" indent="0">
              <a:buNone/>
            </a:pPr>
            <a:r>
              <a:rPr lang="en-US" sz="1800" dirty="0"/>
              <a:t>     - screen compounds effecting macrophage function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i="1" dirty="0"/>
              <a:t>M. tuberculosis </a:t>
            </a:r>
            <a:r>
              <a:rPr lang="en-US" sz="1800" dirty="0"/>
              <a:t>H37Rv</a:t>
            </a:r>
            <a:r>
              <a:rPr lang="en-US" sz="1800" i="1" dirty="0"/>
              <a:t> </a:t>
            </a:r>
            <a:r>
              <a:rPr lang="en-US" sz="1800" dirty="0"/>
              <a:t>fixed with 5% PFA.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Fixed cells coated with pH-dependent (pHrodo) luminescing dye.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5A823-8AC7-449B-8AFA-7176407D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63" y="2117379"/>
            <a:ext cx="5437988" cy="26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low cytometry">
            <a:extLst>
              <a:ext uri="{FF2B5EF4-FFF2-40B4-BE49-F238E27FC236}">
                <a16:creationId xmlns:a16="http://schemas.microsoft.com/office/drawing/2014/main" id="{65B503CC-9986-45DB-B933-3E18A15BAC1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46" y="367608"/>
            <a:ext cx="4792134" cy="62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70" y="86283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Bio-particle formation assay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Bio-particles incubated in acid-base pH range.    </a:t>
            </a:r>
          </a:p>
          <a:p>
            <a:r>
              <a:rPr lang="en-US" dirty="0"/>
              <a:t>      - fluorescence detected at low pH.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Bio-particles incubated with macrophage like THP-1 cells for 72hrs and washed off</a:t>
            </a:r>
            <a:r>
              <a:rPr lang="en-GB"/>
              <a:t>.</a:t>
            </a:r>
            <a:r>
              <a:rPr lang="en-US"/>
              <a:t> </a:t>
            </a:r>
          </a:p>
          <a:p>
            <a:endParaRPr lang="en-US" dirty="0"/>
          </a:p>
          <a:p>
            <a:r>
              <a:rPr lang="en-US" dirty="0"/>
              <a:t>     - MOI:5, 10, 15 and 20 used</a:t>
            </a:r>
          </a:p>
          <a:p>
            <a:endParaRPr lang="en-US" dirty="0"/>
          </a:p>
          <a:p>
            <a:r>
              <a:rPr lang="en-US" dirty="0"/>
              <a:t>     - increased fluorescence with increase of MOI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Further analysis done by Flow cytometry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54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25228-B19D-412B-9FBE-FD31D26C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2" y="675861"/>
            <a:ext cx="10261250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A60A6B-6768-4986-B2C8-2A3A6F64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55" y="0"/>
            <a:ext cx="4877053" cy="6746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0550" y="5929313"/>
            <a:ext cx="368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MOI:0  (No bio-particles present)</a:t>
            </a:r>
          </a:p>
        </p:txBody>
      </p:sp>
    </p:spTree>
    <p:extLst>
      <p:ext uri="{BB962C8B-B14F-4D97-AF65-F5344CB8AC3E}">
        <p14:creationId xmlns:p14="http://schemas.microsoft.com/office/powerpoint/2010/main" val="19449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03174-BF5F-4283-BA68-73228285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0"/>
            <a:ext cx="4958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AB1DC-3D12-41E4-8C83-AA507315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14" y="0"/>
            <a:ext cx="49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7463" y="5886451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03174-BF5F-4283-BA68-73228285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892" y="0"/>
            <a:ext cx="49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617" y="588645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MOI:10</a:t>
            </a:r>
          </a:p>
        </p:txBody>
      </p:sp>
    </p:spTree>
    <p:extLst>
      <p:ext uri="{BB962C8B-B14F-4D97-AF65-F5344CB8AC3E}">
        <p14:creationId xmlns:p14="http://schemas.microsoft.com/office/powerpoint/2010/main" val="3703064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5A0EBB-70E2-4E74-9A2D-B14B71AF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00" y="0"/>
            <a:ext cx="49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FED3F5-7A2B-48C4-9782-B40DCCB1F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7" y="0"/>
            <a:ext cx="49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263" y="5915025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2075" y="5915025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MOI:20</a:t>
            </a:r>
          </a:p>
        </p:txBody>
      </p:sp>
    </p:spTree>
    <p:extLst>
      <p:ext uri="{BB962C8B-B14F-4D97-AF65-F5344CB8AC3E}">
        <p14:creationId xmlns:p14="http://schemas.microsoft.com/office/powerpoint/2010/main" val="41832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16" r="14559" b="-2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19" y="4526280"/>
            <a:ext cx="7921690" cy="1613263"/>
          </a:xfrm>
        </p:spPr>
        <p:txBody>
          <a:bodyPr>
            <a:normAutofit/>
          </a:bodyPr>
          <a:lstStyle/>
          <a:p>
            <a:r>
              <a:rPr lang="en-US" sz="4800" dirty="0"/>
              <a:t>Treatment is lengthy and complex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22" y="429209"/>
            <a:ext cx="5997591" cy="375090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600" dirty="0"/>
              <a:t>Treatment for drug susceptible TB is 6 month course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-  Isoniazid, Rifampicin, Ethambutol and  Pyrazinamide</a:t>
            </a:r>
          </a:p>
          <a:p>
            <a:pPr marL="0" indent="0">
              <a:lnSpc>
                <a:spcPct val="70000"/>
              </a:lnSpc>
              <a:buNone/>
            </a:pPr>
            <a:endParaRPr lang="en-US" sz="1600" dirty="0"/>
          </a:p>
          <a:p>
            <a:pPr>
              <a:lnSpc>
                <a:spcPct val="70000"/>
              </a:lnSpc>
            </a:pPr>
            <a:r>
              <a:rPr lang="en-US" sz="1600" dirty="0"/>
              <a:t>Treatment is undermined by increased multi-drug resistant TB </a:t>
            </a:r>
          </a:p>
          <a:p>
            <a:pPr>
              <a:lnSpc>
                <a:spcPct val="70000"/>
              </a:lnSpc>
            </a:pPr>
            <a:endParaRPr lang="en-US" sz="1600" dirty="0"/>
          </a:p>
          <a:p>
            <a:pPr>
              <a:lnSpc>
                <a:spcPct val="70000"/>
              </a:lnSpc>
            </a:pPr>
            <a:r>
              <a:rPr lang="en-US" sz="1600" dirty="0"/>
              <a:t>Novel drugs are required to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- improve efficacy against MDR-TB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prstClr val="black"/>
                </a:solidFill>
              </a:rPr>
              <a:t>    - shorten treatment lengths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279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sitive_CoT1Sx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9659" y="469040"/>
            <a:ext cx="4351337" cy="4351338"/>
          </a:xfrm>
        </p:spPr>
      </p:pic>
      <p:pic>
        <p:nvPicPr>
          <p:cNvPr id="6" name="Negative_KqAST0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619" y="447607"/>
            <a:ext cx="4364382" cy="4364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4034" y="5660194"/>
            <a:ext cx="252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MOI:20 P1 population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0289" y="5660194"/>
            <a:ext cx="252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MOI:20 P2 population</a:t>
            </a:r>
          </a:p>
        </p:txBody>
      </p:sp>
    </p:spTree>
    <p:extLst>
      <p:ext uri="{BB962C8B-B14F-4D97-AF65-F5344CB8AC3E}">
        <p14:creationId xmlns:p14="http://schemas.microsoft.com/office/powerpoint/2010/main" val="5643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002588" cy="4525963"/>
          </a:xfrm>
        </p:spPr>
        <p:txBody>
          <a:bodyPr/>
          <a:lstStyle/>
          <a:p>
            <a:pPr eaLnBrk="1" hangingPunct="1"/>
            <a:endParaRPr lang="en-GB">
              <a:solidFill>
                <a:srgbClr val="003165"/>
              </a:solidFill>
            </a:endParaRPr>
          </a:p>
        </p:txBody>
      </p:sp>
      <p:pic>
        <p:nvPicPr>
          <p:cNvPr id="32771" name="Content Placeholder 3" descr="redx_droplet_01.jpg"/>
          <p:cNvPicPr>
            <a:picLocks noChangeAspect="1"/>
          </p:cNvPicPr>
          <p:nvPr/>
        </p:nvPicPr>
        <p:blipFill>
          <a:blip r:embed="rId3"/>
          <a:srcRect l="3720" r="7513"/>
          <a:stretch>
            <a:fillRect/>
          </a:stretch>
        </p:blipFill>
        <p:spPr bwMode="auto">
          <a:xfrm>
            <a:off x="-1" y="0"/>
            <a:ext cx="12192001" cy="6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7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85" y="0"/>
            <a:ext cx="11115760" cy="733932"/>
          </a:xfrm>
        </p:spPr>
        <p:txBody>
          <a:bodyPr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DNA gyrase is an opportune drug target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7" y="1208015"/>
            <a:ext cx="6224631" cy="540251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1800" dirty="0"/>
              <a:t>DNA Gyrase maintain topological homeostasis of DNA</a:t>
            </a:r>
            <a:r>
              <a:rPr lang="en-US" sz="2300" dirty="0"/>
              <a:t>. </a:t>
            </a:r>
          </a:p>
          <a:p>
            <a:pPr marL="0" indent="0">
              <a:buNone/>
            </a:pPr>
            <a:endParaRPr lang="en-US" sz="2300" dirty="0"/>
          </a:p>
          <a:p>
            <a:pPr>
              <a:lnSpc>
                <a:spcPct val="70000"/>
              </a:lnSpc>
            </a:pPr>
            <a:r>
              <a:rPr lang="en-US" sz="1800" dirty="0"/>
              <a:t>DNA gyrase is an opportune drug targets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     </a:t>
            </a:r>
            <a:r>
              <a:rPr lang="en-US" sz="1600" dirty="0"/>
              <a:t>- Prokaryotic topoisomerases are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  structurally unique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- Essential for cellular survival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- Mechanism of action allows for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  bactericidal killing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i="1" dirty="0"/>
              <a:t>     - M. tuberculosis </a:t>
            </a:r>
            <a:r>
              <a:rPr lang="en-US" sz="1600" dirty="0"/>
              <a:t>has a singular DNA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  Gyrase</a:t>
            </a:r>
          </a:p>
          <a:p>
            <a:pPr marL="0" indent="0">
              <a:lnSpc>
                <a:spcPct val="70000"/>
              </a:lnSpc>
              <a:buNone/>
            </a:pPr>
            <a:endParaRPr lang="en-US" sz="1900" dirty="0"/>
          </a:p>
          <a:p>
            <a:pPr>
              <a:lnSpc>
                <a:spcPct val="70000"/>
              </a:lnSpc>
            </a:pPr>
            <a:r>
              <a:rPr lang="en-US" sz="1800" dirty="0"/>
              <a:t>DNA gyrase is a clinically validated target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    </a:t>
            </a:r>
            <a:r>
              <a:rPr lang="en-US" sz="1600" dirty="0"/>
              <a:t>- aminocoumarins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- Fluoroquinolones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D6585-FBA1-4366-AA16-20B35896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256" y="1747664"/>
            <a:ext cx="5505703" cy="1962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3E7BBA-D3AD-4323-B1C9-1457C0F3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372" y="3934624"/>
            <a:ext cx="1192367" cy="756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6036F4-1E55-4034-83AF-9521E831D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156" y="5169719"/>
            <a:ext cx="2512351" cy="945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32EF37-366B-4581-9D7B-9F1BC8A1A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472" y="3934624"/>
            <a:ext cx="1068697" cy="21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83" y="4473233"/>
            <a:ext cx="1582790" cy="1582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85" y="0"/>
            <a:ext cx="11115760" cy="733932"/>
          </a:xfrm>
        </p:spPr>
        <p:txBody>
          <a:bodyPr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REDX Pharma has developed Novel DNA gyrase inhibitor series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17" y="1156267"/>
            <a:ext cx="6172552" cy="3641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1800" dirty="0"/>
              <a:t>Tricyclic Amides 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600" dirty="0"/>
              <a:t>- putatively target GyrB</a:t>
            </a:r>
            <a:endParaRPr lang="en-US" sz="2000" dirty="0"/>
          </a:p>
          <a:p>
            <a:r>
              <a:rPr lang="en-US" sz="1800" dirty="0"/>
              <a:t>Novel bacterial topoisomerase inhibitors (NBTI)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600" dirty="0"/>
              <a:t> -  target GyrA</a:t>
            </a:r>
          </a:p>
          <a:p>
            <a:pPr marL="285750" indent="-285750"/>
            <a:r>
              <a:rPr lang="en-US" sz="1800" dirty="0">
                <a:cs typeface="Arial" panose="020B0604020202020204" pitchFamily="34" charset="0"/>
              </a:rPr>
              <a:t>REDX compounds are potent inhibitors of DNA Supercoiling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cs typeface="Arial" panose="020B0604020202020204" pitchFamily="34" charset="0"/>
              </a:rPr>
              <a:t>- more potent than to clinically validated antibacterial </a:t>
            </a:r>
          </a:p>
          <a:p>
            <a:r>
              <a:rPr lang="en-US" sz="1700" dirty="0"/>
              <a:t>REDX compounds are promising anti-tubercular drugs </a:t>
            </a:r>
          </a:p>
          <a:p>
            <a:pPr marL="0" indent="0">
              <a:buNone/>
            </a:pPr>
            <a:r>
              <a:rPr lang="en-US" sz="1700" dirty="0"/>
              <a:t>    </a:t>
            </a:r>
          </a:p>
          <a:p>
            <a:pPr marL="0" indent="0">
              <a:buNone/>
            </a:pPr>
            <a:endParaRPr lang="en-US" sz="2000" dirty="0"/>
          </a:p>
          <a:p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41" t="2121" r="32416" b="2109"/>
          <a:stretch/>
        </p:blipFill>
        <p:spPr>
          <a:xfrm>
            <a:off x="3504037" y="4448223"/>
            <a:ext cx="613588" cy="1731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CEC4D-9810-4167-A082-882A81AB7EFA}"/>
              </a:ext>
            </a:extLst>
          </p:cNvPr>
          <p:cNvSpPr txBox="1"/>
          <p:nvPr/>
        </p:nvSpPr>
        <p:spPr>
          <a:xfrm>
            <a:off x="114522" y="6228602"/>
            <a:ext cx="174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Tricyclic Amides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20062-AB29-49D1-A33E-D4282B905507}"/>
              </a:ext>
            </a:extLst>
          </p:cNvPr>
          <p:cNvSpPr txBox="1"/>
          <p:nvPr/>
        </p:nvSpPr>
        <p:spPr>
          <a:xfrm>
            <a:off x="3059636" y="6228602"/>
            <a:ext cx="158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Straight-chain NBTI</a:t>
            </a:r>
            <a:endParaRPr lang="en-GB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E1B6BD-D63F-410B-8FCD-E21F3F81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850" y="1066183"/>
            <a:ext cx="3238150" cy="1597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817FA6-94DC-42BE-8E7A-A35AB6BD7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969" y="2802245"/>
            <a:ext cx="4554290" cy="2391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BB6A93-B808-4E05-AF0F-BAACD156A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745" y="1150777"/>
            <a:ext cx="3301487" cy="1428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72AEDD-FFC8-4546-9DFC-B4EB3F58F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744" y="5193629"/>
            <a:ext cx="3464738" cy="16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"/>
    </mc:Choice>
    <mc:Fallback xmlns="">
      <p:transition spd="slow" advTm="2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907B-68FB-43C5-A3BD-F78D6C11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318052"/>
            <a:ext cx="10515600" cy="655907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Developing novel predictive in-vitro tools and PK-PD models for TB chemotherapy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0879-7D62-469D-B160-BDF1D697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9" y="1378226"/>
            <a:ext cx="5629012" cy="4798737"/>
          </a:xfrm>
        </p:spPr>
        <p:txBody>
          <a:bodyPr>
            <a:normAutofit/>
          </a:bodyPr>
          <a:lstStyle/>
          <a:p>
            <a:r>
              <a:rPr lang="en-US" sz="1800" dirty="0"/>
              <a:t>TB drug development lacks predictive </a:t>
            </a:r>
            <a:r>
              <a:rPr lang="en-US" sz="1800" i="1" dirty="0"/>
              <a:t>in-vitro</a:t>
            </a:r>
            <a:r>
              <a:rPr lang="en-US" sz="1800" dirty="0"/>
              <a:t> tools.</a:t>
            </a:r>
          </a:p>
          <a:p>
            <a:pPr marL="0" indent="0">
              <a:buNone/>
            </a:pPr>
            <a:r>
              <a:rPr lang="en-US" sz="1800" dirty="0"/>
              <a:t>       - </a:t>
            </a:r>
            <a:r>
              <a:rPr lang="en-US" sz="1600" dirty="0"/>
              <a:t>Moxifloxacin failed to reduce dose length as predicted </a:t>
            </a:r>
          </a:p>
          <a:p>
            <a:endParaRPr lang="en-US" sz="1800" dirty="0"/>
          </a:p>
          <a:p>
            <a:r>
              <a:rPr lang="en-US" sz="1800" dirty="0"/>
              <a:t>Giancarlo’s group has used </a:t>
            </a:r>
            <a:r>
              <a:rPr lang="en-US" sz="1800" i="1" dirty="0"/>
              <a:t>in-vitro</a:t>
            </a:r>
            <a:r>
              <a:rPr lang="en-US" sz="1800" dirty="0"/>
              <a:t> data and PK/PD modelling to predict clinical outcomes.</a:t>
            </a:r>
          </a:p>
          <a:p>
            <a:endParaRPr lang="en-US" sz="1800" dirty="0"/>
          </a:p>
          <a:p>
            <a:r>
              <a:rPr lang="en-US" sz="1800" dirty="0"/>
              <a:t>Time kill kinetics produced from intracellular and extracellular assay were more predictive.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000" dirty="0"/>
              <a:t>Cell imaging and analysis used for intracellular assays</a:t>
            </a:r>
          </a:p>
          <a:p>
            <a:pPr marL="0" indent="0">
              <a:buNone/>
            </a:pPr>
            <a:r>
              <a:rPr lang="en-US" sz="1800" dirty="0"/>
              <a:t>    - Operetta® High-Content Imaging System </a:t>
            </a:r>
          </a:p>
          <a:p>
            <a:pPr marL="0" indent="0">
              <a:buNone/>
            </a:pPr>
            <a:r>
              <a:rPr lang="en-US" sz="1800" dirty="0"/>
              <a:t>    - </a:t>
            </a:r>
            <a:r>
              <a:rPr lang="en-GB" sz="1800" dirty="0"/>
              <a:t>Harmony® High-Content Image Analysis Software 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1D7B6-E837-4809-A19A-73C87DF6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540" y="4552725"/>
            <a:ext cx="2440156" cy="1281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47CB1-4B1D-4513-8202-315CE2B8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22" y="973959"/>
            <a:ext cx="3933191" cy="942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7B341-D576-4FCF-8F12-FAF09DDB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483" y="2563913"/>
            <a:ext cx="3032702" cy="13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"/>
    </mc:Choice>
    <mc:Fallback xmlns="">
      <p:transition spd="slow" advTm="2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024A-DC70-4F10-B316-EF70C713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047"/>
            <a:ext cx="10515600" cy="490684"/>
          </a:xfrm>
        </p:spPr>
        <p:txBody>
          <a:bodyPr>
            <a:normAutofit fontScale="90000"/>
          </a:bodyPr>
          <a:lstStyle/>
          <a:p>
            <a:pPr marL="341313" lvl="0" indent="-341313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 i="1" kern="0" dirty="0">
                <a:solidFill>
                  <a:srgbClr val="000000"/>
                </a:solidFill>
                <a:latin typeface="Arial"/>
                <a:ea typeface="ヒラギノ角ゴ Pro W3"/>
              </a:rPr>
              <a:t>In-vitro</a:t>
            </a:r>
            <a:r>
              <a:rPr lang="en-GB" sz="2000" b="1" kern="0" dirty="0">
                <a:solidFill>
                  <a:srgbClr val="000000"/>
                </a:solidFill>
                <a:latin typeface="Arial"/>
                <a:ea typeface="ヒラギノ角ゴ Pro W3"/>
              </a:rPr>
              <a:t> data can be used predict the overall activity of drugs when administered clinically.</a:t>
            </a:r>
            <a:br>
              <a:rPr lang="en-GB" sz="2000" b="1" kern="0" dirty="0">
                <a:solidFill>
                  <a:srgbClr val="000000"/>
                </a:solidFill>
                <a:latin typeface="Arial"/>
                <a:ea typeface="ヒラギノ角ゴ Pro W3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D359B-FDBD-4810-8625-747655E7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1" y="1224794"/>
            <a:ext cx="5066607" cy="5271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i="1" dirty="0"/>
              <a:t>In-vitro</a:t>
            </a:r>
            <a:r>
              <a:rPr lang="en-US" sz="1800" dirty="0"/>
              <a:t> time-kill curves used to define relationship between kill-rate and concentration.</a:t>
            </a:r>
          </a:p>
          <a:p>
            <a:pPr marL="0" indent="0">
              <a:buNone/>
            </a:pPr>
            <a:r>
              <a:rPr lang="en-US" sz="1800" dirty="0"/>
              <a:t>     - Maximum rate of killing (</a:t>
            </a:r>
            <a:r>
              <a:rPr lang="en-US" sz="1800" i="1" dirty="0"/>
              <a:t>Emax)</a:t>
            </a:r>
          </a:p>
          <a:p>
            <a:pPr marL="0" indent="0">
              <a:buNone/>
            </a:pPr>
            <a:r>
              <a:rPr lang="en-US" sz="1800" i="1" dirty="0"/>
              <a:t>     - </a:t>
            </a:r>
            <a:r>
              <a:rPr lang="en-US" sz="1800" dirty="0"/>
              <a:t>IC</a:t>
            </a:r>
            <a:r>
              <a:rPr lang="en-US" sz="1800" baseline="-25000" dirty="0"/>
              <a:t>50</a:t>
            </a:r>
          </a:p>
          <a:p>
            <a:pPr marL="0" indent="0">
              <a:buNone/>
            </a:pPr>
            <a:endParaRPr lang="en-US" sz="1800" baseline="-25000" dirty="0"/>
          </a:p>
          <a:p>
            <a:r>
              <a:rPr lang="en-US" sz="1800" dirty="0"/>
              <a:t>Parameters are used in a PK/PD model to predict clinical outcomes.</a:t>
            </a:r>
          </a:p>
          <a:p>
            <a:endParaRPr lang="en-US" sz="1800" dirty="0"/>
          </a:p>
          <a:p>
            <a:r>
              <a:rPr lang="en-US" sz="1800" dirty="0"/>
              <a:t>Using this novel model able to produce data comparable clinical data seen in literature.</a:t>
            </a:r>
          </a:p>
          <a:p>
            <a:endParaRPr lang="en-US" sz="1800" dirty="0"/>
          </a:p>
          <a:p>
            <a:r>
              <a:rPr lang="en-US" sz="1800" dirty="0"/>
              <a:t>Profile Pharmacodynamics of REDX compounds</a:t>
            </a:r>
          </a:p>
          <a:p>
            <a:endParaRPr lang="en-US" sz="1800" dirty="0"/>
          </a:p>
          <a:p>
            <a:r>
              <a:rPr lang="en-US" sz="1800" dirty="0"/>
              <a:t>Further develop predictive </a:t>
            </a:r>
            <a:r>
              <a:rPr lang="en-US" sz="1800" i="1" dirty="0"/>
              <a:t>in-vitro</a:t>
            </a:r>
            <a:r>
              <a:rPr lang="en-US" sz="1800" dirty="0"/>
              <a:t> tools</a:t>
            </a:r>
          </a:p>
          <a:p>
            <a:pPr marL="0" indent="0">
              <a:buNone/>
            </a:pPr>
            <a:r>
              <a:rPr lang="en-US" sz="1800" dirty="0"/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890E4-D407-4976-B412-819990DD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2" y="4530834"/>
            <a:ext cx="3366251" cy="1854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066FE-5735-4D0F-8CC6-B5BAA337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35" y="3790881"/>
            <a:ext cx="2810637" cy="2926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8E440-67C1-4DAA-AD24-57F7969F7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122" y="1106731"/>
            <a:ext cx="2721817" cy="2791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5045C-94DF-4962-922E-DD7F41450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939" y="1012623"/>
            <a:ext cx="3752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"/>
    </mc:Choice>
    <mc:Fallback xmlns="">
      <p:transition spd="slow" advTm="2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49B2-95DA-4F00-B6E6-5986DDBC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Screening for activity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A9D4-B61E-4EB6-9D92-92ABE5C6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2266" cy="4351338"/>
          </a:xfrm>
        </p:spPr>
        <p:txBody>
          <a:bodyPr>
            <a:normAutofit/>
          </a:bodyPr>
          <a:lstStyle/>
          <a:p>
            <a:r>
              <a:rPr lang="en-US" sz="1800" dirty="0"/>
              <a:t>Library of compounds were screened for activity using Microplate Alamar Blue assay.</a:t>
            </a:r>
          </a:p>
          <a:p>
            <a:r>
              <a:rPr lang="en-GB" sz="1800" dirty="0"/>
              <a:t>Plates containing test drugs are incubated with </a:t>
            </a:r>
            <a:r>
              <a:rPr lang="en-GB" sz="1800" i="1" dirty="0"/>
              <a:t>M. tuberculosis</a:t>
            </a:r>
            <a:r>
              <a:rPr lang="en-GB" sz="1800" dirty="0"/>
              <a:t> H37Rv.</a:t>
            </a:r>
          </a:p>
          <a:p>
            <a:r>
              <a:rPr lang="en-GB" sz="1800" dirty="0"/>
              <a:t>Alamar blue solution is added after incubation and fluorescence read.</a:t>
            </a:r>
          </a:p>
          <a:p>
            <a:r>
              <a:rPr lang="en-GB" sz="1800" dirty="0"/>
              <a:t>Live bacteria reduce resazurin to resorufin.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GB" sz="1800" dirty="0"/>
              <a:t>      - red coloured compound </a:t>
            </a:r>
          </a:p>
          <a:p>
            <a:pPr marL="0" indent="0">
              <a:buNone/>
            </a:pPr>
            <a:r>
              <a:rPr lang="en-GB" sz="1800" dirty="0"/>
              <a:t>       - highly fluorescent</a:t>
            </a:r>
          </a:p>
          <a:p>
            <a:r>
              <a:rPr lang="en-US" sz="1800" dirty="0"/>
              <a:t>Visual M</a:t>
            </a:r>
            <a:r>
              <a:rPr lang="en-GB" sz="1800" dirty="0"/>
              <a:t>IC observed</a:t>
            </a:r>
          </a:p>
          <a:p>
            <a:r>
              <a:rPr lang="en-GB" sz="1800" dirty="0"/>
              <a:t>IC</a:t>
            </a:r>
            <a:r>
              <a:rPr lang="en-GB" sz="1800" baseline="-25000" dirty="0"/>
              <a:t>90 </a:t>
            </a:r>
            <a:r>
              <a:rPr lang="en-GB" sz="1800" dirty="0"/>
              <a:t>measured using fluorescence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6E7E1-EDD9-46D7-822C-37C1525B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840" y="3553896"/>
            <a:ext cx="3497424" cy="2623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1668C-B7F4-456E-9248-F6A566BA6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79" y="2078784"/>
            <a:ext cx="5592421" cy="13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"/>
    </mc:Choice>
    <mc:Fallback xmlns="">
      <p:transition spd="slow" advTm="3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20" y="-9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Primary screening data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7086"/>
              </p:ext>
            </p:extLst>
          </p:nvPr>
        </p:nvGraphicFramePr>
        <p:xfrm>
          <a:off x="2666805" y="874630"/>
          <a:ext cx="6522830" cy="5830370"/>
        </p:xfrm>
        <a:graphic>
          <a:graphicData uri="http://schemas.openxmlformats.org/drawingml/2006/table">
            <a:tbl>
              <a:tblPr firstRow="1" firstCol="1" bandRow="1"/>
              <a:tblGrid>
                <a:gridCol w="1513824">
                  <a:extLst>
                    <a:ext uri="{9D8B030D-6E8A-4147-A177-3AD203B41FA5}">
                      <a16:colId xmlns:a16="http://schemas.microsoft.com/office/drawing/2014/main" val="1783659048"/>
                    </a:ext>
                  </a:extLst>
                </a:gridCol>
                <a:gridCol w="1509131">
                  <a:extLst>
                    <a:ext uri="{9D8B030D-6E8A-4147-A177-3AD203B41FA5}">
                      <a16:colId xmlns:a16="http://schemas.microsoft.com/office/drawing/2014/main" val="3241597404"/>
                    </a:ext>
                  </a:extLst>
                </a:gridCol>
                <a:gridCol w="1318932">
                  <a:extLst>
                    <a:ext uri="{9D8B030D-6E8A-4147-A177-3AD203B41FA5}">
                      <a16:colId xmlns:a16="http://schemas.microsoft.com/office/drawing/2014/main" val="2726178303"/>
                    </a:ext>
                  </a:extLst>
                </a:gridCol>
                <a:gridCol w="1133794">
                  <a:extLst>
                    <a:ext uri="{9D8B030D-6E8A-4147-A177-3AD203B41FA5}">
                      <a16:colId xmlns:a16="http://schemas.microsoft.com/office/drawing/2014/main" val="956946530"/>
                    </a:ext>
                  </a:extLst>
                </a:gridCol>
                <a:gridCol w="1047149">
                  <a:extLst>
                    <a:ext uri="{9D8B030D-6E8A-4147-A177-3AD203B41FA5}">
                      <a16:colId xmlns:a16="http://schemas.microsoft.com/office/drawing/2014/main" val="1244431516"/>
                    </a:ext>
                  </a:extLst>
                </a:gridCol>
              </a:tblGrid>
              <a:tr h="247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Compound group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Compound number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 MIC (µg/mL)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n-GB" sz="8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(µg/ml)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n-GB" sz="8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(µg/ml)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520637"/>
                  </a:ext>
                </a:extLst>
              </a:tr>
              <a:tr h="1642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 anti-tubercular drugs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Isoniazid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891574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Moxifloxacin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0.029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417738"/>
                  </a:ext>
                </a:extLst>
              </a:tr>
              <a:tr h="164203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Tricyclic Amides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REDX04739-02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445874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REDX07774-01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06532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REDX07942-01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0.092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392517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REDX07966-01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21091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REDX08027-01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0.067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206332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REDX08049-01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594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REDX08191-01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75597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REDX08230-01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581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REDX08271-01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0936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REDX09133-01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25136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REDX09147-01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612016"/>
                  </a:ext>
                </a:extLst>
              </a:tr>
              <a:tr h="16420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Straight-chain NBTIs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REDX05851-01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014951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REDX06003-01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798229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REDX06145-01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22369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REDX06181-01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799118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REDX06213-01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32796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REDX06662-03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29863"/>
                  </a:ext>
                </a:extLst>
              </a:tr>
              <a:tr h="16420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Macrocycle NBTIs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REDX06858-01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27523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REDX07452-01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635025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REDX07468-01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078563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REDX07666-01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736"/>
                  </a:ext>
                </a:extLst>
              </a:tr>
              <a:tr h="164203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Series 4 NBTIs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REDX07207-02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39566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REDX07027-01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13025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REDX07208-02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6036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REDX07425-01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06114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REDX7499-01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0.009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51562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REDX07502-01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34416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REDX07605-02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15999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REDX07609-03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78770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REDX07627-01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0.096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826945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REDX07662-01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0.0057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89965"/>
                  </a:ext>
                </a:extLst>
              </a:tr>
              <a:tr h="16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REDX07691-01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 marL="47018" marR="47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704276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71D6F48-4825-42FD-B161-FF66A9F75741}"/>
              </a:ext>
            </a:extLst>
          </p:cNvPr>
          <p:cNvSpPr/>
          <p:nvPr/>
        </p:nvSpPr>
        <p:spPr>
          <a:xfrm>
            <a:off x="8498048" y="1308683"/>
            <a:ext cx="369115" cy="142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"/>
    </mc:Choice>
    <mc:Fallback xmlns="">
      <p:transition spd="slow" advTm="42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95C1B0-0853-4A7B-AABB-959111A9E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525" y="1126434"/>
            <a:ext cx="4888631" cy="4678017"/>
          </a:xfrm>
        </p:spPr>
        <p:txBody>
          <a:bodyPr>
            <a:normAutofit/>
          </a:bodyPr>
          <a:lstStyle/>
          <a:p>
            <a:r>
              <a:rPr lang="en-US" sz="1800" i="1" dirty="0" err="1"/>
              <a:t>M.tb</a:t>
            </a:r>
            <a:r>
              <a:rPr lang="en-US" sz="1800" i="1" dirty="0"/>
              <a:t> </a:t>
            </a:r>
            <a:r>
              <a:rPr lang="en-US" sz="1800" dirty="0"/>
              <a:t>grown in broth and presence of compounds.</a:t>
            </a:r>
          </a:p>
          <a:p>
            <a:pPr marL="0" indent="0">
              <a:buNone/>
            </a:pPr>
            <a:r>
              <a:rPr lang="en-US" sz="1800" dirty="0"/>
              <a:t>     - </a:t>
            </a:r>
            <a:r>
              <a:rPr lang="en-US" sz="1800" i="1" dirty="0" err="1"/>
              <a:t>M.tb</a:t>
            </a:r>
            <a:r>
              <a:rPr lang="en-US" sz="1800" i="1" dirty="0"/>
              <a:t> </a:t>
            </a:r>
            <a:r>
              <a:rPr lang="en-US" sz="1800" dirty="0"/>
              <a:t>plated on agar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Time-kill graphs allow calculation of kill rate</a:t>
            </a:r>
          </a:p>
          <a:p>
            <a:endParaRPr lang="en-US" sz="1800" dirty="0"/>
          </a:p>
          <a:p>
            <a:r>
              <a:rPr lang="en-US" sz="1800" dirty="0"/>
              <a:t>Colony forming units in process of being obtained.</a:t>
            </a:r>
          </a:p>
          <a:p>
            <a:endParaRPr lang="en-US" sz="1800" dirty="0"/>
          </a:p>
          <a:p>
            <a:r>
              <a:rPr lang="en-US" sz="1800" dirty="0"/>
              <a:t>Experiment is lengthy, laborious and resource consuming.</a:t>
            </a:r>
          </a:p>
          <a:p>
            <a:pPr marL="0" indent="0">
              <a:buNone/>
            </a:pPr>
            <a:r>
              <a:rPr lang="en-US" sz="1800" dirty="0"/>
              <a:t>    - fluorescence </a:t>
            </a:r>
            <a:r>
              <a:rPr lang="en-US" sz="1800" i="1" dirty="0" err="1"/>
              <a:t>M.tb</a:t>
            </a:r>
            <a:r>
              <a:rPr lang="en-US" sz="1800" dirty="0"/>
              <a:t> strain possible replacement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00A521-2B12-46D7-BB28-AF2DA8C90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092" y="1015378"/>
            <a:ext cx="4315089" cy="2393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4B7C90-8D17-40A0-A3D5-F99071B49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181" y="1304862"/>
            <a:ext cx="2844420" cy="210448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2A00C8-D30A-4734-ABF8-94139222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05" y="265463"/>
            <a:ext cx="9086850" cy="33813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Extracellular Time-Kill assay</a:t>
            </a:r>
            <a:endParaRPr lang="en-GB" sz="2000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EA7BCAA-F0E3-45E8-9FE3-A9D384A28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444020"/>
              </p:ext>
            </p:extLst>
          </p:nvPr>
        </p:nvGraphicFramePr>
        <p:xfrm>
          <a:off x="6554219" y="3821119"/>
          <a:ext cx="366236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rism 5" r:id="rId6" imgW="3661920" imgH="2647440" progId="Prism5.Document">
                  <p:embed/>
                </p:oleObj>
              </mc:Choice>
              <mc:Fallback>
                <p:oleObj name="Prism 5" r:id="rId6" imgW="3661920" imgH="264744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4219" y="3821119"/>
                        <a:ext cx="3662363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"/>
    </mc:Choice>
    <mc:Fallback xmlns="">
      <p:transition spd="slow" advTm="5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1213</Words>
  <Application>Microsoft Office PowerPoint</Application>
  <PresentationFormat>Widescreen</PresentationFormat>
  <Paragraphs>320</Paragraphs>
  <Slides>21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ヒラギノ角ゴ Pro W3</vt:lpstr>
      <vt:lpstr>Office Theme</vt:lpstr>
      <vt:lpstr>Prism 5</vt:lpstr>
      <vt:lpstr>Pharmacodynamics of novel Mycobacteria tuberculosis DNA gyrase inhibitors </vt:lpstr>
      <vt:lpstr>Treatment is lengthy and complex</vt:lpstr>
      <vt:lpstr>DNA gyrase is an opportune drug target</vt:lpstr>
      <vt:lpstr>REDX Pharma has developed Novel DNA gyrase inhibitor series</vt:lpstr>
      <vt:lpstr>Developing novel predictive in-vitro tools and PK-PD models for TB chemotherapy </vt:lpstr>
      <vt:lpstr>In-vitro data can be used predict the overall activity of drugs when administered clinically. </vt:lpstr>
      <vt:lpstr>Screening for activity </vt:lpstr>
      <vt:lpstr>Primary screening data</vt:lpstr>
      <vt:lpstr>Extracellular Time-Kill assay</vt:lpstr>
      <vt:lpstr>Intracellular Time-Kill assay</vt:lpstr>
      <vt:lpstr>Operetta® High-Content Image acquisition and Harmony® Image and Statistical Analysis</vt:lpstr>
      <vt:lpstr>Intracellular Time-Kill assay: fluorescence data from Varioskan</vt:lpstr>
      <vt:lpstr>Intracellular Time-Kill assay: Imaging data from Operetta</vt:lpstr>
      <vt:lpstr>Assay development: Bio-particle production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LIV-TB 16/11/17</dc:title>
  <dc:creator>Emmanuel Moyo</dc:creator>
  <cp:lastModifiedBy>Nadia Kontogianni</cp:lastModifiedBy>
  <cp:revision>92</cp:revision>
  <cp:lastPrinted>2017-11-16T12:40:38Z</cp:lastPrinted>
  <dcterms:created xsi:type="dcterms:W3CDTF">2017-11-08T17:34:21Z</dcterms:created>
  <dcterms:modified xsi:type="dcterms:W3CDTF">2017-12-01T13:38:33Z</dcterms:modified>
</cp:coreProperties>
</file>