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8" r:id="rId3"/>
    <p:sldId id="257" r:id="rId4"/>
    <p:sldId id="262" r:id="rId5"/>
    <p:sldId id="261" r:id="rId6"/>
    <p:sldId id="264" r:id="rId7"/>
    <p:sldId id="265" r:id="rId8"/>
    <p:sldId id="267" r:id="rId9"/>
    <p:sldId id="266" r:id="rId10"/>
    <p:sldId id="270" r:id="rId11"/>
    <p:sldId id="269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2A70F-66CE-4D54-939A-A3F65E9F6765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21FEA-8487-47F4-97DD-0A0836E3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2F2A1-1C2B-414C-8C40-DBB43102A2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7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A517-0291-403A-9C33-3F6087A17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2E4B6-03F2-413E-8612-86F812173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E957-9110-43C2-862D-3E04C1EA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66BAF-EFFF-47B5-B803-D1B611BD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6DC-6111-423C-8480-8AB0F084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6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335E-DDD5-410D-B76B-5B2006CF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46528-1943-48C2-9AC1-7BEC9B9BF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FA744-97A1-410D-BA8B-BBD82FC0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10463-896F-4CC7-B7D2-D4E296B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6DCB-FA35-410E-8E58-4EDC8AF3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8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46799-4CB8-4889-8CAD-62B1AAE56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6C8AB-3EBE-45CF-B35C-362AFF9C4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9C5A4-E481-43EF-8410-7A11EE92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B297-50C0-4865-B5AF-239DE85C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C8A10-7565-44C1-B216-CD29363C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7DF8-2A6D-4D10-B5A0-04BEF86E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63907-C289-428E-A0F0-D75A4BE6F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5C64B-27AE-43C8-9F3B-2E238836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E172B-4A89-4D58-AC5A-120445E6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31FA7-5FA8-46D7-A574-860838D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9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EDDE-D13B-40DA-85F1-A8C889A0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8C35A-8F4B-405E-ACD8-C59E1C391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63D79-9693-4681-8567-066FFC1B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6C263-E24B-4D5F-B9A0-A7DE6297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B614-0499-49DE-83BC-41986C29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3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BF8B-3066-4A0E-8628-1EB157B2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69600-69C9-4907-AC3C-A9B48015D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41FDF-8F56-49EA-BE45-C0040BAAB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CD01E-4787-4D8F-83E5-60633B87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72297-DB7F-44BF-A8D0-5A7CADCE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883E0-4337-4C6F-AC2D-4D9487DB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694F-5669-400B-B372-FABACAE0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A6510-6C97-4DB2-8C1D-F986EB5FD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BB814-CF5A-48E4-82F4-053FFD142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31CC8-71D8-41BA-A5A0-22FE4E825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69E9B-A909-4B30-9C48-A5360E6FF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F68A4-6503-4246-95DC-9149653D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DDC62-0242-4024-8AB0-E9824CA2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280C8-20FF-41ED-BFA3-58D0EDD8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AAD-7D57-4BEA-8C19-64C3891E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F6CB4-D256-4D2A-8974-2AFA37CF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55CFD-1DF4-4E17-83F2-D68F657C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08EFB-5C4A-4A86-827E-6FF16815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9A93E-5782-47D1-98BD-A1753115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0CCF3-001B-466A-A159-43BC5A07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6FF4C-38AC-4749-9773-B15EC886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74E4-D271-4E9A-BD03-04F08431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8B2D7-5373-4548-83ED-E904417A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45F57-005A-4789-B589-DD65EB7A1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7867C-F575-493E-9AC6-8AF4202A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767F8-BCE7-4F99-B687-D75A9D2B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4BD6-F380-4371-A3CE-22CB3B0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3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C523-DF3A-4315-BF9A-876CEE96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61EA7-D437-48DD-AC33-8B520B937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4AD62-A06D-4A7A-9CA2-8FDBE22BB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F0673-B537-4E6E-B77B-6721B5ED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DBB27-2FF4-417F-8439-35F7DF7B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6FAEB-E5F7-42FF-9918-6914CC4F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C5EC0A-0C4F-4E8D-ACC2-66AF7011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8588D-6DEE-49A4-9E8F-215D4BBC9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61BD-1EB8-49B3-B501-19EF44BE5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F9E6-1E04-42A4-A5ED-ADABB7D2E44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33B5-898A-46A8-832C-50F56CAE1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C7268-1E26-4F02-B84B-C9003AC1A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CB6A4-1D5C-48C1-90E5-0F266E85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0418799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journal/14384221/307/7" TargetMode="External"/><Relationship Id="rId2" Type="http://schemas.openxmlformats.org/officeDocument/2006/relationships/hyperlink" Target="https://www.sciencedirect.com/science/journal/14384221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32001"/>
            <a:ext cx="7772400" cy="1435685"/>
          </a:xfrm>
        </p:spPr>
        <p:txBody>
          <a:bodyPr>
            <a:normAutofit/>
          </a:bodyPr>
          <a:lstStyle/>
          <a:p>
            <a:r>
              <a:rPr lang="en-US" dirty="0"/>
              <a:t>Neonatal sepsis in </a:t>
            </a:r>
            <a:r>
              <a:rPr lang="en-US" dirty="0" err="1"/>
              <a:t>Kilifi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166" y="3381000"/>
            <a:ext cx="7557233" cy="2540202"/>
          </a:xfrm>
        </p:spPr>
        <p:txBody>
          <a:bodyPr>
            <a:normAutofit/>
          </a:bodyPr>
          <a:lstStyle/>
          <a:p>
            <a:r>
              <a:rPr lang="en-US" dirty="0"/>
              <a:t>Alison Talbert</a:t>
            </a:r>
          </a:p>
          <a:p>
            <a:r>
              <a:rPr lang="en-US" dirty="0"/>
              <a:t>Kisumu, June 5</a:t>
            </a:r>
            <a:r>
              <a:rPr lang="en-US" baseline="30000" dirty="0"/>
              <a:t>th</a:t>
            </a:r>
            <a:r>
              <a:rPr lang="en-US" dirty="0"/>
              <a:t> 2018</a:t>
            </a:r>
          </a:p>
          <a:p>
            <a:r>
              <a:rPr lang="en-US" sz="2200" dirty="0"/>
              <a:t>MRC Confidence in Global Nutrition and Health Research</a:t>
            </a:r>
          </a:p>
          <a:p>
            <a:r>
              <a:rPr lang="en-US" sz="2200" b="1" dirty="0"/>
              <a:t>Improving the survival, growth and development of low birth weight newborns through better nutrition: the Neonatal Nutrition Network project</a:t>
            </a:r>
            <a:r>
              <a:rPr lang="en-GB" sz="2200" dirty="0"/>
              <a:t> </a:t>
            </a:r>
          </a:p>
        </p:txBody>
      </p:sp>
      <p:pic>
        <p:nvPicPr>
          <p:cNvPr id="8" name="Picture 7" descr="Newcastle-Univers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62" y="564025"/>
            <a:ext cx="1033024" cy="1032181"/>
          </a:xfrm>
          <a:prstGeom prst="rect">
            <a:avLst/>
          </a:prstGeom>
        </p:spPr>
      </p:pic>
      <p:pic>
        <p:nvPicPr>
          <p:cNvPr id="11" name="Picture 10" descr="University-Of-Ibadan-U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46" y="534198"/>
            <a:ext cx="968849" cy="1062007"/>
          </a:xfrm>
          <a:prstGeom prst="rect">
            <a:avLst/>
          </a:prstGeom>
        </p:spPr>
      </p:pic>
      <p:pic>
        <p:nvPicPr>
          <p:cNvPr id="12" name="Picture 11" descr="LSTM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99" y="564024"/>
            <a:ext cx="1423157" cy="1032180"/>
          </a:xfrm>
          <a:prstGeom prst="rect">
            <a:avLst/>
          </a:prstGeom>
        </p:spPr>
      </p:pic>
      <p:pic>
        <p:nvPicPr>
          <p:cNvPr id="13" name="Picture 12" descr="university-of-aberdeen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81" y="1334722"/>
            <a:ext cx="1962526" cy="116297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78" y="1677465"/>
            <a:ext cx="2456885" cy="51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der-hey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23" y="411494"/>
            <a:ext cx="1265971" cy="1265971"/>
          </a:xfrm>
          <a:prstGeom prst="rect">
            <a:avLst/>
          </a:prstGeom>
        </p:spPr>
      </p:pic>
      <p:pic>
        <p:nvPicPr>
          <p:cNvPr id="10" name="Picture 9" descr="Uni Maseno 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96" y="564024"/>
            <a:ext cx="866983" cy="9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70BD-2B3C-45F0-B396-2DF1E178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Paediatric</a:t>
            </a:r>
            <a:r>
              <a:rPr lang="en-US" dirty="0"/>
              <a:t> infection control team –role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59C2D-CEC6-4E94-B516-6B1CF06DD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 Producing and maintaining up to date hospital infection control policies. </a:t>
            </a:r>
          </a:p>
          <a:p>
            <a:r>
              <a:rPr lang="en-US" dirty="0"/>
              <a:t> Surveillance and reporting of (hospital-borne) infections and monitoring methods of control. </a:t>
            </a:r>
          </a:p>
          <a:p>
            <a:r>
              <a:rPr lang="en-US" dirty="0"/>
              <a:t> Rapid detection and investigation of hospital based outbreaks or potentially hazardous procedures. </a:t>
            </a:r>
          </a:p>
          <a:p>
            <a:r>
              <a:rPr lang="en-US" dirty="0"/>
              <a:t> Liaison with the main Hospital Infection Prevention and Control Committee. </a:t>
            </a:r>
          </a:p>
          <a:p>
            <a:r>
              <a:rPr lang="en-US" dirty="0"/>
              <a:t> Giving advice on management of patients with infection (in collaboration with Infectious Diseases Consultant) and need for isolation or barrier nursing as required. </a:t>
            </a:r>
          </a:p>
          <a:p>
            <a:r>
              <a:rPr lang="en-US" dirty="0"/>
              <a:t> Advising the </a:t>
            </a:r>
            <a:r>
              <a:rPr lang="en-US" dirty="0" err="1"/>
              <a:t>Programme</a:t>
            </a:r>
            <a:r>
              <a:rPr lang="en-US" dirty="0"/>
              <a:t> on initiatives to combat healthcare associated infections. </a:t>
            </a:r>
          </a:p>
          <a:p>
            <a:r>
              <a:rPr lang="en-US" dirty="0"/>
              <a:t> Produce guidelines for cleaning, disinfection and decontamination and work to ensure adherence to those guidelines. </a:t>
            </a:r>
          </a:p>
          <a:p>
            <a:r>
              <a:rPr lang="en-US" dirty="0"/>
              <a:t> Providing a staff training program in infection control and auditing compliance </a:t>
            </a:r>
          </a:p>
          <a:p>
            <a:r>
              <a:rPr lang="en-US" dirty="0"/>
              <a:t> Preparing quarterly infection control reports. </a:t>
            </a:r>
          </a:p>
          <a:p>
            <a:r>
              <a:rPr lang="en-US" dirty="0"/>
              <a:t> Producing an annual infection control program report and recommendations for the </a:t>
            </a:r>
            <a:r>
              <a:rPr lang="en-US" dirty="0" err="1"/>
              <a:t>Programme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6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4FA7-3407-44D9-9EDF-27488B7C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constraints in  </a:t>
            </a:r>
            <a:r>
              <a:rPr lang="en-US" dirty="0" err="1"/>
              <a:t>paediatric</a:t>
            </a:r>
            <a:r>
              <a:rPr lang="en-US" dirty="0"/>
              <a:t> HDU and NBU</a:t>
            </a:r>
          </a:p>
        </p:txBody>
      </p:sp>
      <p:pic>
        <p:nvPicPr>
          <p:cNvPr id="4" name="Picture 2" descr="C:\Users\Mboga\Pictures\ward\WP_20141104_011.jpg">
            <a:extLst>
              <a:ext uri="{FF2B5EF4-FFF2-40B4-BE49-F238E27FC236}">
                <a16:creationId xmlns:a16="http://schemas.microsoft.com/office/drawing/2014/main" id="{1E873C53-6228-4835-8BA2-66814C1A7F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7" y="2424421"/>
            <a:ext cx="5563855" cy="40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22CE34-F361-4449-96B7-F95024ADE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3" y="2424421"/>
            <a:ext cx="5476713" cy="41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6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C389-4964-4068-8597-C5D69625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9A41D-DA23-4D33-A9C8-3CD3EB8A4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1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2AE1-3C80-49AC-8861-44F38F14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Kilifi</a:t>
            </a:r>
            <a:r>
              <a:rPr lang="en-US" dirty="0">
                <a:latin typeface="+mn-lt"/>
              </a:rPr>
              <a:t>  County Hospital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0C078-5DF3-4040-BCB1-9D71F05E9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966" y="1428206"/>
            <a:ext cx="5749834" cy="47487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Kilifi</a:t>
            </a:r>
            <a:r>
              <a:rPr lang="en-US" sz="1800" dirty="0"/>
              <a:t>  County Hospital  situated in </a:t>
            </a:r>
            <a:r>
              <a:rPr lang="en-US" sz="1800" dirty="0" err="1"/>
              <a:t>Kilifi</a:t>
            </a:r>
            <a:r>
              <a:rPr lang="en-US" sz="1800" dirty="0"/>
              <a:t> town, 60 km north of Mombasa, is a referral hospital serving  a population  of 1.5 million. </a:t>
            </a:r>
          </a:p>
          <a:p>
            <a:pPr marL="0" indent="0">
              <a:buNone/>
            </a:pPr>
            <a:r>
              <a:rPr lang="en-US" sz="1800" dirty="0"/>
              <a:t>Neonatal  admissions approx. 1,200 per year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Newborn Unit -18 cots and </a:t>
            </a:r>
            <a:r>
              <a:rPr lang="en-US" sz="1800" dirty="0" err="1"/>
              <a:t>Paediatric</a:t>
            </a:r>
            <a:r>
              <a:rPr lang="en-US" sz="1800" dirty="0"/>
              <a:t> HDU - 9 cots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Staff: 2 </a:t>
            </a:r>
            <a:r>
              <a:rPr lang="en-US" sz="1800" dirty="0" err="1"/>
              <a:t>paediatric</a:t>
            </a:r>
            <a:r>
              <a:rPr lang="en-US" sz="1800" dirty="0"/>
              <a:t> consultants, 6 clinical officers. There are 3-4 neonatal nurses per shift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Laboratory facilities provided by KEMRI/</a:t>
            </a:r>
            <a:r>
              <a:rPr lang="en-US" sz="1800" dirty="0" err="1"/>
              <a:t>Wellcome</a:t>
            </a:r>
            <a:r>
              <a:rPr lang="en-US" sz="1800" dirty="0"/>
              <a:t> Trust Research </a:t>
            </a:r>
            <a:r>
              <a:rPr lang="en-US" sz="1800" dirty="0" err="1"/>
              <a:t>Programme</a:t>
            </a:r>
            <a:r>
              <a:rPr lang="en-US" sz="1800" dirty="0"/>
              <a:t> and </a:t>
            </a:r>
            <a:r>
              <a:rPr lang="en-US" sz="1800" dirty="0" err="1"/>
              <a:t>Kilifi</a:t>
            </a:r>
            <a:r>
              <a:rPr lang="en-US" sz="1800" dirty="0"/>
              <a:t> County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A3FEA1-0900-46AA-B244-B497CDD38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690688"/>
            <a:ext cx="5713681" cy="4289105"/>
          </a:xfrm>
        </p:spPr>
      </p:pic>
    </p:spTree>
    <p:extLst>
      <p:ext uri="{BB962C8B-B14F-4D97-AF65-F5344CB8AC3E}">
        <p14:creationId xmlns:p14="http://schemas.microsoft.com/office/powerpoint/2010/main" val="91689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31CD-7DDE-41A0-9842-634165D5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Neonatal sepsis in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4073-E5EB-4602-B191-02DAE1A8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Neonates made up 32% of all </a:t>
            </a:r>
            <a:r>
              <a:rPr lang="en-US" dirty="0" err="1"/>
              <a:t>paediatric</a:t>
            </a:r>
            <a:r>
              <a:rPr lang="en-US" dirty="0"/>
              <a:t> admissions: </a:t>
            </a:r>
            <a:r>
              <a:rPr lang="en-GB" dirty="0"/>
              <a:t>1215/3809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US" dirty="0"/>
              <a:t>he most common discharge diagnoses were: </a:t>
            </a:r>
          </a:p>
          <a:p>
            <a:pPr marL="0" indent="0">
              <a:buNone/>
            </a:pPr>
            <a:r>
              <a:rPr lang="en-GB" dirty="0"/>
              <a:t>1.Sepsis 					684  (56%)</a:t>
            </a:r>
          </a:p>
          <a:p>
            <a:pPr marL="0" indent="0">
              <a:buNone/>
            </a:pPr>
            <a:r>
              <a:rPr lang="en-GB" dirty="0"/>
              <a:t>2.Preterm 					263 (22%)</a:t>
            </a:r>
          </a:p>
          <a:p>
            <a:pPr marL="0" indent="0">
              <a:buNone/>
            </a:pPr>
            <a:r>
              <a:rPr lang="en-GB" dirty="0"/>
              <a:t>3. Birth asphyxia				250 (21%)</a:t>
            </a:r>
          </a:p>
          <a:p>
            <a:pPr marL="0" indent="0">
              <a:buNone/>
            </a:pPr>
            <a:r>
              <a:rPr lang="en-GB" dirty="0"/>
              <a:t>4. Neonatal jaundice 			164 (13%)</a:t>
            </a:r>
          </a:p>
          <a:p>
            <a:pPr marL="0" indent="0">
              <a:buNone/>
            </a:pPr>
            <a:r>
              <a:rPr lang="en-GB" dirty="0"/>
              <a:t>5. Respiratory distress syndrome 	  88    (7%)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4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E5D1-B142-4A50-B4B5-27753596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use in neonates in KCH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14F3B-7E41-4099-911C-A221E5A3F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V. common – 93% of babies admitted  in 2013-2014  received antibiotics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Kenya guidelines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 Penicillin or Ampicillin</a:t>
            </a:r>
            <a:r>
              <a:rPr lang="en-GB" dirty="0"/>
              <a:t> [50mg/kg] twice daily and gentamicin [3mg/kg for babies &lt;2kg or 5mg/kg for babies &gt;2kg] once daily for 7 days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line 3</a:t>
            </a:r>
            <a:r>
              <a:rPr lang="en-GB" baseline="30000" dirty="0"/>
              <a:t>rd</a:t>
            </a:r>
            <a:r>
              <a:rPr lang="en-GB" dirty="0"/>
              <a:t> generation cephalosporins usually ceftriaxone 50mg/kg once daily (cefotaxime  safer in jaundice in 1</a:t>
            </a:r>
            <a:r>
              <a:rPr lang="en-GB" baseline="30000" dirty="0"/>
              <a:t>st</a:t>
            </a:r>
            <a:r>
              <a:rPr lang="en-GB" dirty="0"/>
              <a:t> week of life)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4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D89CF-81E0-4EED-91F0-AA50481A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Bacterial isolates from blood 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9E8CB-050C-48E7-B9C1-C13E178A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17" y="1417639"/>
            <a:ext cx="9278983" cy="49483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Blood cultures taken on 1,156 (95%) neonates in 2016</a:t>
            </a:r>
          </a:p>
          <a:p>
            <a:pPr marL="0" indent="0">
              <a:buNone/>
            </a:pPr>
            <a:r>
              <a:rPr lang="en-US" dirty="0"/>
              <a:t>Contaminants: 95 (8%) </a:t>
            </a:r>
          </a:p>
          <a:p>
            <a:pPr marL="0" indent="0">
              <a:buNone/>
            </a:pPr>
            <a:r>
              <a:rPr lang="en-US" dirty="0"/>
              <a:t>Pathogens: 59 (5%)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480C90-0EFE-4FA3-A57E-D6888A668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6439"/>
              </p:ext>
            </p:extLst>
          </p:nvPr>
        </p:nvGraphicFramePr>
        <p:xfrm>
          <a:off x="1358538" y="3269672"/>
          <a:ext cx="7785464" cy="3009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125">
                  <a:extLst>
                    <a:ext uri="{9D8B030D-6E8A-4147-A177-3AD203B41FA5}">
                      <a16:colId xmlns:a16="http://schemas.microsoft.com/office/drawing/2014/main" val="2761657513"/>
                    </a:ext>
                  </a:extLst>
                </a:gridCol>
                <a:gridCol w="1496339">
                  <a:extLst>
                    <a:ext uri="{9D8B030D-6E8A-4147-A177-3AD203B41FA5}">
                      <a16:colId xmlns:a16="http://schemas.microsoft.com/office/drawing/2014/main" val="4254182493"/>
                    </a:ext>
                  </a:extLst>
                </a:gridCol>
              </a:tblGrid>
              <a:tr h="388285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b="1" dirty="0"/>
                        <a:t>Isolates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829472"/>
                  </a:ext>
                </a:extLst>
              </a:tr>
              <a:tr h="388285">
                <a:tc>
                  <a:txBody>
                    <a:bodyPr/>
                    <a:lstStyle/>
                    <a:p>
                      <a:r>
                        <a:rPr lang="en-US" i="1" dirty="0"/>
                        <a:t>E. coli, </a:t>
                      </a:r>
                      <a:r>
                        <a:rPr lang="en-US" i="1" dirty="0" err="1"/>
                        <a:t>K.pneumoniae</a:t>
                      </a:r>
                      <a:r>
                        <a:rPr lang="en-US" i="1" dirty="0"/>
                        <a:t>, Serratia marcescens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83807"/>
                  </a:ext>
                </a:extLst>
              </a:tr>
              <a:tr h="388285">
                <a:tc>
                  <a:txBody>
                    <a:bodyPr/>
                    <a:lstStyle/>
                    <a:p>
                      <a:r>
                        <a:rPr lang="en-US" dirty="0"/>
                        <a:t>Group B </a:t>
                      </a:r>
                      <a:r>
                        <a:rPr lang="en-US" i="1" dirty="0"/>
                        <a:t>Streptococcus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28514"/>
                  </a:ext>
                </a:extLst>
              </a:tr>
              <a:tr h="388285">
                <a:tc>
                  <a:txBody>
                    <a:bodyPr/>
                    <a:lstStyle/>
                    <a:p>
                      <a:r>
                        <a:rPr lang="en-US" i="1" dirty="0"/>
                        <a:t>S. 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33356"/>
                  </a:ext>
                </a:extLst>
              </a:tr>
              <a:tr h="388285">
                <a:tc>
                  <a:txBody>
                    <a:bodyPr/>
                    <a:lstStyle/>
                    <a:p>
                      <a:r>
                        <a:rPr lang="en-US" i="1" dirty="0"/>
                        <a:t>Pseudomonas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spp</a:t>
                      </a:r>
                      <a:r>
                        <a:rPr lang="en-US" dirty="0"/>
                        <a:t>, </a:t>
                      </a:r>
                      <a:r>
                        <a:rPr lang="en-US" i="1" dirty="0"/>
                        <a:t>Acinetobacter</a:t>
                      </a:r>
                      <a:r>
                        <a:rPr lang="en-US" dirty="0"/>
                        <a:t> spp.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174876"/>
                  </a:ext>
                </a:extLst>
              </a:tr>
              <a:tr h="388285">
                <a:tc>
                  <a:txBody>
                    <a:bodyPr/>
                    <a:lstStyle/>
                    <a:p>
                      <a:r>
                        <a:rPr lang="en-US" i="1" dirty="0"/>
                        <a:t>Enterobacter cloacae, </a:t>
                      </a:r>
                      <a:r>
                        <a:rPr lang="en-US" i="1" dirty="0" err="1"/>
                        <a:t>Aeromonas</a:t>
                      </a:r>
                      <a:r>
                        <a:rPr lang="en-US" i="1" dirty="0"/>
                        <a:t> </a:t>
                      </a:r>
                      <a:r>
                        <a:rPr lang="en-US" i="1" dirty="0" err="1"/>
                        <a:t>hydrophila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081102"/>
                  </a:ext>
                </a:extLst>
              </a:tr>
              <a:tr h="679499">
                <a:tc>
                  <a:txBody>
                    <a:bodyPr/>
                    <a:lstStyle/>
                    <a:p>
                      <a:r>
                        <a:rPr lang="en-US" dirty="0"/>
                        <a:t>Group A </a:t>
                      </a:r>
                      <a:r>
                        <a:rPr lang="en-US" i="1" dirty="0"/>
                        <a:t>Streptococcus</a:t>
                      </a:r>
                      <a:r>
                        <a:rPr lang="en-US" dirty="0"/>
                        <a:t>, Group D </a:t>
                      </a:r>
                      <a:r>
                        <a:rPr lang="en-US" i="1" dirty="0"/>
                        <a:t>Streptococcus</a:t>
                      </a:r>
                      <a:r>
                        <a:rPr lang="en-US" dirty="0"/>
                        <a:t>, </a:t>
                      </a:r>
                      <a:r>
                        <a:rPr lang="en-US" i="1" dirty="0"/>
                        <a:t>H. influenzae</a:t>
                      </a:r>
                      <a:r>
                        <a:rPr lang="en-US" dirty="0"/>
                        <a:t>, </a:t>
                      </a:r>
                      <a:r>
                        <a:rPr lang="en-US" i="1" dirty="0"/>
                        <a:t>Salmonella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832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43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1E81-E0FE-46F4-98A1-BD090D92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acquired infections in KCH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9E3A8-5D77-49C7-8C76-81CF3F428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“Invasive bacterial infections in neonates and young infants born outside hospital admitted to a rural hospital in Kenya.” </a:t>
            </a:r>
          </a:p>
          <a:p>
            <a:pPr marL="0" indent="0">
              <a:buNone/>
            </a:pPr>
            <a:r>
              <a:rPr lang="en-US" dirty="0"/>
              <a:t>Talbert et al. </a:t>
            </a:r>
          </a:p>
          <a:p>
            <a:pPr marL="0" indent="0">
              <a:buNone/>
            </a:pPr>
            <a:r>
              <a:rPr lang="en-US" sz="1800" dirty="0" err="1">
                <a:hlinkClick r:id="rId2" tooltip="The Pediatric infectious disease journal."/>
              </a:rPr>
              <a:t>Pediatr</a:t>
            </a:r>
            <a:r>
              <a:rPr lang="en-US" sz="1800" dirty="0">
                <a:hlinkClick r:id="rId2" tooltip="The Pediatric infectious disease journal."/>
              </a:rPr>
              <a:t> Infect Dis J.</a:t>
            </a:r>
            <a:r>
              <a:rPr lang="en-US" sz="1800" dirty="0"/>
              <a:t> 2010 Oct;29(10):945-9. </a:t>
            </a:r>
            <a:r>
              <a:rPr lang="en-US" sz="1800" dirty="0" err="1"/>
              <a:t>doi</a:t>
            </a:r>
            <a:r>
              <a:rPr lang="en-US" sz="1800" dirty="0"/>
              <a:t>: 10.1097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Infants &lt;60 days admitted 2001 to 2009 - included 4,467 </a:t>
            </a:r>
            <a:r>
              <a:rPr lang="en-US" dirty="0" err="1"/>
              <a:t>outborns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1B312-7E08-4B34-8D3D-50796B81B6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Commonest bacterial isolates in  </a:t>
            </a:r>
            <a:r>
              <a:rPr lang="en-US" dirty="0" err="1"/>
              <a:t>outborn</a:t>
            </a:r>
            <a:r>
              <a:rPr lang="en-US" dirty="0"/>
              <a:t> neonates were </a:t>
            </a:r>
          </a:p>
          <a:p>
            <a:pPr marL="0" indent="0">
              <a:buNone/>
            </a:pPr>
            <a:r>
              <a:rPr lang="en-US" i="1" dirty="0" err="1"/>
              <a:t>Klebsiella</a:t>
            </a:r>
            <a:r>
              <a:rPr lang="en-US" i="1" dirty="0"/>
              <a:t> pneumoniae  		</a:t>
            </a:r>
            <a:r>
              <a:rPr lang="en-US" dirty="0"/>
              <a:t>46</a:t>
            </a:r>
          </a:p>
          <a:p>
            <a:pPr marL="0" indent="0">
              <a:buNone/>
            </a:pPr>
            <a:r>
              <a:rPr lang="en-US" i="1" dirty="0"/>
              <a:t>S. aureus 				</a:t>
            </a:r>
            <a:r>
              <a:rPr lang="en-US" dirty="0"/>
              <a:t>44</a:t>
            </a:r>
          </a:p>
          <a:p>
            <a:pPr marL="0" indent="0">
              <a:buNone/>
            </a:pPr>
            <a:r>
              <a:rPr lang="en-US" i="1" dirty="0"/>
              <a:t>Acinetobacte</a:t>
            </a:r>
            <a:r>
              <a:rPr lang="en-US" dirty="0"/>
              <a:t>r </a:t>
            </a:r>
            <a:r>
              <a:rPr lang="en-US" dirty="0" err="1"/>
              <a:t>spp</a:t>
            </a:r>
            <a:r>
              <a:rPr lang="en-US" dirty="0"/>
              <a:t> 			38</a:t>
            </a:r>
          </a:p>
          <a:p>
            <a:pPr marL="0" indent="0">
              <a:buNone/>
            </a:pPr>
            <a:r>
              <a:rPr lang="en-US" i="1" dirty="0"/>
              <a:t>E. coli 				           </a:t>
            </a:r>
            <a:r>
              <a:rPr lang="en-US" dirty="0"/>
              <a:t> 36</a:t>
            </a:r>
          </a:p>
          <a:p>
            <a:pPr marL="0" indent="0">
              <a:buNone/>
            </a:pPr>
            <a:r>
              <a:rPr lang="en-US" i="1" dirty="0"/>
              <a:t>Enterobacter</a:t>
            </a:r>
            <a:r>
              <a:rPr lang="en-US" dirty="0"/>
              <a:t> </a:t>
            </a:r>
            <a:r>
              <a:rPr lang="en-US" dirty="0" err="1"/>
              <a:t>spp</a:t>
            </a:r>
            <a:r>
              <a:rPr lang="en-US" dirty="0"/>
              <a:t> 			31</a:t>
            </a:r>
          </a:p>
          <a:p>
            <a:pPr marL="0" indent="0">
              <a:buNone/>
            </a:pPr>
            <a:r>
              <a:rPr lang="en-US" dirty="0"/>
              <a:t>Group A </a:t>
            </a:r>
            <a:r>
              <a:rPr lang="en-US" i="1" dirty="0"/>
              <a:t>Streptococcus 		</a:t>
            </a:r>
            <a:r>
              <a:rPr lang="en-US" dirty="0"/>
              <a:t>30</a:t>
            </a:r>
          </a:p>
          <a:p>
            <a:pPr marL="0" indent="0">
              <a:buNone/>
            </a:pPr>
            <a:r>
              <a:rPr lang="en-US" dirty="0"/>
              <a:t>Group B </a:t>
            </a:r>
            <a:r>
              <a:rPr lang="en-US" i="1" dirty="0"/>
              <a:t>Streptococcus		</a:t>
            </a:r>
            <a:r>
              <a:rPr lang="en-US" dirty="0"/>
              <a:t>29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6383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7F4A-339C-43CD-9990-39EBC8E7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Hospital acquired infections </a:t>
            </a:r>
            <a:r>
              <a:rPr lang="en-US" dirty="0" err="1"/>
              <a:t>Kilifi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6D00-FE22-4E05-A2C3-AE224B9B7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“Risk and causes of </a:t>
            </a:r>
            <a:r>
              <a:rPr lang="en-US" dirty="0" err="1"/>
              <a:t>paediatric</a:t>
            </a:r>
            <a:r>
              <a:rPr lang="en-US" dirty="0"/>
              <a:t> hospital-acquired </a:t>
            </a:r>
            <a:r>
              <a:rPr lang="en-US" dirty="0" err="1"/>
              <a:t>bacteraemia</a:t>
            </a:r>
            <a:r>
              <a:rPr lang="en-US" dirty="0"/>
              <a:t> in </a:t>
            </a:r>
            <a:r>
              <a:rPr lang="en-US" dirty="0" err="1"/>
              <a:t>Kilifi</a:t>
            </a:r>
            <a:r>
              <a:rPr lang="en-US" dirty="0"/>
              <a:t> District Hospital, Kenya: a prospective cohort study”</a:t>
            </a:r>
          </a:p>
          <a:p>
            <a:pPr marL="0" indent="0">
              <a:buNone/>
            </a:pPr>
            <a:r>
              <a:rPr lang="en-US" dirty="0"/>
              <a:t>Aiken A et al</a:t>
            </a:r>
          </a:p>
          <a:p>
            <a:pPr marL="0" indent="0">
              <a:buNone/>
            </a:pPr>
            <a:r>
              <a:rPr lang="fr-FR" sz="1800" dirty="0"/>
              <a:t>Lancet. 2011 </a:t>
            </a:r>
            <a:r>
              <a:rPr lang="fr-FR" sz="1800" dirty="0" err="1"/>
              <a:t>Dec</a:t>
            </a:r>
            <a:r>
              <a:rPr lang="fr-FR" sz="1800" dirty="0"/>
              <a:t> 10; 378(9808): 2021–2027.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33,188 </a:t>
            </a:r>
            <a:r>
              <a:rPr lang="en-US" sz="2400" dirty="0" err="1"/>
              <a:t>paediatric</a:t>
            </a:r>
            <a:r>
              <a:rPr lang="en-US" sz="2400" dirty="0"/>
              <a:t> admissions 2002 to 2009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352B4-1117-4FAF-A651-9A13A0A09B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Incidence 1 (95%CI 0.87- 1.14)  per 1,000 days in hospital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Mortality 53%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common organisms  were Gram negative (74%) with </a:t>
            </a:r>
            <a:r>
              <a:rPr lang="en-US" i="1" dirty="0"/>
              <a:t>E.coli (21%) and </a:t>
            </a:r>
            <a:r>
              <a:rPr lang="en-US" dirty="0" err="1"/>
              <a:t>K.pneumoniae</a:t>
            </a:r>
            <a:r>
              <a:rPr lang="en-US" dirty="0"/>
              <a:t> (20%) </a:t>
            </a:r>
          </a:p>
        </p:txBody>
      </p:sp>
    </p:spTree>
    <p:extLst>
      <p:ext uri="{BB962C8B-B14F-4D97-AF65-F5344CB8AC3E}">
        <p14:creationId xmlns:p14="http://schemas.microsoft.com/office/powerpoint/2010/main" val="231578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D291-3759-4A04-98B0-A7C77556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Antimicrobial resistance in </a:t>
            </a:r>
            <a:r>
              <a:rPr lang="en-US" dirty="0" err="1"/>
              <a:t>Kilifi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22D7B-63AE-4BAB-B6BC-066E138D8B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“Molecular epidemiology of </a:t>
            </a:r>
            <a:r>
              <a:rPr lang="en-US" dirty="0" err="1"/>
              <a:t>Klebsiella</a:t>
            </a:r>
            <a:r>
              <a:rPr lang="en-US" dirty="0"/>
              <a:t> pneumoniae invasive infections over a decade at </a:t>
            </a:r>
            <a:r>
              <a:rPr lang="en-US" dirty="0" err="1"/>
              <a:t>Kilifi</a:t>
            </a:r>
            <a:r>
              <a:rPr lang="en-US" dirty="0"/>
              <a:t> County Hospital in Kenya”</a:t>
            </a:r>
          </a:p>
          <a:p>
            <a:pPr marL="0" indent="0">
              <a:buNone/>
            </a:pPr>
            <a:r>
              <a:rPr lang="en-US" dirty="0"/>
              <a:t>Henson S et al</a:t>
            </a:r>
          </a:p>
          <a:p>
            <a:pPr marL="0" indent="0">
              <a:buNone/>
            </a:pPr>
            <a:r>
              <a:rPr lang="en-US" sz="1800" b="1" dirty="0">
                <a:hlinkClick r:id="rId2" tooltip="Go to International Journal of Medical Microbiology on ScienceDirect"/>
              </a:rPr>
              <a:t>International Journal of Medical Microbiology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>
                <a:hlinkClick r:id="rId3" tooltip="Go to table of contents for this volume/issue"/>
              </a:rPr>
              <a:t>Volume 307, Issue 7</a:t>
            </a:r>
            <a:r>
              <a:rPr lang="en-US" sz="1800" dirty="0"/>
              <a:t>, October 2017, Pages 422-429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/>
              <a:t>174  invasive isolates from children and 24 from adults collected between 2001 and 2011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F0E4A-CADB-44F8-B75D-5360BFC01B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Gentamicin resistance increased from 43% in 2001 to 83%  in 2011</a:t>
            </a:r>
          </a:p>
          <a:p>
            <a:endParaRPr lang="en-US" dirty="0"/>
          </a:p>
          <a:p>
            <a:r>
              <a:rPr lang="en-US" dirty="0"/>
              <a:t>Gentamicin resistance in  88% of HAI and 37%  in CAI isolates</a:t>
            </a:r>
          </a:p>
          <a:p>
            <a:endParaRPr lang="en-US" dirty="0"/>
          </a:p>
          <a:p>
            <a:r>
              <a:rPr lang="en-US" dirty="0"/>
              <a:t>ESBL-producing strains in  79% of HAI and 23%  in CAI isolates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B463-E1FD-458E-BA11-922A17F8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ESBL-producing isolates over time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D06EF-16F6-48B8-9668-AEFAAB97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43" y="1519384"/>
            <a:ext cx="6966857" cy="4828032"/>
          </a:xfrm>
        </p:spPr>
      </p:pic>
    </p:spTree>
    <p:extLst>
      <p:ext uri="{BB962C8B-B14F-4D97-AF65-F5344CB8AC3E}">
        <p14:creationId xmlns:p14="http://schemas.microsoft.com/office/powerpoint/2010/main" val="99098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710</Words>
  <Application>Microsoft Office PowerPoint</Application>
  <PresentationFormat>Widescreen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Neonatal sepsis in Kilifi</vt:lpstr>
      <vt:lpstr> Kilifi  County Hospital </vt:lpstr>
      <vt:lpstr>Neonatal sepsis in 2016</vt:lpstr>
      <vt:lpstr>Antibiotic use in neonates in KCH</vt:lpstr>
      <vt:lpstr>Bacterial isolates from blood cultures</vt:lpstr>
      <vt:lpstr>Community acquired infections in KCH</vt:lpstr>
      <vt:lpstr>Hospital acquired infections Kilifi </vt:lpstr>
      <vt:lpstr>Antimicrobial resistance in Kilifi</vt:lpstr>
      <vt:lpstr>Increase in ESBL-producing isolates over time </vt:lpstr>
      <vt:lpstr>Paediatric infection control team –role and responsibilities</vt:lpstr>
      <vt:lpstr>Space constraints in  paediatric HDU and NBU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sepsis in Kilifi</dc:title>
  <dc:creator>Alison Talbert</dc:creator>
  <cp:lastModifiedBy>Alison Talbert</cp:lastModifiedBy>
  <cp:revision>30</cp:revision>
  <dcterms:created xsi:type="dcterms:W3CDTF">2018-05-23T13:18:15Z</dcterms:created>
  <dcterms:modified xsi:type="dcterms:W3CDTF">2018-06-26T09:58:37Z</dcterms:modified>
</cp:coreProperties>
</file>