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1.xml" ContentType="application/vnd.openxmlformats-officedocument.presentationml.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11" r:id="rId1"/>
  </p:sldMasterIdLst>
  <p:notesMasterIdLst>
    <p:notesMasterId r:id="rId23"/>
  </p:notesMasterIdLst>
  <p:sldIdLst>
    <p:sldId id="256" r:id="rId2"/>
    <p:sldId id="263" r:id="rId3"/>
    <p:sldId id="258" r:id="rId4"/>
    <p:sldId id="265" r:id="rId5"/>
    <p:sldId id="266" r:id="rId6"/>
    <p:sldId id="267" r:id="rId7"/>
    <p:sldId id="260" r:id="rId8"/>
    <p:sldId id="261" r:id="rId9"/>
    <p:sldId id="269" r:id="rId10"/>
    <p:sldId id="271" r:id="rId11"/>
    <p:sldId id="270" r:id="rId12"/>
    <p:sldId id="272" r:id="rId13"/>
    <p:sldId id="273" r:id="rId14"/>
    <p:sldId id="274" r:id="rId15"/>
    <p:sldId id="275" r:id="rId16"/>
    <p:sldId id="286" r:id="rId17"/>
    <p:sldId id="276" r:id="rId18"/>
    <p:sldId id="277" r:id="rId19"/>
    <p:sldId id="283" r:id="rId20"/>
    <p:sldId id="284" r:id="rId21"/>
    <p:sldId id="28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0803 787 8389" initials="078" lastIdx="1" clrIdx="0">
    <p:extLst>
      <p:ext uri="{19B8F6BF-5375-455C-9EA6-DF929625EA0E}">
        <p15:presenceInfo xmlns:p15="http://schemas.microsoft.com/office/powerpoint/2012/main" userId="8ea1a27c22de42b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65" autoAdjust="0"/>
    <p:restoredTop sz="93930" autoAdjust="0"/>
  </p:normalViewPr>
  <p:slideViewPr>
    <p:cSldViewPr snapToGrid="0">
      <p:cViewPr varScale="1">
        <p:scale>
          <a:sx n="40" d="100"/>
          <a:sy n="40" d="100"/>
        </p:scale>
        <p:origin x="48" y="61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3-05T09:04:03.125" idx="1">
    <p:pos x="10" y="10"/>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B78C39-4DB7-4E58-AD69-AE1A3B8263CE}" type="datetimeFigureOut">
              <a:rPr lang="en-GB" smtClean="0"/>
              <a:t>05/03/2018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67EB4F-46B5-4549-B067-1DE820E907F5}" type="slidenum">
              <a:rPr lang="en-GB" smtClean="0"/>
              <a:t>‹#›</a:t>
            </a:fld>
            <a:endParaRPr lang="en-GB"/>
          </a:p>
        </p:txBody>
      </p:sp>
    </p:spTree>
    <p:extLst>
      <p:ext uri="{BB962C8B-B14F-4D97-AF65-F5344CB8AC3E}">
        <p14:creationId xmlns:p14="http://schemas.microsoft.com/office/powerpoint/2010/main" val="256280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onlinelibrary.wiley.com/doi/10.1002/14651858.CD000504.pub4/full#CD000504-bbs2-0026"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onlinelibrary.wiley.com/doi/10.1002/14651858.CD000504.pub4/full#CD000504-bbs2-0028"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Mortality rates for preterm neonates have reduced in the last 20 years, survival of small and very small babies have improved</a:t>
            </a:r>
          </a:p>
          <a:p>
            <a:pPr>
              <a:spcBef>
                <a:spcPts val="600"/>
              </a:spcBef>
              <a:spcAft>
                <a:spcPts val="600"/>
              </a:spcAft>
            </a:pPr>
            <a:r>
              <a:rPr lang="en-US" sz="1200" dirty="0" smtClean="0"/>
              <a:t>Survival of small and very small babies have improved over the last 20 years.</a:t>
            </a:r>
            <a:endParaRPr lang="en-GB" sz="1200" dirty="0" smtClean="0"/>
          </a:p>
          <a:p>
            <a:pPr>
              <a:spcBef>
                <a:spcPts val="600"/>
              </a:spcBef>
              <a:spcAft>
                <a:spcPts val="600"/>
              </a:spcAft>
            </a:pPr>
            <a:r>
              <a:rPr lang="en-US" sz="1200" dirty="0" smtClean="0"/>
              <a:t>A large majority of </a:t>
            </a:r>
            <a:r>
              <a:rPr lang="en-US" sz="1200" dirty="0" err="1" smtClean="0"/>
              <a:t>preterms</a:t>
            </a:r>
            <a:r>
              <a:rPr lang="en-US" sz="1200" dirty="0" smtClean="0"/>
              <a:t> at term gestational age are growth restricted because for many reason they have not had enough protein and energy required for their growth. </a:t>
            </a:r>
          </a:p>
          <a:p>
            <a:pPr>
              <a:spcBef>
                <a:spcPts val="600"/>
              </a:spcBef>
              <a:spcAft>
                <a:spcPts val="600"/>
              </a:spcAft>
            </a:pPr>
            <a:r>
              <a:rPr lang="en-US" sz="1200" dirty="0" smtClean="0"/>
              <a:t>The main consequence of this growth restriction is reduced brain growth leading to cognitive delays. </a:t>
            </a:r>
          </a:p>
          <a:p>
            <a:pPr>
              <a:spcBef>
                <a:spcPts val="600"/>
              </a:spcBef>
              <a:spcAft>
                <a:spcPts val="600"/>
              </a:spcAft>
            </a:pPr>
            <a:r>
              <a:rPr lang="en-US" sz="1200" dirty="0" smtClean="0"/>
              <a:t>To prevent this, adequate or complete nutrition must be started earlier or age appropriate nutrition given. </a:t>
            </a:r>
          </a:p>
          <a:p>
            <a:pPr>
              <a:spcBef>
                <a:spcPts val="600"/>
              </a:spcBef>
              <a:spcAft>
                <a:spcPts val="600"/>
              </a:spcAft>
            </a:pPr>
            <a:r>
              <a:rPr lang="en-US" sz="1200" dirty="0" smtClean="0"/>
              <a:t>New research into nutrition and how to achieve the same growth rates as for babies growing in their mother’s uterus.</a:t>
            </a:r>
            <a:endParaRPr lang="en-GB" sz="1200" dirty="0" smtClean="0"/>
          </a:p>
          <a:p>
            <a:endParaRPr lang="en-GB" dirty="0"/>
          </a:p>
        </p:txBody>
      </p:sp>
      <p:sp>
        <p:nvSpPr>
          <p:cNvPr id="4" name="Slide Number Placeholder 3"/>
          <p:cNvSpPr>
            <a:spLocks noGrp="1"/>
          </p:cNvSpPr>
          <p:nvPr>
            <p:ph type="sldNum" sz="quarter" idx="10"/>
          </p:nvPr>
        </p:nvSpPr>
        <p:spPr/>
        <p:txBody>
          <a:bodyPr/>
          <a:lstStyle/>
          <a:p>
            <a:fld id="{EA67EB4F-46B5-4549-B067-1DE820E907F5}" type="slidenum">
              <a:rPr lang="en-GB" smtClean="0"/>
              <a:t>2</a:t>
            </a:fld>
            <a:endParaRPr lang="en-GB"/>
          </a:p>
        </p:txBody>
      </p:sp>
    </p:spTree>
    <p:extLst>
      <p:ext uri="{BB962C8B-B14F-4D97-AF65-F5344CB8AC3E}">
        <p14:creationId xmlns:p14="http://schemas.microsoft.com/office/powerpoint/2010/main" val="41640356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Nurses, what’s the experience</a:t>
            </a:r>
            <a:endParaRPr lang="en-GB" dirty="0"/>
          </a:p>
        </p:txBody>
      </p:sp>
      <p:sp>
        <p:nvSpPr>
          <p:cNvPr id="4" name="Slide Number Placeholder 3"/>
          <p:cNvSpPr>
            <a:spLocks noGrp="1"/>
          </p:cNvSpPr>
          <p:nvPr>
            <p:ph type="sldNum" sz="quarter" idx="10"/>
          </p:nvPr>
        </p:nvSpPr>
        <p:spPr/>
        <p:txBody>
          <a:bodyPr/>
          <a:lstStyle/>
          <a:p>
            <a:fld id="{EA67EB4F-46B5-4549-B067-1DE820E907F5}" type="slidenum">
              <a:rPr lang="en-GB" smtClean="0"/>
              <a:t>18</a:t>
            </a:fld>
            <a:endParaRPr lang="en-GB"/>
          </a:p>
        </p:txBody>
      </p:sp>
    </p:spTree>
    <p:extLst>
      <p:ext uri="{BB962C8B-B14F-4D97-AF65-F5344CB8AC3E}">
        <p14:creationId xmlns:p14="http://schemas.microsoft.com/office/powerpoint/2010/main" val="5367043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CE0460-CFDE-49E2-861F-BC87F116CB96}" type="slidenum">
              <a:rPr lang="en-US" smtClean="0"/>
              <a:pPr/>
              <a:t>21</a:t>
            </a:fld>
            <a:endParaRPr lang="en-US"/>
          </a:p>
        </p:txBody>
      </p:sp>
    </p:spTree>
    <p:extLst>
      <p:ext uri="{BB962C8B-B14F-4D97-AF65-F5344CB8AC3E}">
        <p14:creationId xmlns:p14="http://schemas.microsoft.com/office/powerpoint/2010/main" val="760199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A67EB4F-46B5-4549-B067-1DE820E907F5}" type="slidenum">
              <a:rPr lang="en-GB" smtClean="0"/>
              <a:t>4</a:t>
            </a:fld>
            <a:endParaRPr lang="en-GB" dirty="0"/>
          </a:p>
        </p:txBody>
      </p:sp>
    </p:spTree>
    <p:extLst>
      <p:ext uri="{BB962C8B-B14F-4D97-AF65-F5344CB8AC3E}">
        <p14:creationId xmlns:p14="http://schemas.microsoft.com/office/powerpoint/2010/main" val="2766216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Quality of evidence was weak: uncertainty about  concealment of  allocation  methods and  lack of blinding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Need more studies comparing preterm formula with human milk</a:t>
            </a: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en-GB" dirty="0"/>
          </a:p>
        </p:txBody>
      </p:sp>
      <p:sp>
        <p:nvSpPr>
          <p:cNvPr id="4" name="Slide Number Placeholder 3"/>
          <p:cNvSpPr>
            <a:spLocks noGrp="1"/>
          </p:cNvSpPr>
          <p:nvPr>
            <p:ph type="sldNum" sz="quarter" idx="10"/>
          </p:nvPr>
        </p:nvSpPr>
        <p:spPr/>
        <p:txBody>
          <a:bodyPr/>
          <a:lstStyle/>
          <a:p>
            <a:fld id="{EA67EB4F-46B5-4549-B067-1DE820E907F5}" type="slidenum">
              <a:rPr lang="en-GB" smtClean="0"/>
              <a:t>5</a:t>
            </a:fld>
            <a:endParaRPr lang="en-GB"/>
          </a:p>
        </p:txBody>
      </p:sp>
    </p:spTree>
    <p:extLst>
      <p:ext uri="{BB962C8B-B14F-4D97-AF65-F5344CB8AC3E}">
        <p14:creationId xmlns:p14="http://schemas.microsoft.com/office/powerpoint/2010/main" val="3748828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rPr>
              <a:t>Europe 5, N. America 4, Asia 3(India &amp; Oman), South Africa</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effectLst/>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smtClean="0">
                <a:effectLst/>
              </a:rPr>
              <a:t>Limited data – no strong evidence of effect of fortification on important outcomes. Improved in-hospital growth</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smtClean="0">
                <a:effectLst/>
              </a:rPr>
              <a:t>No significant difference in short term growth. Insufficient data to make recommendation</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smtClean="0">
                <a:effectLst/>
              </a:rPr>
              <a:t>Limited data does not provide evidence of effect on important outcomes in infancy. </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fld id="{EA67EB4F-46B5-4549-B067-1DE820E907F5}" type="slidenum">
              <a:rPr lang="en-GB" smtClean="0"/>
              <a:t>7</a:t>
            </a:fld>
            <a:endParaRPr lang="en-GB"/>
          </a:p>
        </p:txBody>
      </p:sp>
    </p:spTree>
    <p:extLst>
      <p:ext uri="{BB962C8B-B14F-4D97-AF65-F5344CB8AC3E}">
        <p14:creationId xmlns:p14="http://schemas.microsoft.com/office/powerpoint/2010/main" val="2245519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rPr>
              <a:t>Little information on information on allocation method or blinding. Heterogeneity in formulas tested, and characteristics of infants may explain differences in treatment effects</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fld id="{EA67EB4F-46B5-4549-B067-1DE820E907F5}" type="slidenum">
              <a:rPr lang="en-GB" smtClean="0"/>
              <a:t>8</a:t>
            </a:fld>
            <a:endParaRPr lang="en-GB"/>
          </a:p>
        </p:txBody>
      </p:sp>
    </p:spTree>
    <p:extLst>
      <p:ext uri="{BB962C8B-B14F-4D97-AF65-F5344CB8AC3E}">
        <p14:creationId xmlns:p14="http://schemas.microsoft.com/office/powerpoint/2010/main" val="2558859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2.</a:t>
            </a:r>
            <a:r>
              <a:rPr lang="en-US" sz="1200" dirty="0" smtClean="0">
                <a:effectLst/>
              </a:rPr>
              <a:t> No evidence of difference in short term growth. Long term outcomes in growth and neurodevelopment were not reported. No evidence of effect of NEC- larger studies are needed</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smtClean="0">
                <a:effectLst/>
              </a:rPr>
              <a:t>3. Limited evidence that use of preterm formula post-discharge may increase growth up to 18 months. Not enough evidence to recommend routine </a:t>
            </a:r>
            <a:endParaRPr lang="en-GB" dirty="0"/>
          </a:p>
        </p:txBody>
      </p:sp>
      <p:sp>
        <p:nvSpPr>
          <p:cNvPr id="4" name="Slide Number Placeholder 3"/>
          <p:cNvSpPr>
            <a:spLocks noGrp="1"/>
          </p:cNvSpPr>
          <p:nvPr>
            <p:ph type="sldNum" sz="quarter" idx="10"/>
          </p:nvPr>
        </p:nvSpPr>
        <p:spPr/>
        <p:txBody>
          <a:bodyPr/>
          <a:lstStyle/>
          <a:p>
            <a:fld id="{EA67EB4F-46B5-4549-B067-1DE820E907F5}" type="slidenum">
              <a:rPr lang="en-GB" smtClean="0"/>
              <a:t>9</a:t>
            </a:fld>
            <a:endParaRPr lang="en-GB"/>
          </a:p>
        </p:txBody>
      </p:sp>
    </p:spTree>
    <p:extLst>
      <p:ext uri="{BB962C8B-B14F-4D97-AF65-F5344CB8AC3E}">
        <p14:creationId xmlns:p14="http://schemas.microsoft.com/office/powerpoint/2010/main" val="4143319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Delayed introduction or </a:t>
            </a:r>
            <a:r>
              <a:rPr lang="en-GB" dirty="0" err="1" smtClean="0"/>
              <a:t>notM</a:t>
            </a:r>
            <a:endParaRPr lang="en-GB" dirty="0" smtClean="0"/>
          </a:p>
          <a:p>
            <a:r>
              <a:rPr lang="en-GB" sz="1200" b="0" i="0" kern="1200" dirty="0" smtClean="0">
                <a:solidFill>
                  <a:schemeClr val="tx1"/>
                </a:solidFill>
                <a:effectLst/>
                <a:latin typeface="+mn-lt"/>
                <a:ea typeface="+mn-ea"/>
                <a:cs typeface="+mn-cs"/>
              </a:rPr>
              <a:t>Trophic </a:t>
            </a:r>
            <a:r>
              <a:rPr lang="en-GB" sz="1200" b="0" i="0" kern="1200" dirty="0" smtClean="0">
                <a:solidFill>
                  <a:schemeClr val="tx1"/>
                </a:solidFill>
                <a:effectLst/>
                <a:latin typeface="+mn-lt"/>
                <a:ea typeface="+mn-ea"/>
                <a:cs typeface="+mn-cs"/>
              </a:rPr>
              <a:t>feeding (also referred to as minimal enteral nutrition, gut priming and hypocaloric feeding) was developed and adopted into clinical practice as an alternative to complete enteral fasting for very preterm or VLBW infants during the early neonatal period (</a:t>
            </a:r>
            <a:r>
              <a:rPr lang="en-GB" sz="1200" b="1" i="0" u="none" strike="noStrike" kern="1200" dirty="0" err="1" smtClean="0">
                <a:solidFill>
                  <a:schemeClr val="tx1"/>
                </a:solidFill>
                <a:effectLst/>
                <a:latin typeface="+mn-lt"/>
                <a:ea typeface="+mn-ea"/>
                <a:cs typeface="+mn-cs"/>
                <a:hlinkClick r:id="rId3"/>
              </a:rPr>
              <a:t>Klingenberg</a:t>
            </a:r>
            <a:r>
              <a:rPr lang="en-GB" sz="1200" b="1" i="0" u="none" strike="noStrike" kern="1200" dirty="0" smtClean="0">
                <a:solidFill>
                  <a:schemeClr val="tx1"/>
                </a:solidFill>
                <a:effectLst/>
                <a:latin typeface="+mn-lt"/>
                <a:ea typeface="+mn-ea"/>
                <a:cs typeface="+mn-cs"/>
                <a:hlinkClick r:id="rId3"/>
              </a:rPr>
              <a:t> 2012</a:t>
            </a:r>
            <a:r>
              <a:rPr lang="en-GB" sz="1200" b="0" i="0" kern="1200" dirty="0" smtClean="0">
                <a:solidFill>
                  <a:schemeClr val="tx1"/>
                </a:solidFill>
                <a:effectLst/>
                <a:latin typeface="+mn-lt"/>
                <a:ea typeface="+mn-ea"/>
                <a:cs typeface="+mn-cs"/>
              </a:rPr>
              <a:t>). Early trophic feeding is conventionally defined as giving small volumes of milk (typically 12 to 24 ml/kg/day) </a:t>
            </a:r>
            <a:r>
              <a:rPr lang="en-GB" sz="1200" b="0" i="0" kern="1200" dirty="0" err="1" smtClean="0">
                <a:solidFill>
                  <a:schemeClr val="tx1"/>
                </a:solidFill>
                <a:effectLst/>
                <a:latin typeface="+mn-lt"/>
                <a:ea typeface="+mn-ea"/>
                <a:cs typeface="+mn-cs"/>
              </a:rPr>
              <a:t>intragastrically</a:t>
            </a:r>
            <a:r>
              <a:rPr lang="en-GB" sz="1200" b="0" i="0" kern="1200" dirty="0" smtClean="0">
                <a:solidFill>
                  <a:schemeClr val="tx1"/>
                </a:solidFill>
                <a:effectLst/>
                <a:latin typeface="+mn-lt"/>
                <a:ea typeface="+mn-ea"/>
                <a:cs typeface="+mn-cs"/>
              </a:rPr>
              <a:t> starting within the first few days after birth, without advancing the feed volumes during the first week postnatally (</a:t>
            </a:r>
            <a:r>
              <a:rPr lang="en-GB" sz="1200" b="1" i="0" u="none" strike="noStrike" kern="1200" dirty="0" smtClean="0">
                <a:solidFill>
                  <a:schemeClr val="tx1"/>
                </a:solidFill>
                <a:effectLst/>
                <a:latin typeface="+mn-lt"/>
                <a:ea typeface="+mn-ea"/>
                <a:cs typeface="+mn-cs"/>
                <a:hlinkClick r:id="rId4"/>
              </a:rPr>
              <a:t>McClure 2001</a:t>
            </a:r>
            <a:r>
              <a:rPr lang="en-GB" sz="1200" b="0" i="0" kern="1200" dirty="0" smtClean="0">
                <a:solidFill>
                  <a:schemeClr val="tx1"/>
                </a:solidFill>
                <a:effectLst/>
                <a:latin typeface="+mn-lt"/>
                <a:ea typeface="+mn-ea"/>
                <a:cs typeface="+mn-cs"/>
              </a:rPr>
              <a:t>). The primary aim of trophic feeding is to accelerate gastrointestinal physiological, endocrine and metabolic maturity and so allow infants to transition to full enteral feeding independent of parenteral nutrition more quickly. However, any beneficial effects may be negated if early trophic feeding increases the risk of necrotising enterocolitis in very preterm or VLBW infants.</a:t>
            </a:r>
            <a:endParaRPr lang="en-GB" dirty="0"/>
          </a:p>
        </p:txBody>
      </p:sp>
      <p:sp>
        <p:nvSpPr>
          <p:cNvPr id="4" name="Slide Number Placeholder 3"/>
          <p:cNvSpPr>
            <a:spLocks noGrp="1"/>
          </p:cNvSpPr>
          <p:nvPr>
            <p:ph type="sldNum" sz="quarter" idx="10"/>
          </p:nvPr>
        </p:nvSpPr>
        <p:spPr/>
        <p:txBody>
          <a:bodyPr/>
          <a:lstStyle/>
          <a:p>
            <a:fld id="{EA67EB4F-46B5-4549-B067-1DE820E907F5}" type="slidenum">
              <a:rPr lang="en-GB" smtClean="0"/>
              <a:t>10</a:t>
            </a:fld>
            <a:endParaRPr lang="en-GB"/>
          </a:p>
        </p:txBody>
      </p:sp>
    </p:spTree>
    <p:extLst>
      <p:ext uri="{BB962C8B-B14F-4D97-AF65-F5344CB8AC3E}">
        <p14:creationId xmlns:p14="http://schemas.microsoft.com/office/powerpoint/2010/main" val="32306598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754 infants, VLBW or &lt;32 weeks</a:t>
            </a:r>
            <a:br>
              <a:rPr lang="en-GB" dirty="0" smtClean="0"/>
            </a:br>
            <a:r>
              <a:rPr lang="en-GB" dirty="0" smtClean="0"/>
              <a:t>No significant risk of NEC,</a:t>
            </a:r>
            <a:br>
              <a:rPr lang="en-GB" dirty="0" smtClean="0"/>
            </a:br>
            <a:r>
              <a:rPr lang="en-GB" dirty="0" smtClean="0"/>
              <a:t>No significant reduction in time to f</a:t>
            </a:r>
            <a:r>
              <a:rPr lang="en-GB" sz="1200" dirty="0" smtClean="0"/>
              <a:t>ull enteral feeds</a:t>
            </a:r>
            <a:endParaRPr lang="en-GB" dirty="0"/>
          </a:p>
        </p:txBody>
      </p:sp>
      <p:sp>
        <p:nvSpPr>
          <p:cNvPr id="4" name="Slide Number Placeholder 3"/>
          <p:cNvSpPr>
            <a:spLocks noGrp="1"/>
          </p:cNvSpPr>
          <p:nvPr>
            <p:ph type="sldNum" sz="quarter" idx="10"/>
          </p:nvPr>
        </p:nvSpPr>
        <p:spPr/>
        <p:txBody>
          <a:bodyPr/>
          <a:lstStyle/>
          <a:p>
            <a:fld id="{EA67EB4F-46B5-4549-B067-1DE820E907F5}" type="slidenum">
              <a:rPr lang="en-GB" smtClean="0"/>
              <a:t>11</a:t>
            </a:fld>
            <a:endParaRPr lang="en-GB"/>
          </a:p>
        </p:txBody>
      </p:sp>
    </p:spTree>
    <p:extLst>
      <p:ext uri="{BB962C8B-B14F-4D97-AF65-F5344CB8AC3E}">
        <p14:creationId xmlns:p14="http://schemas.microsoft.com/office/powerpoint/2010/main" val="1127936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SIFT had 75% of the participants</a:t>
            </a:r>
            <a:endParaRPr lang="en-GB" dirty="0"/>
          </a:p>
        </p:txBody>
      </p:sp>
      <p:sp>
        <p:nvSpPr>
          <p:cNvPr id="4" name="Slide Number Placeholder 3"/>
          <p:cNvSpPr>
            <a:spLocks noGrp="1"/>
          </p:cNvSpPr>
          <p:nvPr>
            <p:ph type="sldNum" sz="quarter" idx="10"/>
          </p:nvPr>
        </p:nvSpPr>
        <p:spPr/>
        <p:txBody>
          <a:bodyPr/>
          <a:lstStyle/>
          <a:p>
            <a:fld id="{EA67EB4F-46B5-4549-B067-1DE820E907F5}" type="slidenum">
              <a:rPr lang="en-GB" smtClean="0"/>
              <a:t>13</a:t>
            </a:fld>
            <a:endParaRPr lang="en-GB"/>
          </a:p>
        </p:txBody>
      </p:sp>
    </p:spTree>
    <p:extLst>
      <p:ext uri="{BB962C8B-B14F-4D97-AF65-F5344CB8AC3E}">
        <p14:creationId xmlns:p14="http://schemas.microsoft.com/office/powerpoint/2010/main" val="4034073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B61BEF0D-F0BB-DE4B-95CE-6DB70DBA9567}" type="datetimeFigureOut">
              <a:rPr lang="en-US" smtClean="0"/>
              <a:pPr/>
              <a:t>3/5/2018</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0849302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6328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63095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9706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B61BEF0D-F0BB-DE4B-95CE-6DB70DBA9567}" type="datetimeFigureOut">
              <a:rPr lang="en-US" smtClean="0"/>
              <a:pPr/>
              <a:t>3/5/2018</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807137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99517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20921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5350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24182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61BEF0D-F0BB-DE4B-95CE-6DB70DBA9567}" type="datetimeFigureOut">
              <a:rPr lang="en-US" smtClean="0"/>
              <a:pPr/>
              <a:t>3/5/2018</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D57F1E4F-1CFF-5643-939E-217C01CDF565}" type="slidenum">
              <a:rPr lang="en-US" smtClean="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8664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B61BEF0D-F0BB-DE4B-95CE-6DB70DBA9567}" type="datetimeFigureOut">
              <a:rPr lang="en-US" smtClean="0"/>
              <a:pPr/>
              <a:t>3/5/2018</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D57F1E4F-1CFF-5643-939E-217C01CDF565}" type="slidenum">
              <a:rPr lang="en-US" smtClean="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00015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B61BEF0D-F0BB-DE4B-95CE-6DB70DBA9567}" type="datetimeFigureOut">
              <a:rPr lang="en-US" smtClean="0"/>
              <a:pPr/>
              <a:t>3/5/2018</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7257200"/>
      </p:ext>
    </p:extLst>
  </p:cSld>
  <p:clrMap bg1="lt1" tx1="dk1" bg2="lt2" tx2="dk2" accent1="accent1" accent2="accent2" accent3="accent3" accent4="accent4" accent5="accent5" accent6="accent6" hlink="hlink" folHlink="folHlink"/>
  <p:sldLayoutIdLst>
    <p:sldLayoutId id="2147484012" r:id="rId1"/>
    <p:sldLayoutId id="2147484013" r:id="rId2"/>
    <p:sldLayoutId id="2147484014" r:id="rId3"/>
    <p:sldLayoutId id="2147484015" r:id="rId4"/>
    <p:sldLayoutId id="2147484016" r:id="rId5"/>
    <p:sldLayoutId id="2147484017" r:id="rId6"/>
    <p:sldLayoutId id="2147484018" r:id="rId7"/>
    <p:sldLayoutId id="2147484019" r:id="rId8"/>
    <p:sldLayoutId id="2147484020" r:id="rId9"/>
    <p:sldLayoutId id="2147484021" r:id="rId10"/>
    <p:sldLayoutId id="2147484022"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2800" dirty="0" smtClean="0"/>
              <a:t>Systematic review: </a:t>
            </a:r>
            <a:br>
              <a:rPr lang="en-GB" sz="2800" dirty="0" smtClean="0"/>
            </a:br>
            <a:r>
              <a:rPr lang="en-GB" sz="2800" dirty="0" smtClean="0"/>
              <a:t>feeding practices for LBW infants in LMICs</a:t>
            </a:r>
            <a:endParaRPr lang="en-GB" sz="2800" dirty="0"/>
          </a:p>
        </p:txBody>
      </p:sp>
      <p:sp>
        <p:nvSpPr>
          <p:cNvPr id="3" name="Subtitle 2"/>
          <p:cNvSpPr>
            <a:spLocks noGrp="1"/>
          </p:cNvSpPr>
          <p:nvPr>
            <p:ph type="subTitle" idx="1"/>
          </p:nvPr>
        </p:nvSpPr>
        <p:spPr/>
        <p:txBody>
          <a:bodyPr/>
          <a:lstStyle/>
          <a:p>
            <a:r>
              <a:rPr lang="en-GB" dirty="0" smtClean="0"/>
              <a:t>Abimbola Akindolire</a:t>
            </a:r>
            <a:endParaRPr lang="en-GB" dirty="0"/>
          </a:p>
        </p:txBody>
      </p:sp>
    </p:spTree>
    <p:extLst>
      <p:ext uri="{BB962C8B-B14F-4D97-AF65-F5344CB8AC3E}">
        <p14:creationId xmlns:p14="http://schemas.microsoft.com/office/powerpoint/2010/main" val="3758724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50" y="361951"/>
            <a:ext cx="10839450" cy="933450"/>
          </a:xfrm>
        </p:spPr>
        <p:txBody>
          <a:bodyPr>
            <a:normAutofit/>
          </a:bodyPr>
          <a:lstStyle/>
          <a:p>
            <a:r>
              <a:rPr lang="en-GB" dirty="0">
                <a:latin typeface="Arial Narrow" panose="020B0606020202030204" pitchFamily="34" charset="0"/>
              </a:rPr>
              <a:t>Literature review- </a:t>
            </a:r>
            <a:r>
              <a:rPr lang="en-GB" b="1" dirty="0">
                <a:latin typeface="Arial Narrow" panose="020B0606020202030204" pitchFamily="34" charset="0"/>
              </a:rPr>
              <a:t>When to start feeds</a:t>
            </a:r>
          </a:p>
        </p:txBody>
      </p:sp>
      <p:sp>
        <p:nvSpPr>
          <p:cNvPr id="3" name="Content Placeholder 2"/>
          <p:cNvSpPr>
            <a:spLocks noGrp="1"/>
          </p:cNvSpPr>
          <p:nvPr>
            <p:ph idx="1"/>
          </p:nvPr>
        </p:nvSpPr>
        <p:spPr>
          <a:xfrm>
            <a:off x="285750" y="1552575"/>
            <a:ext cx="10839450" cy="4914899"/>
          </a:xfrm>
        </p:spPr>
        <p:txBody>
          <a:bodyPr>
            <a:normAutofit/>
          </a:bodyPr>
          <a:lstStyle/>
          <a:p>
            <a:r>
              <a:rPr lang="en-GB" sz="2400" dirty="0" smtClean="0">
                <a:latin typeface="Arial Narrow" panose="020B0606020202030204" pitchFamily="34" charset="0"/>
              </a:rPr>
              <a:t>Morgan, 2013, Trophic </a:t>
            </a:r>
            <a:r>
              <a:rPr lang="en-GB" sz="2400" dirty="0" smtClean="0">
                <a:latin typeface="Arial Narrow" panose="020B0606020202030204" pitchFamily="34" charset="0"/>
              </a:rPr>
              <a:t>feeds vs fasting</a:t>
            </a:r>
          </a:p>
          <a:p>
            <a:pPr fontAlgn="base"/>
            <a:r>
              <a:rPr lang="en-GB" sz="2400" b="1" dirty="0">
                <a:latin typeface="Arial Narrow" panose="020B0606020202030204" pitchFamily="34" charset="0"/>
              </a:rPr>
              <a:t>Primary outcomes</a:t>
            </a:r>
          </a:p>
          <a:p>
            <a:pPr lvl="1" fontAlgn="base"/>
            <a:r>
              <a:rPr lang="en-GB" sz="2400" dirty="0">
                <a:latin typeface="Arial Narrow" panose="020B0606020202030204" pitchFamily="34" charset="0"/>
              </a:rPr>
              <a:t>Feed intolerance: days to establish full enteral feeding independently of parenteral nutrition.</a:t>
            </a:r>
          </a:p>
          <a:p>
            <a:pPr lvl="1" fontAlgn="base"/>
            <a:r>
              <a:rPr lang="en-GB" sz="2400" dirty="0">
                <a:latin typeface="Arial Narrow" panose="020B0606020202030204" pitchFamily="34" charset="0"/>
              </a:rPr>
              <a:t>Necrotising </a:t>
            </a:r>
            <a:r>
              <a:rPr lang="en-GB" sz="2400" dirty="0" smtClean="0">
                <a:latin typeface="Arial Narrow" panose="020B0606020202030204" pitchFamily="34" charset="0"/>
              </a:rPr>
              <a:t>enterocolitis</a:t>
            </a:r>
          </a:p>
          <a:p>
            <a:pPr fontAlgn="base"/>
            <a:r>
              <a:rPr lang="en-GB" sz="2400" b="1" dirty="0" smtClean="0">
                <a:latin typeface="Arial Narrow" panose="020B0606020202030204" pitchFamily="34" charset="0"/>
              </a:rPr>
              <a:t>Secondary outcomes</a:t>
            </a:r>
            <a:r>
              <a:rPr lang="en-GB" sz="2400" b="1" dirty="0">
                <a:latin typeface="Arial Narrow" panose="020B0606020202030204" pitchFamily="34" charset="0"/>
              </a:rPr>
              <a:t> </a:t>
            </a:r>
          </a:p>
          <a:p>
            <a:pPr lvl="1" fontAlgn="base"/>
            <a:r>
              <a:rPr lang="en-GB" sz="2400" dirty="0">
                <a:latin typeface="Arial Narrow" panose="020B0606020202030204" pitchFamily="34" charset="0"/>
              </a:rPr>
              <a:t>All-cause mortality prior to hospital discharge.</a:t>
            </a:r>
          </a:p>
          <a:p>
            <a:pPr lvl="1" fontAlgn="base"/>
            <a:r>
              <a:rPr lang="en-GB" sz="2400" dirty="0" smtClean="0">
                <a:latin typeface="Arial Narrow" panose="020B0606020202030204" pitchFamily="34" charset="0"/>
              </a:rPr>
              <a:t>Growth</a:t>
            </a:r>
          </a:p>
          <a:p>
            <a:pPr lvl="1" fontAlgn="base"/>
            <a:r>
              <a:rPr lang="en-GB" sz="2400" dirty="0" smtClean="0">
                <a:latin typeface="Arial Narrow" panose="020B0606020202030204" pitchFamily="34" charset="0"/>
              </a:rPr>
              <a:t>Neurodevelopment</a:t>
            </a:r>
          </a:p>
          <a:p>
            <a:pPr lvl="1" fontAlgn="base"/>
            <a:r>
              <a:rPr lang="en-GB" sz="2400" dirty="0" smtClean="0">
                <a:latin typeface="Arial Narrow" panose="020B0606020202030204" pitchFamily="34" charset="0"/>
              </a:rPr>
              <a:t>Incidence </a:t>
            </a:r>
            <a:r>
              <a:rPr lang="en-GB" sz="2400" dirty="0">
                <a:latin typeface="Arial Narrow" panose="020B0606020202030204" pitchFamily="34" charset="0"/>
              </a:rPr>
              <a:t>of invasive </a:t>
            </a:r>
            <a:r>
              <a:rPr lang="en-GB" sz="2400" dirty="0" smtClean="0">
                <a:latin typeface="Arial Narrow" panose="020B0606020202030204" pitchFamily="34" charset="0"/>
              </a:rPr>
              <a:t>infection</a:t>
            </a:r>
            <a:endParaRPr lang="en-GB" sz="2400" dirty="0">
              <a:latin typeface="Arial Narrow" panose="020B0606020202030204" pitchFamily="34" charset="0"/>
            </a:endParaRPr>
          </a:p>
          <a:p>
            <a:pPr lvl="1" fontAlgn="base"/>
            <a:r>
              <a:rPr lang="en-GB" sz="2400" dirty="0">
                <a:latin typeface="Arial Narrow" panose="020B0606020202030204" pitchFamily="34" charset="0"/>
              </a:rPr>
              <a:t>Duration of phototherapy for </a:t>
            </a:r>
            <a:r>
              <a:rPr lang="en-GB" sz="2400" dirty="0" err="1">
                <a:latin typeface="Arial Narrow" panose="020B0606020202030204" pitchFamily="34" charset="0"/>
              </a:rPr>
              <a:t>hyperbilirubinaemia</a:t>
            </a:r>
            <a:r>
              <a:rPr lang="en-GB" sz="2400" dirty="0">
                <a:latin typeface="Arial Narrow" panose="020B0606020202030204" pitchFamily="34" charset="0"/>
              </a:rPr>
              <a:t> (days).</a:t>
            </a:r>
          </a:p>
          <a:p>
            <a:pPr lvl="1" fontAlgn="base"/>
            <a:r>
              <a:rPr lang="en-GB" sz="2400" dirty="0">
                <a:latin typeface="Arial Narrow" panose="020B0606020202030204" pitchFamily="34" charset="0"/>
              </a:rPr>
              <a:t>Duration of hospital stay </a:t>
            </a:r>
            <a:endParaRPr lang="en-GB" sz="2400" dirty="0" smtClean="0">
              <a:latin typeface="Arial Narrow" panose="020B0606020202030204" pitchFamily="34" charset="0"/>
            </a:endParaRPr>
          </a:p>
          <a:p>
            <a:pPr marL="274320" lvl="1" indent="0" fontAlgn="base">
              <a:buNone/>
            </a:pPr>
            <a:endParaRPr lang="en-GB" dirty="0"/>
          </a:p>
          <a:p>
            <a:endParaRPr lang="en-GB" dirty="0" smtClean="0"/>
          </a:p>
        </p:txBody>
      </p:sp>
    </p:spTree>
    <p:extLst>
      <p:ext uri="{BB962C8B-B14F-4D97-AF65-F5344CB8AC3E}">
        <p14:creationId xmlns:p14="http://schemas.microsoft.com/office/powerpoint/2010/main" val="1623671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195" y="251460"/>
            <a:ext cx="10708005" cy="2143124"/>
          </a:xfrm>
        </p:spPr>
        <p:txBody>
          <a:bodyPr>
            <a:normAutofit/>
          </a:bodyPr>
          <a:lstStyle/>
          <a:p>
            <a:endParaRPr lang="en-GB"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59636353"/>
              </p:ext>
            </p:extLst>
          </p:nvPr>
        </p:nvGraphicFramePr>
        <p:xfrm>
          <a:off x="266702" y="251459"/>
          <a:ext cx="11706225" cy="6463665"/>
        </p:xfrm>
        <a:graphic>
          <a:graphicData uri="http://schemas.openxmlformats.org/drawingml/2006/table">
            <a:tbl>
              <a:tblPr firstRow="1" firstCol="1" bandRow="1">
                <a:tableStyleId>{5C22544A-7EE6-4342-B048-85BDC9FD1C3A}</a:tableStyleId>
              </a:tblPr>
              <a:tblGrid>
                <a:gridCol w="2109659"/>
                <a:gridCol w="1483107"/>
                <a:gridCol w="2498280"/>
                <a:gridCol w="2855175"/>
                <a:gridCol w="2760004"/>
              </a:tblGrid>
              <a:tr h="719900">
                <a:tc>
                  <a:txBody>
                    <a:bodyPr/>
                    <a:lstStyle/>
                    <a:p>
                      <a:pPr>
                        <a:lnSpc>
                          <a:spcPct val="115000"/>
                        </a:lnSpc>
                        <a:spcAft>
                          <a:spcPts val="0"/>
                        </a:spcAft>
                      </a:pPr>
                      <a:r>
                        <a:rPr lang="en-US" sz="2000" dirty="0">
                          <a:effectLst/>
                        </a:rPr>
                        <a:t>Author</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rPr>
                        <a:t>Year</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smtClean="0">
                          <a:effectLst/>
                        </a:rPr>
                        <a:t>N, Type</a:t>
                      </a:r>
                      <a:r>
                        <a:rPr lang="en-US" sz="2000" baseline="0" dirty="0" smtClean="0">
                          <a:effectLst/>
                        </a:rPr>
                        <a:t> of babies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rPr>
                        <a:t>Country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rPr>
                        <a:t>Intervention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38547">
                <a:tc>
                  <a:txBody>
                    <a:bodyPr/>
                    <a:lstStyle/>
                    <a:p>
                      <a:pPr>
                        <a:lnSpc>
                          <a:spcPct val="115000"/>
                        </a:lnSpc>
                        <a:spcAft>
                          <a:spcPts val="0"/>
                        </a:spcAft>
                      </a:pPr>
                      <a:r>
                        <a:rPr lang="en-US" sz="2000" dirty="0" err="1">
                          <a:effectLst/>
                        </a:rPr>
                        <a:t>Ostertag</a:t>
                      </a:r>
                      <a:r>
                        <a:rPr lang="en-US" sz="2000" dirty="0">
                          <a:effectLst/>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rPr>
                        <a:t>1986</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smtClean="0">
                          <a:effectLst/>
                        </a:rPr>
                        <a:t>38, &lt;1500g</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rPr>
                        <a:t>North America</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a:effectLst/>
                        </a:rPr>
                        <a:t>&gt;day4- day 7</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08428">
                <a:tc>
                  <a:txBody>
                    <a:bodyPr/>
                    <a:lstStyle/>
                    <a:p>
                      <a:pPr>
                        <a:lnSpc>
                          <a:spcPct val="115000"/>
                        </a:lnSpc>
                        <a:spcAft>
                          <a:spcPts val="0"/>
                        </a:spcAft>
                      </a:pPr>
                      <a:r>
                        <a:rPr lang="en-US" sz="2000">
                          <a:effectLst/>
                        </a:rPr>
                        <a:t>Khayata</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rPr>
                        <a:t>1987</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smtClean="0">
                          <a:effectLst/>
                        </a:rPr>
                        <a:t>12, &lt;1500g</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rPr>
                        <a:t>North America</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a:effectLst/>
                        </a:rPr>
                        <a:t>Day 10 after birth</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38547">
                <a:tc>
                  <a:txBody>
                    <a:bodyPr/>
                    <a:lstStyle/>
                    <a:p>
                      <a:pPr>
                        <a:lnSpc>
                          <a:spcPct val="115000"/>
                        </a:lnSpc>
                        <a:spcAft>
                          <a:spcPts val="0"/>
                        </a:spcAft>
                      </a:pPr>
                      <a:r>
                        <a:rPr lang="en-US" sz="2000" dirty="0">
                          <a:effectLst/>
                        </a:rPr>
                        <a:t>Davey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a:effectLst/>
                        </a:rPr>
                        <a:t>1994</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smtClean="0">
                          <a:effectLst/>
                        </a:rPr>
                        <a:t>62, &lt;2000g</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rPr>
                        <a:t>North America</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a:effectLst/>
                        </a:rPr>
                        <a:t>&gt;Day4- day 7</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73183">
                <a:tc>
                  <a:txBody>
                    <a:bodyPr/>
                    <a:lstStyle/>
                    <a:p>
                      <a:pPr>
                        <a:lnSpc>
                          <a:spcPct val="115000"/>
                        </a:lnSpc>
                        <a:spcAft>
                          <a:spcPts val="0"/>
                        </a:spcAft>
                      </a:pPr>
                      <a:r>
                        <a:rPr lang="en-US" sz="2000" dirty="0" err="1">
                          <a:effectLst/>
                        </a:rPr>
                        <a:t>Karagiami</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a:effectLst/>
                        </a:rPr>
                        <a:t>2010</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smtClean="0">
                          <a:effectLst/>
                        </a:rPr>
                        <a:t>84, &lt;35 </a:t>
                      </a:r>
                      <a:r>
                        <a:rPr lang="en-US" sz="2000" dirty="0">
                          <a:effectLst/>
                        </a:rPr>
                        <a:t>weeks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rPr>
                        <a:t>Greece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rPr>
                        <a:t>&gt;Day4- day 7</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38547">
                <a:tc>
                  <a:txBody>
                    <a:bodyPr/>
                    <a:lstStyle/>
                    <a:p>
                      <a:pPr>
                        <a:lnSpc>
                          <a:spcPct val="115000"/>
                        </a:lnSpc>
                        <a:spcAft>
                          <a:spcPts val="0"/>
                        </a:spcAft>
                      </a:pPr>
                      <a:r>
                        <a:rPr lang="en-US" sz="2000" dirty="0" err="1">
                          <a:effectLst/>
                        </a:rPr>
                        <a:t>Pevez</a:t>
                      </a:r>
                      <a:r>
                        <a:rPr lang="en-US" sz="2000" dirty="0">
                          <a:effectLst/>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a:effectLst/>
                        </a:rPr>
                        <a:t>2011</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smtClean="0">
                          <a:effectLst/>
                        </a:rPr>
                        <a:t>239, &lt;1500g</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rPr>
                        <a:t>Colombia</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rPr>
                        <a:t>&gt;Day4- day 7</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60991">
                <a:tc>
                  <a:txBody>
                    <a:bodyPr/>
                    <a:lstStyle/>
                    <a:p>
                      <a:pPr>
                        <a:lnSpc>
                          <a:spcPct val="115000"/>
                        </a:lnSpc>
                        <a:spcAft>
                          <a:spcPts val="0"/>
                        </a:spcAft>
                      </a:pPr>
                      <a:r>
                        <a:rPr lang="en-US" sz="2000">
                          <a:effectLst/>
                        </a:rPr>
                        <a:t>Abdulma aboud</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a:effectLst/>
                        </a:rPr>
                        <a:t>2012</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smtClean="0">
                          <a:effectLst/>
                        </a:rPr>
                        <a:t>125, &lt;1500g</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a:effectLst/>
                        </a:rPr>
                        <a:t>Qatar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rPr>
                        <a:t>&gt;Day4- day 7</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38547">
                <a:tc>
                  <a:txBody>
                    <a:bodyPr/>
                    <a:lstStyle/>
                    <a:p>
                      <a:pPr>
                        <a:lnSpc>
                          <a:spcPct val="115000"/>
                        </a:lnSpc>
                        <a:spcAft>
                          <a:spcPts val="0"/>
                        </a:spcAft>
                      </a:pPr>
                      <a:r>
                        <a:rPr lang="en-US" sz="2000">
                          <a:effectLst/>
                        </a:rPr>
                        <a:t>Leaf</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a:effectLst/>
                        </a:rPr>
                        <a:t>2012</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smtClean="0">
                          <a:effectLst/>
                        </a:rPr>
                        <a:t>54, &lt;35weeks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a:effectLst/>
                        </a:rPr>
                        <a:t>UK/Ireland</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rPr>
                        <a:t>&gt;Day4- day 7</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38547">
                <a:tc>
                  <a:txBody>
                    <a:bodyPr/>
                    <a:lstStyle/>
                    <a:p>
                      <a:pPr>
                        <a:lnSpc>
                          <a:spcPct val="115000"/>
                        </a:lnSpc>
                        <a:spcAft>
                          <a:spcPts val="0"/>
                        </a:spcAft>
                      </a:pPr>
                      <a:r>
                        <a:rPr lang="en-US" sz="2000">
                          <a:effectLst/>
                        </a:rPr>
                        <a:t>Armanian</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a:effectLst/>
                        </a:rPr>
                        <a:t>2013</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smtClean="0">
                          <a:effectLst/>
                        </a:rPr>
                        <a:t>82, &lt;1500g</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a:effectLst/>
                        </a:rPr>
                        <a:t>Iran</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rPr>
                        <a:t>&gt;Day4- day 7</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08428">
                <a:tc>
                  <a:txBody>
                    <a:bodyPr/>
                    <a:lstStyle/>
                    <a:p>
                      <a:pPr>
                        <a:lnSpc>
                          <a:spcPct val="115000"/>
                        </a:lnSpc>
                        <a:spcAft>
                          <a:spcPts val="0"/>
                        </a:spcAft>
                      </a:pPr>
                      <a:r>
                        <a:rPr lang="en-US" sz="2000" dirty="0" err="1">
                          <a:effectLst/>
                        </a:rPr>
                        <a:t>Arnon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a:effectLst/>
                        </a:rPr>
                        <a:t>2013</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smtClean="0">
                          <a:effectLst/>
                        </a:rPr>
                        <a:t>60, SGA </a:t>
                      </a:r>
                      <a:r>
                        <a:rPr lang="en-US" sz="2000" dirty="0" err="1">
                          <a:effectLst/>
                        </a:rPr>
                        <a:t>Preterms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rPr>
                        <a:t>Israel</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rPr>
                        <a:t>&gt;Day4- day 7</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846150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5" y="642594"/>
            <a:ext cx="10620375" cy="1371600"/>
          </a:xfrm>
        </p:spPr>
        <p:txBody>
          <a:bodyPr>
            <a:normAutofit/>
          </a:bodyPr>
          <a:lstStyle/>
          <a:p>
            <a:r>
              <a:rPr lang="en-GB" dirty="0" smtClean="0"/>
              <a:t>Literature search- </a:t>
            </a:r>
            <a:r>
              <a:rPr lang="en-GB" b="1" dirty="0" smtClean="0">
                <a:latin typeface="Arial Narrow" panose="020B0606020202030204" pitchFamily="34" charset="0"/>
              </a:rPr>
              <a:t>How to advance</a:t>
            </a:r>
            <a:endParaRPr lang="en-GB" b="1" dirty="0">
              <a:latin typeface="Arial Narrow" panose="020B0606020202030204" pitchFamily="34" charset="0"/>
            </a:endParaRPr>
          </a:p>
        </p:txBody>
      </p:sp>
      <p:sp>
        <p:nvSpPr>
          <p:cNvPr id="3" name="Content Placeholder 2"/>
          <p:cNvSpPr>
            <a:spLocks noGrp="1"/>
          </p:cNvSpPr>
          <p:nvPr>
            <p:ph idx="1"/>
          </p:nvPr>
        </p:nvSpPr>
        <p:spPr>
          <a:xfrm>
            <a:off x="723900" y="2014194"/>
            <a:ext cx="10401300" cy="4020846"/>
          </a:xfrm>
        </p:spPr>
        <p:txBody>
          <a:bodyPr>
            <a:normAutofit/>
          </a:bodyPr>
          <a:lstStyle/>
          <a:p>
            <a:r>
              <a:rPr lang="en-GB" sz="2400" dirty="0" smtClean="0">
                <a:latin typeface="Arial Narrow" panose="020B0606020202030204" pitchFamily="34" charset="0"/>
              </a:rPr>
              <a:t>Recommended is 30ml/kg/day</a:t>
            </a:r>
          </a:p>
          <a:p>
            <a:r>
              <a:rPr lang="en-GB" sz="2400" dirty="0" smtClean="0">
                <a:latin typeface="Arial Narrow" panose="020B0606020202030204" pitchFamily="34" charset="0"/>
              </a:rPr>
              <a:t>What do we practice? Intuition or recommendation?</a:t>
            </a:r>
          </a:p>
          <a:p>
            <a:r>
              <a:rPr lang="en-GB" sz="2400" dirty="0" err="1" smtClean="0">
                <a:latin typeface="Arial Narrow" panose="020B0606020202030204" pitchFamily="34" charset="0"/>
              </a:rPr>
              <a:t>Oddie</a:t>
            </a:r>
            <a:r>
              <a:rPr lang="en-GB" sz="2400" dirty="0" smtClean="0">
                <a:latin typeface="Arial Narrow" panose="020B0606020202030204" pitchFamily="34" charset="0"/>
              </a:rPr>
              <a:t>, 2017 looked </a:t>
            </a:r>
            <a:r>
              <a:rPr lang="en-GB" sz="2400" dirty="0">
                <a:latin typeface="Arial Narrow" panose="020B0606020202030204" pitchFamily="34" charset="0"/>
              </a:rPr>
              <a:t>at if daily increments of 15 to 20 mL/kg (compared with 30 to 40 mL/kg) reduces the risk of NEC or death in very preterm or VLBW infants, extremely preterm or ELBW infants, SGA or growth-restricted infants, or infants with antenatal </a:t>
            </a:r>
            <a:r>
              <a:rPr lang="en-GB" sz="2400" dirty="0" smtClean="0">
                <a:latin typeface="Arial Narrow" panose="020B0606020202030204" pitchFamily="34" charset="0"/>
              </a:rPr>
              <a:t>AREDFV</a:t>
            </a:r>
          </a:p>
          <a:p>
            <a:r>
              <a:rPr lang="en-GB" sz="2400" dirty="0" smtClean="0">
                <a:latin typeface="Arial Narrow" panose="020B0606020202030204" pitchFamily="34" charset="0"/>
              </a:rPr>
              <a:t>A total of 3753 infants from 10 studies </a:t>
            </a:r>
            <a:endParaRPr lang="en-GB" sz="2400" dirty="0">
              <a:latin typeface="Arial Narrow" panose="020B0606020202030204" pitchFamily="34" charset="0"/>
            </a:endParaRPr>
          </a:p>
        </p:txBody>
      </p:sp>
    </p:spTree>
    <p:extLst>
      <p:ext uri="{BB962C8B-B14F-4D97-AF65-F5344CB8AC3E}">
        <p14:creationId xmlns:p14="http://schemas.microsoft.com/office/powerpoint/2010/main" val="150060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04432433"/>
              </p:ext>
            </p:extLst>
          </p:nvPr>
        </p:nvGraphicFramePr>
        <p:xfrm>
          <a:off x="219072" y="228604"/>
          <a:ext cx="11839577" cy="6438892"/>
        </p:xfrm>
        <a:graphic>
          <a:graphicData uri="http://schemas.openxmlformats.org/drawingml/2006/table">
            <a:tbl>
              <a:tblPr firstRow="1" firstCol="1" bandRow="1">
                <a:tableStyleId>{5C22544A-7EE6-4342-B048-85BDC9FD1C3A}</a:tableStyleId>
              </a:tblPr>
              <a:tblGrid>
                <a:gridCol w="2367668"/>
                <a:gridCol w="1604260"/>
                <a:gridCol w="3131076"/>
                <a:gridCol w="1972730"/>
                <a:gridCol w="2763843"/>
              </a:tblGrid>
              <a:tr h="566922">
                <a:tc>
                  <a:txBody>
                    <a:bodyPr/>
                    <a:lstStyle/>
                    <a:p>
                      <a:pPr>
                        <a:lnSpc>
                          <a:spcPct val="150000"/>
                        </a:lnSpc>
                        <a:spcAft>
                          <a:spcPts val="0"/>
                        </a:spcAft>
                      </a:pPr>
                      <a:r>
                        <a:rPr lang="en-US" sz="2400" dirty="0">
                          <a:effectLst/>
                        </a:rPr>
                        <a:t>Authors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 Year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dirty="0" smtClean="0">
                          <a:effectLst/>
                          <a:latin typeface="+mn-lt"/>
                          <a:ea typeface="+mn-ea"/>
                          <a:cs typeface="+mn-cs"/>
                        </a:rPr>
                        <a:t>weight</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dirty="0" smtClean="0">
                          <a:effectLst/>
                        </a:rPr>
                        <a:t>Setting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Intervention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43689">
                <a:tc>
                  <a:txBody>
                    <a:bodyPr/>
                    <a:lstStyle/>
                    <a:p>
                      <a:pPr>
                        <a:lnSpc>
                          <a:spcPct val="150000"/>
                        </a:lnSpc>
                        <a:spcAft>
                          <a:spcPts val="0"/>
                        </a:spcAft>
                      </a:pPr>
                      <a:r>
                        <a:rPr lang="en-US" sz="2400">
                          <a:effectLst/>
                        </a:rPr>
                        <a:t>Rayyis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1999</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dirty="0">
                          <a:effectLst/>
                        </a:rPr>
                        <a:t>&lt;</a:t>
                      </a:r>
                      <a:r>
                        <a:rPr lang="en-US" sz="2400" dirty="0" smtClean="0">
                          <a:effectLst/>
                        </a:rPr>
                        <a:t>1500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dirty="0" smtClean="0">
                          <a:effectLst/>
                        </a:rPr>
                        <a:t>N. America</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15 vs 35</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12755">
                <a:tc>
                  <a:txBody>
                    <a:bodyPr/>
                    <a:lstStyle/>
                    <a:p>
                      <a:pPr>
                        <a:lnSpc>
                          <a:spcPct val="150000"/>
                        </a:lnSpc>
                        <a:spcAft>
                          <a:spcPts val="0"/>
                        </a:spcAft>
                      </a:pPr>
                      <a:r>
                        <a:rPr lang="en-US" sz="2400" dirty="0">
                          <a:effectLst/>
                        </a:rPr>
                        <a:t>Caple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dirty="0">
                          <a:effectLst/>
                        </a:rPr>
                        <a:t>2004</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dirty="0" smtClean="0">
                          <a:effectLst/>
                        </a:rPr>
                        <a:t>1000-2000</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dirty="0" smtClean="0">
                          <a:effectLst/>
                        </a:rPr>
                        <a:t>N. </a:t>
                      </a:r>
                      <a:r>
                        <a:rPr lang="en-US" sz="2400" dirty="0">
                          <a:effectLst/>
                        </a:rPr>
                        <a:t>America</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dirty="0">
                          <a:effectLst/>
                        </a:rPr>
                        <a:t>20 vs 35</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66922">
                <a:tc>
                  <a:txBody>
                    <a:bodyPr/>
                    <a:lstStyle/>
                    <a:p>
                      <a:pPr>
                        <a:lnSpc>
                          <a:spcPct val="150000"/>
                        </a:lnSpc>
                        <a:spcAft>
                          <a:spcPts val="0"/>
                        </a:spcAft>
                      </a:pPr>
                      <a:r>
                        <a:rPr lang="en-US" sz="2400">
                          <a:effectLst/>
                        </a:rPr>
                        <a:t>Salhotra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2004</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dirty="0">
                          <a:effectLst/>
                        </a:rPr>
                        <a:t>&lt;1250</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India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15 vs 30</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66922">
                <a:tc>
                  <a:txBody>
                    <a:bodyPr/>
                    <a:lstStyle/>
                    <a:p>
                      <a:pPr>
                        <a:lnSpc>
                          <a:spcPct val="150000"/>
                        </a:lnSpc>
                        <a:spcAft>
                          <a:spcPts val="0"/>
                        </a:spcAft>
                      </a:pPr>
                      <a:r>
                        <a:rPr lang="en-US" sz="2400">
                          <a:effectLst/>
                        </a:rPr>
                        <a:t>Krishnamurthy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2010</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dirty="0">
                          <a:effectLst/>
                        </a:rPr>
                        <a:t>1000-1500</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India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20 vs 30</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66922">
                <a:tc>
                  <a:txBody>
                    <a:bodyPr/>
                    <a:lstStyle/>
                    <a:p>
                      <a:pPr>
                        <a:lnSpc>
                          <a:spcPct val="150000"/>
                        </a:lnSpc>
                        <a:spcAft>
                          <a:spcPts val="0"/>
                        </a:spcAft>
                      </a:pPr>
                      <a:r>
                        <a:rPr lang="en-US" sz="2400">
                          <a:effectLst/>
                        </a:rPr>
                        <a:t>Karagol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2013</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750-1250</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Turkey</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20 vs 30</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66922">
                <a:tc>
                  <a:txBody>
                    <a:bodyPr/>
                    <a:lstStyle/>
                    <a:p>
                      <a:pPr>
                        <a:lnSpc>
                          <a:spcPct val="150000"/>
                        </a:lnSpc>
                        <a:spcAft>
                          <a:spcPts val="0"/>
                        </a:spcAft>
                      </a:pPr>
                      <a:r>
                        <a:rPr lang="en-US" sz="2400">
                          <a:effectLst/>
                        </a:rPr>
                        <a:t>Raban</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2014a</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&lt;1001g</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dirty="0" smtClean="0">
                          <a:effectLst/>
                        </a:rPr>
                        <a:t>S </a:t>
                      </a:r>
                      <a:r>
                        <a:rPr lang="en-US" sz="2400" dirty="0">
                          <a:effectLst/>
                        </a:rPr>
                        <a:t>Africa</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24 vs 36</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66922">
                <a:tc>
                  <a:txBody>
                    <a:bodyPr/>
                    <a:lstStyle/>
                    <a:p>
                      <a:pPr>
                        <a:lnSpc>
                          <a:spcPct val="150000"/>
                        </a:lnSpc>
                        <a:spcAft>
                          <a:spcPts val="0"/>
                        </a:spcAft>
                      </a:pPr>
                      <a:r>
                        <a:rPr lang="en-US" sz="2400">
                          <a:effectLst/>
                        </a:rPr>
                        <a:t>Raban</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2014b</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&lt;1001</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dirty="0" smtClean="0">
                          <a:effectLst/>
                        </a:rPr>
                        <a:t>S </a:t>
                      </a:r>
                      <a:r>
                        <a:rPr lang="en-US" sz="2400" dirty="0">
                          <a:effectLst/>
                        </a:rPr>
                        <a:t>Africa</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24 vs 36</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47072">
                <a:tc>
                  <a:txBody>
                    <a:bodyPr/>
                    <a:lstStyle/>
                    <a:p>
                      <a:pPr>
                        <a:lnSpc>
                          <a:spcPct val="150000"/>
                        </a:lnSpc>
                        <a:spcAft>
                          <a:spcPts val="0"/>
                        </a:spcAft>
                      </a:pPr>
                      <a:r>
                        <a:rPr lang="en-US" sz="2400">
                          <a:effectLst/>
                        </a:rPr>
                        <a:t>Modi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2015</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750-1250</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dirty="0">
                          <a:effectLst/>
                        </a:rPr>
                        <a:t>India</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dirty="0">
                          <a:effectLst/>
                        </a:rPr>
                        <a:t>15- 20 vs 30- 40</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66922">
                <a:tc>
                  <a:txBody>
                    <a:bodyPr/>
                    <a:lstStyle/>
                    <a:p>
                      <a:pPr>
                        <a:lnSpc>
                          <a:spcPct val="150000"/>
                        </a:lnSpc>
                        <a:spcAft>
                          <a:spcPts val="0"/>
                        </a:spcAft>
                      </a:pPr>
                      <a:r>
                        <a:rPr lang="en-US" sz="2400">
                          <a:effectLst/>
                        </a:rPr>
                        <a:t>SIFT</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2016</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&lt;1500g</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dirty="0" smtClean="0">
                          <a:effectLst/>
                        </a:rPr>
                        <a:t>UK/Ireland</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dirty="0">
                          <a:effectLst/>
                        </a:rPr>
                        <a:t>18 vs 30</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66922">
                <a:tc>
                  <a:txBody>
                    <a:bodyPr/>
                    <a:lstStyle/>
                    <a:p>
                      <a:pPr>
                        <a:lnSpc>
                          <a:spcPct val="150000"/>
                        </a:lnSpc>
                        <a:spcAft>
                          <a:spcPts val="0"/>
                        </a:spcAft>
                      </a:pPr>
                      <a:r>
                        <a:rPr lang="en-US" sz="2400">
                          <a:effectLst/>
                        </a:rPr>
                        <a:t>Jaih</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2016</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1000- 1249</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a:effectLst/>
                        </a:rPr>
                        <a:t>India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50000"/>
                        </a:lnSpc>
                        <a:spcAft>
                          <a:spcPts val="0"/>
                        </a:spcAft>
                        <a:buFont typeface="+mj-lt"/>
                        <a:buAutoNum type="arabicPeriod" startAt="20"/>
                      </a:pPr>
                      <a:r>
                        <a:rPr lang="en-US" sz="2400" dirty="0">
                          <a:effectLst/>
                        </a:rPr>
                        <a:t>s 30</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075244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175" y="251460"/>
            <a:ext cx="11664315" cy="777240"/>
          </a:xfrm>
        </p:spPr>
        <p:txBody>
          <a:bodyPr/>
          <a:lstStyle/>
          <a:p>
            <a:r>
              <a:rPr lang="en-GB" dirty="0">
                <a:latin typeface="Arial Narrow" panose="020B0606020202030204" pitchFamily="34" charset="0"/>
              </a:rPr>
              <a:t>Literature search- </a:t>
            </a:r>
            <a:r>
              <a:rPr lang="en-GB" b="1" dirty="0" smtClean="0">
                <a:latin typeface="Arial Narrow" panose="020B0606020202030204" pitchFamily="34" charset="0"/>
              </a:rPr>
              <a:t>How </a:t>
            </a:r>
            <a:r>
              <a:rPr lang="en-GB" b="1" dirty="0">
                <a:latin typeface="Arial Narrow" panose="020B0606020202030204" pitchFamily="34" charset="0"/>
              </a:rPr>
              <a:t>to advance</a:t>
            </a:r>
            <a:endParaRPr lang="en-GB" b="1" dirty="0">
              <a:latin typeface="Arial Narrow" panose="020B0606020202030204" pitchFamily="34" charset="0"/>
            </a:endParaRPr>
          </a:p>
        </p:txBody>
      </p:sp>
      <p:sp>
        <p:nvSpPr>
          <p:cNvPr id="3" name="Content Placeholder 2"/>
          <p:cNvSpPr>
            <a:spLocks noGrp="1"/>
          </p:cNvSpPr>
          <p:nvPr>
            <p:ph idx="1"/>
          </p:nvPr>
        </p:nvSpPr>
        <p:spPr>
          <a:xfrm>
            <a:off x="211455" y="1171575"/>
            <a:ext cx="11710035" cy="5394959"/>
          </a:xfrm>
        </p:spPr>
        <p:txBody>
          <a:bodyPr>
            <a:normAutofit fontScale="92500" lnSpcReduction="10000"/>
          </a:bodyPr>
          <a:lstStyle/>
          <a:p>
            <a:r>
              <a:rPr lang="en-US" sz="2800" dirty="0" smtClean="0">
                <a:latin typeface="Arial Narrow" panose="020B0606020202030204" pitchFamily="34" charset="0"/>
              </a:rPr>
              <a:t>Slow advancement does not reduce the risk </a:t>
            </a:r>
            <a:r>
              <a:rPr lang="en-US" sz="2800" dirty="0">
                <a:latin typeface="Arial Narrow" panose="020B0606020202030204" pitchFamily="34" charset="0"/>
              </a:rPr>
              <a:t>of NEC on All and all the subgroups</a:t>
            </a:r>
            <a:endParaRPr lang="en-GB" sz="2800" dirty="0">
              <a:latin typeface="Arial Narrow" panose="020B0606020202030204" pitchFamily="34" charset="0"/>
            </a:endParaRPr>
          </a:p>
          <a:p>
            <a:pPr lvl="1"/>
            <a:r>
              <a:rPr lang="en-US" sz="2600" dirty="0" smtClean="0">
                <a:latin typeface="Arial Narrow" panose="020B0606020202030204" pitchFamily="34" charset="0"/>
              </a:rPr>
              <a:t>Formula </a:t>
            </a:r>
            <a:r>
              <a:rPr lang="en-US" sz="2600" dirty="0">
                <a:latin typeface="Arial Narrow" panose="020B0606020202030204" pitchFamily="34" charset="0"/>
              </a:rPr>
              <a:t>fed - </a:t>
            </a:r>
            <a:r>
              <a:rPr lang="en-US" sz="2600" dirty="0" err="1">
                <a:latin typeface="Arial Narrow" panose="020B0606020202030204" pitchFamily="34" charset="0"/>
              </a:rPr>
              <a:t>Rayyis</a:t>
            </a:r>
            <a:r>
              <a:rPr lang="en-US" sz="2600" dirty="0">
                <a:latin typeface="Arial Narrow" panose="020B0606020202030204" pitchFamily="34" charset="0"/>
              </a:rPr>
              <a:t> 185 infants, 1 study</a:t>
            </a:r>
            <a:endParaRPr lang="en-GB" sz="2600" dirty="0">
              <a:latin typeface="Arial Narrow" panose="020B0606020202030204" pitchFamily="34" charset="0"/>
            </a:endParaRPr>
          </a:p>
          <a:p>
            <a:pPr lvl="1"/>
            <a:r>
              <a:rPr lang="en-US" sz="2600" dirty="0" smtClean="0">
                <a:latin typeface="Arial Narrow" panose="020B0606020202030204" pitchFamily="34" charset="0"/>
              </a:rPr>
              <a:t>Infants who were </a:t>
            </a:r>
            <a:r>
              <a:rPr lang="en-US" sz="2600" dirty="0">
                <a:latin typeface="Arial Narrow" panose="020B0606020202030204" pitchFamily="34" charset="0"/>
              </a:rPr>
              <a:t>at least partially fed with human milk- 9 studies, 3557 infants</a:t>
            </a:r>
            <a:endParaRPr lang="en-GB" sz="2600" dirty="0">
              <a:latin typeface="Arial Narrow" panose="020B0606020202030204" pitchFamily="34" charset="0"/>
            </a:endParaRPr>
          </a:p>
          <a:p>
            <a:pPr lvl="1"/>
            <a:r>
              <a:rPr lang="en-US" sz="2600" dirty="0">
                <a:latin typeface="Arial Narrow" panose="020B0606020202030204" pitchFamily="34" charset="0"/>
              </a:rPr>
              <a:t>Extremely </a:t>
            </a:r>
            <a:r>
              <a:rPr lang="en-US" sz="2600" dirty="0" smtClean="0">
                <a:latin typeface="Arial Narrow" panose="020B0606020202030204" pitchFamily="34" charset="0"/>
              </a:rPr>
              <a:t>preterm/ELBW- </a:t>
            </a:r>
            <a:r>
              <a:rPr lang="en-US" sz="2600" dirty="0">
                <a:latin typeface="Arial Narrow" panose="020B0606020202030204" pitchFamily="34" charset="0"/>
              </a:rPr>
              <a:t>5 studies, 1299 infants</a:t>
            </a:r>
            <a:endParaRPr lang="en-GB" sz="2600" dirty="0">
              <a:latin typeface="Arial Narrow" panose="020B0606020202030204" pitchFamily="34" charset="0"/>
            </a:endParaRPr>
          </a:p>
          <a:p>
            <a:pPr lvl="1"/>
            <a:r>
              <a:rPr lang="en-US" sz="2600" dirty="0">
                <a:latin typeface="Arial Narrow" panose="020B0606020202030204" pitchFamily="34" charset="0"/>
              </a:rPr>
              <a:t>Infants with IUGR- 2 studies 639 infants</a:t>
            </a:r>
            <a:endParaRPr lang="en-GB" sz="2600" dirty="0">
              <a:latin typeface="Arial Narrow" panose="020B0606020202030204" pitchFamily="34" charset="0"/>
            </a:endParaRPr>
          </a:p>
          <a:p>
            <a:pPr lvl="1"/>
            <a:r>
              <a:rPr lang="en-US" sz="2600" dirty="0">
                <a:latin typeface="Arial Narrow" panose="020B0606020202030204" pitchFamily="34" charset="0"/>
              </a:rPr>
              <a:t>Infants with absent/ reversed end diastolic flow velocity- 2 studies, 465 infants.</a:t>
            </a:r>
            <a:endParaRPr lang="en-GB" sz="2600" dirty="0">
              <a:latin typeface="Arial Narrow" panose="020B0606020202030204" pitchFamily="34" charset="0"/>
            </a:endParaRPr>
          </a:p>
          <a:p>
            <a:r>
              <a:rPr lang="en-US" sz="2800" dirty="0" smtClean="0">
                <a:latin typeface="Arial Narrow" panose="020B0606020202030204" pitchFamily="34" charset="0"/>
              </a:rPr>
              <a:t>Mortality- </a:t>
            </a:r>
            <a:r>
              <a:rPr lang="en-US" sz="2800" dirty="0">
                <a:latin typeface="Arial Narrow" panose="020B0606020202030204" pitchFamily="34" charset="0"/>
              </a:rPr>
              <a:t>no effect  on risk of mortality on all infants and all </a:t>
            </a:r>
            <a:r>
              <a:rPr lang="en-US" sz="2800" dirty="0" smtClean="0">
                <a:latin typeface="Arial Narrow" panose="020B0606020202030204" pitchFamily="34" charset="0"/>
              </a:rPr>
              <a:t>subgroups</a:t>
            </a:r>
          </a:p>
          <a:p>
            <a:r>
              <a:rPr lang="en-US" sz="2800" dirty="0" smtClean="0">
                <a:latin typeface="Arial Narrow" panose="020B0606020202030204" pitchFamily="34" charset="0"/>
              </a:rPr>
              <a:t>Infants who had fast advancement achieved full enteral feeds and regained birth weight faster than those in the slow group</a:t>
            </a:r>
          </a:p>
          <a:p>
            <a:r>
              <a:rPr lang="en-US" sz="2800" dirty="0" smtClean="0">
                <a:latin typeface="Arial Narrow" panose="020B0606020202030204" pitchFamily="34" charset="0"/>
              </a:rPr>
              <a:t>Incidence of LOS was higher in the slow advancement group</a:t>
            </a:r>
          </a:p>
          <a:p>
            <a:r>
              <a:rPr lang="en-US" sz="2800" dirty="0" smtClean="0">
                <a:latin typeface="Arial Narrow" panose="020B0606020202030204" pitchFamily="34" charset="0"/>
              </a:rPr>
              <a:t>No conclusive evidence on length of hospital stay</a:t>
            </a:r>
            <a:endParaRPr lang="en-US" sz="2800" dirty="0" smtClean="0">
              <a:latin typeface="Arial Narrow" panose="020B0606020202030204" pitchFamily="34" charset="0"/>
            </a:endParaRPr>
          </a:p>
          <a:p>
            <a:r>
              <a:rPr lang="en-US" sz="2800" dirty="0" smtClean="0">
                <a:latin typeface="Arial Narrow" panose="020B0606020202030204" pitchFamily="34" charset="0"/>
              </a:rPr>
              <a:t>Quality of evidence was moderate downgraded from high because of lack of blinding</a:t>
            </a:r>
            <a:endParaRPr lang="en-GB" sz="2800" dirty="0">
              <a:latin typeface="Arial Narrow" panose="020B0606020202030204" pitchFamily="34" charset="0"/>
            </a:endParaRPr>
          </a:p>
        </p:txBody>
      </p:sp>
    </p:spTree>
    <p:extLst>
      <p:ext uri="{BB962C8B-B14F-4D97-AF65-F5344CB8AC3E}">
        <p14:creationId xmlns:p14="http://schemas.microsoft.com/office/powerpoint/2010/main" val="1062938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Literature search- How </a:t>
            </a:r>
            <a:r>
              <a:rPr lang="en-GB" dirty="0" smtClean="0"/>
              <a:t>to feed </a:t>
            </a:r>
            <a:endParaRPr lang="en-GB" dirty="0"/>
          </a:p>
        </p:txBody>
      </p:sp>
      <p:sp>
        <p:nvSpPr>
          <p:cNvPr id="3" name="Content Placeholder 2"/>
          <p:cNvSpPr>
            <a:spLocks noGrp="1"/>
          </p:cNvSpPr>
          <p:nvPr>
            <p:ph idx="1"/>
          </p:nvPr>
        </p:nvSpPr>
        <p:spPr/>
        <p:txBody>
          <a:bodyPr>
            <a:normAutofit/>
          </a:bodyPr>
          <a:lstStyle/>
          <a:p>
            <a:r>
              <a:rPr lang="en-GB" sz="2800" dirty="0" err="1" smtClean="0">
                <a:latin typeface="Arial Narrow" panose="020B0606020202030204" pitchFamily="34" charset="0"/>
              </a:rPr>
              <a:t>Continuos</a:t>
            </a:r>
            <a:r>
              <a:rPr lang="en-GB" sz="2800" dirty="0" smtClean="0">
                <a:latin typeface="Arial Narrow" panose="020B0606020202030204" pitchFamily="34" charset="0"/>
              </a:rPr>
              <a:t> vs bolus</a:t>
            </a:r>
          </a:p>
          <a:p>
            <a:r>
              <a:rPr lang="en-GB" sz="2800" dirty="0" smtClean="0">
                <a:latin typeface="Arial Narrow" panose="020B0606020202030204" pitchFamily="34" charset="0"/>
              </a:rPr>
              <a:t>Push vs gravity</a:t>
            </a:r>
          </a:p>
          <a:p>
            <a:r>
              <a:rPr lang="en-GB" sz="2800" dirty="0" smtClean="0">
                <a:latin typeface="Arial Narrow" panose="020B0606020202030204" pitchFamily="34" charset="0"/>
              </a:rPr>
              <a:t>NG vs OG</a:t>
            </a:r>
          </a:p>
          <a:p>
            <a:r>
              <a:rPr lang="en-GB" sz="2800" dirty="0" smtClean="0">
                <a:latin typeface="Arial Narrow" panose="020B0606020202030204" pitchFamily="34" charset="0"/>
              </a:rPr>
              <a:t>Bottles??</a:t>
            </a:r>
            <a:endParaRPr lang="en-GB" sz="2800" dirty="0">
              <a:latin typeface="Arial Narrow" panose="020B0606020202030204" pitchFamily="34" charset="0"/>
            </a:endParaRPr>
          </a:p>
        </p:txBody>
      </p:sp>
    </p:spTree>
    <p:extLst>
      <p:ext uri="{BB962C8B-B14F-4D97-AF65-F5344CB8AC3E}">
        <p14:creationId xmlns:p14="http://schemas.microsoft.com/office/powerpoint/2010/main" val="3196684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D9E589-8F89-C141-BA00-D960FF083F93}"/>
              </a:ext>
            </a:extLst>
          </p:cNvPr>
          <p:cNvSpPr>
            <a:spLocks noGrp="1"/>
          </p:cNvSpPr>
          <p:nvPr>
            <p:ph type="title"/>
          </p:nvPr>
        </p:nvSpPr>
        <p:spPr>
          <a:xfrm>
            <a:off x="228600" y="234315"/>
            <a:ext cx="11750040" cy="1171575"/>
          </a:xfrm>
        </p:spPr>
        <p:txBody>
          <a:bodyPr>
            <a:normAutofit/>
          </a:bodyPr>
          <a:lstStyle/>
          <a:p>
            <a:r>
              <a:rPr lang="en-GB" sz="3600" dirty="0" smtClean="0">
                <a:latin typeface="Arial Narrow" panose="020B0606020202030204" pitchFamily="34" charset="0"/>
              </a:rPr>
              <a:t>How to feed-Nasal </a:t>
            </a:r>
            <a:r>
              <a:rPr lang="en-GB" sz="3600" dirty="0">
                <a:latin typeface="Arial Narrow" panose="020B0606020202030204" pitchFamily="34" charset="0"/>
              </a:rPr>
              <a:t>versus oral route for placing feeding tube</a:t>
            </a:r>
            <a:endParaRPr lang="en-US" sz="3600" dirty="0">
              <a:latin typeface="Arial Narrow" panose="020B0606020202030204" pitchFamily="34" charset="0"/>
            </a:endParaRPr>
          </a:p>
        </p:txBody>
      </p:sp>
      <p:sp>
        <p:nvSpPr>
          <p:cNvPr id="3" name="Subtitle 2">
            <a:extLst>
              <a:ext uri="{FF2B5EF4-FFF2-40B4-BE49-F238E27FC236}">
                <a16:creationId xmlns:a16="http://schemas.microsoft.com/office/drawing/2014/main" xmlns="" id="{B47E0F21-4B99-584B-BD2B-726FF8B8DE18}"/>
              </a:ext>
            </a:extLst>
          </p:cNvPr>
          <p:cNvSpPr>
            <a:spLocks noGrp="1"/>
          </p:cNvSpPr>
          <p:nvPr>
            <p:ph idx="1"/>
          </p:nvPr>
        </p:nvSpPr>
        <p:spPr>
          <a:xfrm>
            <a:off x="228600" y="1217295"/>
            <a:ext cx="11750040" cy="5452110"/>
          </a:xfrm>
        </p:spPr>
        <p:txBody>
          <a:bodyPr>
            <a:normAutofit/>
          </a:bodyPr>
          <a:lstStyle/>
          <a:p>
            <a:r>
              <a:rPr lang="en-GB" sz="2400" dirty="0">
                <a:latin typeface="Arial Narrow" panose="020B0606020202030204" pitchFamily="34" charset="0"/>
              </a:rPr>
              <a:t>Watson et </a:t>
            </a:r>
            <a:r>
              <a:rPr lang="en-GB" sz="2400" dirty="0" smtClean="0">
                <a:latin typeface="Arial Narrow" panose="020B0606020202030204" pitchFamily="34" charset="0"/>
              </a:rPr>
              <a:t>al, 2013</a:t>
            </a:r>
            <a:r>
              <a:rPr lang="en-GB" sz="2400" dirty="0">
                <a:latin typeface="Arial Narrow" panose="020B0606020202030204" pitchFamily="34" charset="0"/>
              </a:rPr>
              <a:t> </a:t>
            </a:r>
            <a:r>
              <a:rPr lang="en-GB" sz="2400" dirty="0" smtClean="0">
                <a:latin typeface="Arial Narrow" panose="020B0606020202030204" pitchFamily="34" charset="0"/>
              </a:rPr>
              <a:t>-</a:t>
            </a:r>
            <a:r>
              <a:rPr lang="en-GB" sz="2400" dirty="0" smtClean="0">
                <a:latin typeface="Arial Narrow" panose="020B0606020202030204" pitchFamily="34" charset="0"/>
              </a:rPr>
              <a:t>3 studies</a:t>
            </a:r>
          </a:p>
          <a:p>
            <a:r>
              <a:rPr lang="en-GB" sz="2400" dirty="0" smtClean="0">
                <a:latin typeface="Arial Narrow" panose="020B0606020202030204" pitchFamily="34" charset="0"/>
              </a:rPr>
              <a:t>Van </a:t>
            </a:r>
            <a:r>
              <a:rPr lang="en-GB" sz="2400" dirty="0" err="1">
                <a:latin typeface="Arial Narrow" panose="020B0606020202030204" pitchFamily="34" charset="0"/>
              </a:rPr>
              <a:t>someren</a:t>
            </a:r>
            <a:r>
              <a:rPr lang="en-GB" sz="2400" dirty="0">
                <a:latin typeface="Arial Narrow" panose="020B0606020202030204" pitchFamily="34" charset="0"/>
              </a:rPr>
              <a:t> 1984, 42 </a:t>
            </a:r>
            <a:r>
              <a:rPr lang="en-GB" sz="2400" dirty="0" smtClean="0">
                <a:latin typeface="Arial Narrow" panose="020B0606020202030204" pitchFamily="34" charset="0"/>
              </a:rPr>
              <a:t>babies, 30 </a:t>
            </a:r>
            <a:r>
              <a:rPr lang="en-GB" sz="2400" dirty="0">
                <a:latin typeface="Arial Narrow" panose="020B0606020202030204" pitchFamily="34" charset="0"/>
              </a:rPr>
              <a:t>to 34weeks Apnoea, Weight gain- no difference</a:t>
            </a:r>
          </a:p>
          <a:p>
            <a:r>
              <a:rPr lang="en-GB" sz="2400" dirty="0" err="1">
                <a:latin typeface="Arial Narrow" panose="020B0606020202030204" pitchFamily="34" charset="0"/>
              </a:rPr>
              <a:t>Dsilna</a:t>
            </a:r>
            <a:r>
              <a:rPr lang="en-GB" sz="2400" dirty="0">
                <a:latin typeface="Arial Narrow" panose="020B0606020202030204" pitchFamily="34" charset="0"/>
              </a:rPr>
              <a:t>, 2005 46 &lt;30 weeks/&lt;1200 </a:t>
            </a:r>
            <a:r>
              <a:rPr lang="en-GB" sz="2400" dirty="0" smtClean="0">
                <a:latin typeface="Arial Narrow" panose="020B0606020202030204" pitchFamily="34" charset="0"/>
              </a:rPr>
              <a:t>time </a:t>
            </a:r>
            <a:r>
              <a:rPr lang="en-GB" sz="2400" dirty="0">
                <a:latin typeface="Arial Narrow" panose="020B0606020202030204" pitchFamily="34" charset="0"/>
              </a:rPr>
              <a:t>to full enteral feeds and regain birth weight and incidence of adverse events</a:t>
            </a:r>
          </a:p>
          <a:p>
            <a:r>
              <a:rPr lang="en-GB" sz="2400" dirty="0" err="1">
                <a:latin typeface="Arial Narrow" panose="020B0606020202030204" pitchFamily="34" charset="0"/>
              </a:rPr>
              <a:t>Bohnhurst</a:t>
            </a:r>
            <a:r>
              <a:rPr lang="en-GB" sz="2400" dirty="0">
                <a:latin typeface="Arial Narrow" panose="020B0606020202030204" pitchFamily="34" charset="0"/>
              </a:rPr>
              <a:t> 2010, 35</a:t>
            </a:r>
          </a:p>
          <a:p>
            <a:r>
              <a:rPr lang="en-GB" sz="2400" dirty="0">
                <a:latin typeface="Arial Narrow" panose="020B0606020202030204" pitchFamily="34" charset="0"/>
              </a:rPr>
              <a:t>No significant differences </a:t>
            </a:r>
            <a:r>
              <a:rPr lang="en-GB" sz="2400" dirty="0" smtClean="0">
                <a:latin typeface="Arial Narrow" panose="020B0606020202030204" pitchFamily="34" charset="0"/>
              </a:rPr>
              <a:t>in </a:t>
            </a:r>
            <a:r>
              <a:rPr lang="en-GB" sz="2400" dirty="0">
                <a:latin typeface="Arial Narrow" panose="020B0606020202030204" pitchFamily="34" charset="0"/>
              </a:rPr>
              <a:t>adverse </a:t>
            </a:r>
            <a:r>
              <a:rPr lang="en-GB" sz="2400" dirty="0" smtClean="0">
                <a:latin typeface="Arial Narrow" panose="020B0606020202030204" pitchFamily="34" charset="0"/>
              </a:rPr>
              <a:t>events</a:t>
            </a:r>
            <a:r>
              <a:rPr lang="en-GB" sz="2400" b="1" dirty="0">
                <a:solidFill>
                  <a:srgbClr val="333333"/>
                </a:solidFill>
                <a:latin typeface="Arial Narrow" panose="020B0606020202030204" pitchFamily="34" charset="0"/>
              </a:rPr>
              <a:t> </a:t>
            </a:r>
            <a:r>
              <a:rPr lang="en-GB" sz="2400" dirty="0" smtClean="0">
                <a:solidFill>
                  <a:srgbClr val="333333"/>
                </a:solidFill>
                <a:latin typeface="Arial Narrow" panose="020B0606020202030204" pitchFamily="34" charset="0"/>
              </a:rPr>
              <a:t>t</a:t>
            </a:r>
            <a:r>
              <a:rPr lang="en-GB" sz="2400" i="0" dirty="0" smtClean="0">
                <a:solidFill>
                  <a:srgbClr val="333333"/>
                </a:solidFill>
                <a:effectLst/>
                <a:latin typeface="Arial Narrow" panose="020B0606020202030204" pitchFamily="34" charset="0"/>
              </a:rPr>
              <a:t>ime </a:t>
            </a:r>
            <a:r>
              <a:rPr lang="en-GB" sz="2400" i="0" dirty="0">
                <a:solidFill>
                  <a:srgbClr val="333333"/>
                </a:solidFill>
                <a:effectLst/>
                <a:latin typeface="Arial Narrow" panose="020B0606020202030204" pitchFamily="34" charset="0"/>
              </a:rPr>
              <a:t>to independence from supplemental oxygen</a:t>
            </a:r>
            <a:r>
              <a:rPr lang="en-GB" sz="2400" b="1" i="0" dirty="0">
                <a:solidFill>
                  <a:srgbClr val="333333"/>
                </a:solidFill>
                <a:effectLst/>
                <a:latin typeface="Arial Narrow" panose="020B0606020202030204" pitchFamily="34" charset="0"/>
              </a:rPr>
              <a:t>, </a:t>
            </a:r>
            <a:r>
              <a:rPr lang="en-GB" sz="2400" dirty="0">
                <a:latin typeface="Arial Narrow" panose="020B0606020202030204" pitchFamily="34" charset="0"/>
              </a:rPr>
              <a:t> time to full enteral feeds time to full oral feeds not reported</a:t>
            </a:r>
          </a:p>
          <a:p>
            <a:r>
              <a:rPr lang="en-GB" sz="2400" dirty="0">
                <a:latin typeface="Arial Narrow" panose="020B0606020202030204" pitchFamily="34" charset="0"/>
              </a:rPr>
              <a:t>Statistical significant difference in weight gain in NG 0.6vs OG 8.3g/kg/day in 1</a:t>
            </a:r>
            <a:r>
              <a:rPr lang="en-GB" sz="2400" baseline="30000" dirty="0">
                <a:latin typeface="Arial Narrow" panose="020B0606020202030204" pitchFamily="34" charset="0"/>
              </a:rPr>
              <a:t>st</a:t>
            </a:r>
            <a:r>
              <a:rPr lang="en-GB" sz="2400" dirty="0">
                <a:latin typeface="Arial Narrow" panose="020B0606020202030204" pitchFamily="34" charset="0"/>
              </a:rPr>
              <a:t> week none after</a:t>
            </a:r>
          </a:p>
          <a:p>
            <a:r>
              <a:rPr lang="en-GB" sz="2400" dirty="0">
                <a:latin typeface="Arial Narrow" panose="020B0606020202030204" pitchFamily="34" charset="0"/>
              </a:rPr>
              <a:t>Data not sufficient for policy</a:t>
            </a:r>
          </a:p>
          <a:p>
            <a:r>
              <a:rPr lang="en-GB" sz="2400" dirty="0">
                <a:latin typeface="Arial Narrow" panose="020B0606020202030204" pitchFamily="34" charset="0"/>
              </a:rPr>
              <a:t>Decision based on  clinicians preference</a:t>
            </a:r>
          </a:p>
          <a:p>
            <a:r>
              <a:rPr lang="en-GB" sz="2400" dirty="0">
                <a:latin typeface="Arial Narrow" panose="020B0606020202030204" pitchFamily="34" charset="0"/>
              </a:rPr>
              <a:t>A large RCT needed to compare  </a:t>
            </a:r>
          </a:p>
          <a:p>
            <a:endParaRPr lang="en-GB" dirty="0"/>
          </a:p>
          <a:p>
            <a:endParaRPr lang="en-US" dirty="0"/>
          </a:p>
        </p:txBody>
      </p:sp>
    </p:spTree>
    <p:extLst>
      <p:ext uri="{BB962C8B-B14F-4D97-AF65-F5344CB8AC3E}">
        <p14:creationId xmlns:p14="http://schemas.microsoft.com/office/powerpoint/2010/main" val="3524929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642594"/>
            <a:ext cx="10801350" cy="1371600"/>
          </a:xfrm>
        </p:spPr>
        <p:txBody>
          <a:bodyPr>
            <a:normAutofit/>
          </a:bodyPr>
          <a:lstStyle/>
          <a:p>
            <a:r>
              <a:rPr lang="en-GB" dirty="0" smtClean="0">
                <a:latin typeface="Arial Narrow" panose="020B0606020202030204" pitchFamily="34" charset="0"/>
              </a:rPr>
              <a:t>How to feed- Continuous versus bolus</a:t>
            </a:r>
            <a:endParaRPr lang="en-GB" dirty="0">
              <a:latin typeface="Arial Narrow" panose="020B0606020202030204" pitchFamily="34" charset="0"/>
            </a:endParaRPr>
          </a:p>
        </p:txBody>
      </p:sp>
      <p:sp>
        <p:nvSpPr>
          <p:cNvPr id="3" name="Content Placeholder 2"/>
          <p:cNvSpPr>
            <a:spLocks noGrp="1"/>
          </p:cNvSpPr>
          <p:nvPr>
            <p:ph idx="1"/>
          </p:nvPr>
        </p:nvSpPr>
        <p:spPr>
          <a:xfrm>
            <a:off x="323850" y="2133600"/>
            <a:ext cx="10801350" cy="3901440"/>
          </a:xfrm>
        </p:spPr>
        <p:txBody>
          <a:bodyPr/>
          <a:lstStyle/>
          <a:p>
            <a:r>
              <a:rPr lang="en-GB" sz="2800" dirty="0" err="1" smtClean="0">
                <a:latin typeface="Arial Narrow" panose="020B0606020202030204" pitchFamily="34" charset="0"/>
              </a:rPr>
              <a:t>Shahirose</a:t>
            </a:r>
            <a:r>
              <a:rPr lang="en-GB" sz="2800" dirty="0" smtClean="0">
                <a:latin typeface="Arial Narrow" panose="020B0606020202030204" pitchFamily="34" charset="0"/>
              </a:rPr>
              <a:t> 2011,</a:t>
            </a:r>
          </a:p>
          <a:p>
            <a:r>
              <a:rPr lang="en-GB" sz="2800" dirty="0" smtClean="0">
                <a:latin typeface="Arial Narrow" panose="020B0606020202030204" pitchFamily="34" charset="0"/>
              </a:rPr>
              <a:t>7 RCTs, 511 preterm infants less than 1500gmi</a:t>
            </a:r>
          </a:p>
          <a:p>
            <a:r>
              <a:rPr lang="en-GB" sz="2800" dirty="0" smtClean="0">
                <a:latin typeface="Arial Narrow" panose="020B0606020202030204" pitchFamily="34" charset="0"/>
              </a:rPr>
              <a:t>No </a:t>
            </a:r>
            <a:r>
              <a:rPr lang="en-GB" sz="2800" dirty="0">
                <a:latin typeface="Arial Narrow" panose="020B0606020202030204" pitchFamily="34" charset="0"/>
              </a:rPr>
              <a:t>significant </a:t>
            </a:r>
            <a:r>
              <a:rPr lang="en-GB" sz="2800" dirty="0" smtClean="0">
                <a:latin typeface="Arial Narrow" panose="020B0606020202030204" pitchFamily="34" charset="0"/>
              </a:rPr>
              <a:t>difference in </a:t>
            </a:r>
            <a:r>
              <a:rPr lang="en-GB" sz="2800" dirty="0">
                <a:latin typeface="Arial Narrow" panose="020B0606020202030204" pitchFamily="34" charset="0"/>
              </a:rPr>
              <a:t>growth and incidence of NEC but earlier discharge in ELBW fed by continuous nasogastric feeding</a:t>
            </a:r>
          </a:p>
          <a:p>
            <a:r>
              <a:rPr lang="en-GB" sz="2800" dirty="0" smtClean="0">
                <a:latin typeface="Arial Narrow" panose="020B0606020202030204" pitchFamily="34" charset="0"/>
              </a:rPr>
              <a:t>Quality of evidence is weak</a:t>
            </a:r>
          </a:p>
          <a:p>
            <a:endParaRPr lang="en-GB" dirty="0"/>
          </a:p>
        </p:txBody>
      </p:sp>
    </p:spTree>
    <p:extLst>
      <p:ext uri="{BB962C8B-B14F-4D97-AF65-F5344CB8AC3E}">
        <p14:creationId xmlns:p14="http://schemas.microsoft.com/office/powerpoint/2010/main" val="4011622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Narrow" panose="020B0606020202030204" pitchFamily="34" charset="0"/>
              </a:rPr>
              <a:t>How to feed- Push versus gravity </a:t>
            </a:r>
            <a:endParaRPr lang="en-GB" dirty="0">
              <a:latin typeface="Arial Narrow" panose="020B0606020202030204" pitchFamily="34" charset="0"/>
            </a:endParaRPr>
          </a:p>
        </p:txBody>
      </p:sp>
      <p:sp>
        <p:nvSpPr>
          <p:cNvPr id="3" name="Content Placeholder 2"/>
          <p:cNvSpPr>
            <a:spLocks noGrp="1"/>
          </p:cNvSpPr>
          <p:nvPr>
            <p:ph idx="1"/>
          </p:nvPr>
        </p:nvSpPr>
        <p:spPr>
          <a:xfrm>
            <a:off x="447675" y="2103120"/>
            <a:ext cx="11477625" cy="3931920"/>
          </a:xfrm>
        </p:spPr>
        <p:txBody>
          <a:bodyPr>
            <a:normAutofit/>
          </a:bodyPr>
          <a:lstStyle/>
          <a:p>
            <a:r>
              <a:rPr lang="en-GB" sz="3200" dirty="0" smtClean="0">
                <a:latin typeface="Arial Narrow" panose="020B0606020202030204" pitchFamily="34" charset="0"/>
              </a:rPr>
              <a:t>Dawson 2013, looked at the </a:t>
            </a:r>
            <a:r>
              <a:rPr lang="en-GB" sz="3200" dirty="0">
                <a:latin typeface="Arial Narrow" panose="020B0606020202030204" pitchFamily="34" charset="0"/>
              </a:rPr>
              <a:t>evidence that gravity feeding results in </a:t>
            </a:r>
            <a:r>
              <a:rPr lang="en-GB" sz="3200" dirty="0" smtClean="0">
                <a:latin typeface="Arial Narrow" panose="020B0606020202030204" pitchFamily="34" charset="0"/>
              </a:rPr>
              <a:t>a more </a:t>
            </a:r>
            <a:r>
              <a:rPr lang="en-GB" sz="3200" dirty="0">
                <a:latin typeface="Arial Narrow" panose="020B0606020202030204" pitchFamily="34" charset="0"/>
              </a:rPr>
              <a:t>rapid establishment of full gavage feeds without increasing adverse events in preterm or low birth weight, or both, infants who require intermittent bolus tube </a:t>
            </a:r>
            <a:r>
              <a:rPr lang="en-GB" sz="3200" dirty="0" smtClean="0">
                <a:latin typeface="Arial Narrow" panose="020B0606020202030204" pitchFamily="34" charset="0"/>
              </a:rPr>
              <a:t>feeding</a:t>
            </a:r>
          </a:p>
          <a:p>
            <a:r>
              <a:rPr lang="en-GB" sz="3200" dirty="0" smtClean="0">
                <a:latin typeface="Arial Narrow" panose="020B0606020202030204" pitchFamily="34" charset="0"/>
              </a:rPr>
              <a:t>Only one small trial- N 31,&lt;32 weeks</a:t>
            </a:r>
          </a:p>
          <a:p>
            <a:r>
              <a:rPr lang="en-GB" sz="3200" dirty="0" smtClean="0">
                <a:latin typeface="Arial Narrow" panose="020B0606020202030204" pitchFamily="34" charset="0"/>
              </a:rPr>
              <a:t>No significant difference in heart rate at completion of feeds</a:t>
            </a:r>
          </a:p>
          <a:p>
            <a:r>
              <a:rPr lang="en-GB" sz="3200" dirty="0" smtClean="0">
                <a:latin typeface="Arial Narrow" panose="020B0606020202030204" pitchFamily="34" charset="0"/>
              </a:rPr>
              <a:t>Difficult to conclude </a:t>
            </a:r>
            <a:endParaRPr lang="en-GB" sz="3200" dirty="0">
              <a:latin typeface="Arial Narrow" panose="020B0606020202030204" pitchFamily="34" charset="0"/>
            </a:endParaRPr>
          </a:p>
        </p:txBody>
      </p:sp>
    </p:spTree>
    <p:extLst>
      <p:ext uri="{BB962C8B-B14F-4D97-AF65-F5344CB8AC3E}">
        <p14:creationId xmlns:p14="http://schemas.microsoft.com/office/powerpoint/2010/main" val="2512117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1" y="91440"/>
            <a:ext cx="11875770" cy="1022985"/>
          </a:xfrm>
        </p:spPr>
        <p:txBody>
          <a:bodyPr>
            <a:normAutofit/>
          </a:bodyPr>
          <a:lstStyle/>
          <a:p>
            <a:r>
              <a:rPr lang="en-US" sz="3100" dirty="0">
                <a:latin typeface="Arial" panose="020B0604020202020204" pitchFamily="34" charset="0"/>
                <a:cs typeface="Arial" panose="020B0604020202020204" pitchFamily="34" charset="0"/>
              </a:rPr>
              <a:t>WHO Recommendations on optimal feeding of </a:t>
            </a:r>
            <a:r>
              <a:rPr lang="en-US" sz="3100" dirty="0" smtClean="0">
                <a:latin typeface="Arial" panose="020B0604020202020204" pitchFamily="34" charset="0"/>
                <a:cs typeface="Arial" panose="020B0604020202020204" pitchFamily="34" charset="0"/>
              </a:rPr>
              <a:t>very low- </a:t>
            </a:r>
            <a:r>
              <a:rPr lang="en-US" sz="3100" dirty="0">
                <a:latin typeface="Arial" panose="020B0604020202020204" pitchFamily="34" charset="0"/>
                <a:cs typeface="Arial" panose="020B0604020202020204" pitchFamily="34" charset="0"/>
              </a:rPr>
              <a:t>birth- weight </a:t>
            </a:r>
            <a:r>
              <a:rPr lang="en-US" sz="3100" dirty="0" smtClean="0">
                <a:latin typeface="Arial" panose="020B0604020202020204" pitchFamily="34" charset="0"/>
                <a:cs typeface="Arial" panose="020B0604020202020204" pitchFamily="34" charset="0"/>
              </a:rPr>
              <a:t>infants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80085" y="1171575"/>
            <a:ext cx="10024110" cy="5189219"/>
          </a:xfrm>
        </p:spPr>
        <p:txBody>
          <a:bodyPr>
            <a:normAutofit/>
          </a:bodyPr>
          <a:lstStyle/>
          <a:p>
            <a:r>
              <a:rPr lang="en-GB" sz="2800" b="1" dirty="0">
                <a:latin typeface="Arial" panose="020B0604020202020204" pitchFamily="34" charset="0"/>
                <a:cs typeface="Arial" panose="020B0604020202020204" pitchFamily="34" charset="0"/>
              </a:rPr>
              <a:t>What to feed? </a:t>
            </a:r>
            <a:endParaRPr lang="en-GB" sz="2800" dirty="0">
              <a:latin typeface="Arial" panose="020B0604020202020204" pitchFamily="34" charset="0"/>
              <a:cs typeface="Arial" panose="020B0604020202020204" pitchFamily="34" charset="0"/>
            </a:endParaRPr>
          </a:p>
          <a:p>
            <a:pPr lvl="2"/>
            <a:r>
              <a:rPr lang="en-GB" sz="2600" b="1" dirty="0">
                <a:latin typeface="Arial Narrow" panose="020B0606020202030204" pitchFamily="34" charset="0"/>
                <a:cs typeface="Arial" panose="020B0604020202020204" pitchFamily="34" charset="0"/>
              </a:rPr>
              <a:t>Choice of milk </a:t>
            </a:r>
            <a:endParaRPr lang="en-GB" sz="2600" dirty="0">
              <a:latin typeface="Arial Narrow" panose="020B0606020202030204" pitchFamily="34" charset="0"/>
              <a:cs typeface="Arial" panose="020B0604020202020204" pitchFamily="34" charset="0"/>
            </a:endParaRPr>
          </a:p>
          <a:p>
            <a:pPr lvl="2"/>
            <a:r>
              <a:rPr lang="en-GB" sz="2600" b="1" dirty="0">
                <a:latin typeface="Arial Narrow" panose="020B0606020202030204" pitchFamily="34" charset="0"/>
                <a:cs typeface="Arial" panose="020B0604020202020204" pitchFamily="34" charset="0"/>
              </a:rPr>
              <a:t>Mother’s milk*, Donor human milk**</a:t>
            </a:r>
            <a:endParaRPr lang="en-GB" sz="2600" dirty="0">
              <a:latin typeface="Arial Narrow" panose="020B0606020202030204" pitchFamily="34" charset="0"/>
              <a:cs typeface="Arial" panose="020B0604020202020204" pitchFamily="34" charset="0"/>
            </a:endParaRPr>
          </a:p>
          <a:p>
            <a:pPr lvl="2"/>
            <a:r>
              <a:rPr lang="en-GB" sz="2600" b="1" dirty="0">
                <a:latin typeface="Arial Narrow" panose="020B0606020202030204" pitchFamily="34" charset="0"/>
                <a:cs typeface="Arial" panose="020B0604020202020204" pitchFamily="34" charset="0"/>
              </a:rPr>
              <a:t>Standard formula but if they fail to gain weight -Preterm formula</a:t>
            </a:r>
            <a:endParaRPr lang="en-GB" sz="2600" dirty="0">
              <a:latin typeface="Arial Narrow" panose="020B0606020202030204" pitchFamily="34" charset="0"/>
              <a:cs typeface="Arial" panose="020B0604020202020204" pitchFamily="34" charset="0"/>
            </a:endParaRPr>
          </a:p>
          <a:p>
            <a:pPr lvl="2"/>
            <a:r>
              <a:rPr lang="en-GB" sz="2600" b="1" dirty="0">
                <a:latin typeface="Arial Narrow" panose="020B0606020202030204" pitchFamily="34" charset="0"/>
                <a:cs typeface="Arial" panose="020B0604020202020204" pitchFamily="34" charset="0"/>
              </a:rPr>
              <a:t>No routine human milk fortifiers except they fail to gain </a:t>
            </a:r>
            <a:r>
              <a:rPr lang="en-GB" sz="2600" b="1" dirty="0" smtClean="0">
                <a:latin typeface="Arial Narrow" panose="020B0606020202030204" pitchFamily="34" charset="0"/>
                <a:cs typeface="Arial" panose="020B0604020202020204" pitchFamily="34" charset="0"/>
              </a:rPr>
              <a:t>weight</a:t>
            </a:r>
            <a:endParaRPr lang="en-GB" sz="2600" dirty="0">
              <a:latin typeface="Arial Narrow" panose="020B0606020202030204" pitchFamily="34" charset="0"/>
              <a:cs typeface="Arial" panose="020B0604020202020204" pitchFamily="34" charset="0"/>
            </a:endParaRPr>
          </a:p>
          <a:p>
            <a:pPr lvl="0"/>
            <a:r>
              <a:rPr lang="en-GB" sz="2800" b="1" dirty="0">
                <a:latin typeface="Arial" panose="020B0604020202020204" pitchFamily="34" charset="0"/>
                <a:cs typeface="Arial" panose="020B0604020202020204" pitchFamily="34" charset="0"/>
              </a:rPr>
              <a:t>Supplements</a:t>
            </a:r>
            <a:endParaRPr lang="en-GB" sz="2800" dirty="0">
              <a:latin typeface="Arial" panose="020B0604020202020204" pitchFamily="34" charset="0"/>
              <a:cs typeface="Arial" panose="020B0604020202020204" pitchFamily="34" charset="0"/>
            </a:endParaRPr>
          </a:p>
          <a:p>
            <a:pPr lvl="2"/>
            <a:r>
              <a:rPr lang="en-GB" sz="2800" b="1" dirty="0">
                <a:latin typeface="Arial Narrow" panose="020B0606020202030204" pitchFamily="34" charset="0"/>
                <a:cs typeface="Arial" panose="020B0604020202020204" pitchFamily="34" charset="0"/>
              </a:rPr>
              <a:t>ALL- Vitamin D</a:t>
            </a:r>
            <a:endParaRPr lang="en-GB" sz="2800" dirty="0">
              <a:latin typeface="Arial Narrow" panose="020B0606020202030204" pitchFamily="34" charset="0"/>
              <a:cs typeface="Arial" panose="020B0604020202020204" pitchFamily="34" charset="0"/>
            </a:endParaRPr>
          </a:p>
          <a:p>
            <a:pPr lvl="2"/>
            <a:r>
              <a:rPr lang="en-GB" sz="2800" b="1" dirty="0">
                <a:latin typeface="Arial Narrow" panose="020B0606020202030204" pitchFamily="34" charset="0"/>
                <a:cs typeface="Arial" panose="020B0604020202020204" pitchFamily="34" charset="0"/>
              </a:rPr>
              <a:t>On human milk-Calcium, phosphorus- unclear for how long; iron from 2 </a:t>
            </a:r>
            <a:r>
              <a:rPr lang="en-GB" sz="2800" b="1" dirty="0" smtClean="0">
                <a:latin typeface="Arial Narrow" panose="020B0606020202030204" pitchFamily="34" charset="0"/>
                <a:cs typeface="Arial" panose="020B0604020202020204" pitchFamily="34" charset="0"/>
              </a:rPr>
              <a:t>weeks-6 months</a:t>
            </a:r>
            <a:endParaRPr lang="en-GB" sz="2800" dirty="0">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2104087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359028"/>
            <a:ext cx="11029616" cy="911563"/>
          </a:xfrm>
        </p:spPr>
        <p:txBody>
          <a:bodyPr>
            <a:normAutofit/>
          </a:bodyPr>
          <a:lstStyle/>
          <a:p>
            <a:r>
              <a:rPr lang="en-GB" dirty="0" smtClean="0"/>
              <a:t>Background</a:t>
            </a:r>
            <a:endParaRPr lang="en-GB" dirty="0"/>
          </a:p>
        </p:txBody>
      </p:sp>
      <p:sp>
        <p:nvSpPr>
          <p:cNvPr id="3" name="Content Placeholder 2"/>
          <p:cNvSpPr>
            <a:spLocks noGrp="1"/>
          </p:cNvSpPr>
          <p:nvPr>
            <p:ph idx="1"/>
          </p:nvPr>
        </p:nvSpPr>
        <p:spPr>
          <a:xfrm>
            <a:off x="430619" y="1396844"/>
            <a:ext cx="11484629" cy="5351765"/>
          </a:xfrm>
        </p:spPr>
        <p:txBody>
          <a:bodyPr>
            <a:normAutofit/>
          </a:bodyPr>
          <a:lstStyle/>
          <a:p>
            <a:pPr>
              <a:spcBef>
                <a:spcPts val="600"/>
              </a:spcBef>
              <a:spcAft>
                <a:spcPts val="600"/>
              </a:spcAft>
            </a:pPr>
            <a:r>
              <a:rPr lang="en-US" sz="2800" dirty="0">
                <a:latin typeface="Arial Narrow" panose="020B0606020202030204" pitchFamily="34" charset="0"/>
              </a:rPr>
              <a:t>S</a:t>
            </a:r>
            <a:r>
              <a:rPr lang="en-US" sz="2800" dirty="0" smtClean="0">
                <a:latin typeface="Arial Narrow" panose="020B0606020202030204" pitchFamily="34" charset="0"/>
              </a:rPr>
              <a:t>urvival </a:t>
            </a:r>
            <a:r>
              <a:rPr lang="en-US" sz="2800" dirty="0">
                <a:latin typeface="Arial Narrow" panose="020B0606020202030204" pitchFamily="34" charset="0"/>
              </a:rPr>
              <a:t>of small and </a:t>
            </a:r>
            <a:r>
              <a:rPr lang="en-US" sz="2800" dirty="0" smtClean="0">
                <a:latin typeface="Arial Narrow" panose="020B0606020202030204" pitchFamily="34" charset="0"/>
              </a:rPr>
              <a:t>very </a:t>
            </a:r>
            <a:r>
              <a:rPr lang="en-US" sz="2800" dirty="0">
                <a:latin typeface="Arial Narrow" panose="020B0606020202030204" pitchFamily="34" charset="0"/>
              </a:rPr>
              <a:t>small babies have </a:t>
            </a:r>
            <a:r>
              <a:rPr lang="en-US" sz="2800" dirty="0" smtClean="0">
                <a:latin typeface="Arial Narrow" panose="020B0606020202030204" pitchFamily="34" charset="0"/>
              </a:rPr>
              <a:t>improved over the </a:t>
            </a:r>
            <a:r>
              <a:rPr lang="en-US" sz="2800" dirty="0">
                <a:latin typeface="Arial Narrow" panose="020B0606020202030204" pitchFamily="34" charset="0"/>
              </a:rPr>
              <a:t>last 20 years</a:t>
            </a:r>
            <a:r>
              <a:rPr lang="en-US" sz="2800" dirty="0" smtClean="0">
                <a:latin typeface="Arial Narrow" panose="020B0606020202030204" pitchFamily="34" charset="0"/>
              </a:rPr>
              <a:t>.</a:t>
            </a:r>
            <a:endParaRPr lang="en-GB" sz="2800" dirty="0">
              <a:latin typeface="Arial Narrow" panose="020B0606020202030204" pitchFamily="34" charset="0"/>
            </a:endParaRPr>
          </a:p>
          <a:p>
            <a:pPr>
              <a:spcBef>
                <a:spcPts val="600"/>
              </a:spcBef>
              <a:spcAft>
                <a:spcPts val="600"/>
              </a:spcAft>
            </a:pPr>
            <a:r>
              <a:rPr lang="en-US" sz="2800" dirty="0" smtClean="0">
                <a:latin typeface="Arial Narrow" panose="020B0606020202030204" pitchFamily="34" charset="0"/>
              </a:rPr>
              <a:t>A </a:t>
            </a:r>
            <a:r>
              <a:rPr lang="en-US" sz="2800" dirty="0">
                <a:latin typeface="Arial Narrow" panose="020B0606020202030204" pitchFamily="34" charset="0"/>
              </a:rPr>
              <a:t>large majority of </a:t>
            </a:r>
            <a:r>
              <a:rPr lang="en-US" sz="2800" dirty="0" err="1">
                <a:latin typeface="Arial Narrow" panose="020B0606020202030204" pitchFamily="34" charset="0"/>
              </a:rPr>
              <a:t>preterms</a:t>
            </a:r>
            <a:r>
              <a:rPr lang="en-US" sz="2800" dirty="0">
                <a:latin typeface="Arial Narrow" panose="020B0606020202030204" pitchFamily="34" charset="0"/>
              </a:rPr>
              <a:t> at term gestational age are growth restricted </a:t>
            </a:r>
            <a:endParaRPr lang="en-US" sz="2800" dirty="0" smtClean="0">
              <a:latin typeface="Arial Narrow" panose="020B0606020202030204" pitchFamily="34" charset="0"/>
            </a:endParaRPr>
          </a:p>
          <a:p>
            <a:pPr>
              <a:spcBef>
                <a:spcPts val="600"/>
              </a:spcBef>
              <a:spcAft>
                <a:spcPts val="600"/>
              </a:spcAft>
            </a:pPr>
            <a:r>
              <a:rPr lang="en-US" sz="2800" dirty="0" smtClean="0">
                <a:latin typeface="Arial Narrow" panose="020B0606020202030204" pitchFamily="34" charset="0"/>
              </a:rPr>
              <a:t>The </a:t>
            </a:r>
            <a:r>
              <a:rPr lang="en-US" sz="2800" dirty="0">
                <a:latin typeface="Arial Narrow" panose="020B0606020202030204" pitchFamily="34" charset="0"/>
              </a:rPr>
              <a:t>main consequence of this growth restriction is reduced brain growth leading to cognitive delays. </a:t>
            </a:r>
            <a:endParaRPr lang="en-US" sz="2800" dirty="0" smtClean="0">
              <a:latin typeface="Arial Narrow" panose="020B0606020202030204" pitchFamily="34" charset="0"/>
            </a:endParaRPr>
          </a:p>
          <a:p>
            <a:pPr>
              <a:spcBef>
                <a:spcPts val="600"/>
              </a:spcBef>
              <a:spcAft>
                <a:spcPts val="600"/>
              </a:spcAft>
            </a:pPr>
            <a:r>
              <a:rPr lang="en-US" sz="2800" dirty="0" smtClean="0">
                <a:latin typeface="Arial Narrow" panose="020B0606020202030204" pitchFamily="34" charset="0"/>
              </a:rPr>
              <a:t>To prevent </a:t>
            </a:r>
            <a:r>
              <a:rPr lang="en-US" sz="2800" dirty="0">
                <a:latin typeface="Arial Narrow" panose="020B0606020202030204" pitchFamily="34" charset="0"/>
              </a:rPr>
              <a:t>this, adequate </a:t>
            </a:r>
            <a:r>
              <a:rPr lang="en-US" sz="2800" dirty="0" smtClean="0">
                <a:latin typeface="Arial Narrow" panose="020B0606020202030204" pitchFamily="34" charset="0"/>
              </a:rPr>
              <a:t>nutrition </a:t>
            </a:r>
            <a:r>
              <a:rPr lang="en-US" sz="2800" dirty="0">
                <a:latin typeface="Arial Narrow" panose="020B0606020202030204" pitchFamily="34" charset="0"/>
              </a:rPr>
              <a:t>must be started </a:t>
            </a:r>
            <a:r>
              <a:rPr lang="en-US" sz="2800" dirty="0" smtClean="0">
                <a:latin typeface="Arial Narrow" panose="020B0606020202030204" pitchFamily="34" charset="0"/>
              </a:rPr>
              <a:t>as early as possible. </a:t>
            </a:r>
            <a:endParaRPr lang="en-US" sz="2800" dirty="0">
              <a:latin typeface="Arial Narrow" panose="020B0606020202030204" pitchFamily="34" charset="0"/>
            </a:endParaRPr>
          </a:p>
          <a:p>
            <a:pPr>
              <a:spcBef>
                <a:spcPts val="600"/>
              </a:spcBef>
              <a:spcAft>
                <a:spcPts val="600"/>
              </a:spcAft>
            </a:pPr>
            <a:r>
              <a:rPr lang="en-US" sz="2800" dirty="0" smtClean="0">
                <a:latin typeface="Arial Narrow" panose="020B0606020202030204" pitchFamily="34" charset="0"/>
              </a:rPr>
              <a:t>New </a:t>
            </a:r>
            <a:r>
              <a:rPr lang="en-US" sz="2800" dirty="0">
                <a:latin typeface="Arial Narrow" panose="020B0606020202030204" pitchFamily="34" charset="0"/>
              </a:rPr>
              <a:t>research into </a:t>
            </a:r>
            <a:r>
              <a:rPr lang="en-US" sz="2800" dirty="0" smtClean="0">
                <a:latin typeface="Arial Narrow" panose="020B0606020202030204" pitchFamily="34" charset="0"/>
              </a:rPr>
              <a:t>best feeding practices in order to how </a:t>
            </a:r>
            <a:r>
              <a:rPr lang="en-US" sz="2800" dirty="0">
                <a:latin typeface="Arial Narrow" panose="020B0606020202030204" pitchFamily="34" charset="0"/>
              </a:rPr>
              <a:t>to achieve the same </a:t>
            </a:r>
            <a:r>
              <a:rPr lang="en-US" sz="2800" dirty="0" smtClean="0">
                <a:latin typeface="Arial Narrow" panose="020B0606020202030204" pitchFamily="34" charset="0"/>
              </a:rPr>
              <a:t>intrauterine growth </a:t>
            </a:r>
            <a:r>
              <a:rPr lang="en-US" sz="2800" dirty="0">
                <a:latin typeface="Arial Narrow" panose="020B0606020202030204" pitchFamily="34" charset="0"/>
              </a:rPr>
              <a:t>rates </a:t>
            </a:r>
            <a:endParaRPr lang="en-US" sz="2800" dirty="0" smtClean="0">
              <a:latin typeface="Arial Narrow" panose="020B0606020202030204" pitchFamily="34" charset="0"/>
            </a:endParaRPr>
          </a:p>
          <a:p>
            <a:pPr>
              <a:spcBef>
                <a:spcPts val="600"/>
              </a:spcBef>
              <a:spcAft>
                <a:spcPts val="600"/>
              </a:spcAft>
            </a:pPr>
            <a:r>
              <a:rPr lang="en-US" sz="2800" dirty="0" smtClean="0">
                <a:latin typeface="Arial Narrow" panose="020B0606020202030204" pitchFamily="34" charset="0"/>
              </a:rPr>
              <a:t>Most available research/reviews are from the HICs and current guidelines are based on these information</a:t>
            </a:r>
            <a:endParaRPr lang="en-GB" sz="2800" dirty="0">
              <a:latin typeface="Arial Narrow" panose="020B0606020202030204" pitchFamily="34" charset="0"/>
            </a:endParaRPr>
          </a:p>
          <a:p>
            <a:endParaRPr lang="en-GB" sz="2800" dirty="0"/>
          </a:p>
        </p:txBody>
      </p:sp>
    </p:spTree>
    <p:extLst>
      <p:ext uri="{BB962C8B-B14F-4D97-AF65-F5344CB8AC3E}">
        <p14:creationId xmlns:p14="http://schemas.microsoft.com/office/powerpoint/2010/main" val="494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1" y="91440"/>
            <a:ext cx="11875770" cy="1022985"/>
          </a:xfrm>
        </p:spPr>
        <p:txBody>
          <a:bodyPr>
            <a:normAutofit/>
          </a:bodyPr>
          <a:lstStyle/>
          <a:p>
            <a:r>
              <a:rPr lang="en-US" sz="3100" dirty="0">
                <a:latin typeface="Arial" panose="020B0604020202020204" pitchFamily="34" charset="0"/>
                <a:cs typeface="Arial" panose="020B0604020202020204" pitchFamily="34" charset="0"/>
              </a:rPr>
              <a:t>WHO Recommendations on optimal feeding of </a:t>
            </a:r>
            <a:r>
              <a:rPr lang="en-US" sz="3100" dirty="0" smtClean="0">
                <a:latin typeface="Arial" panose="020B0604020202020204" pitchFamily="34" charset="0"/>
                <a:cs typeface="Arial" panose="020B0604020202020204" pitchFamily="34" charset="0"/>
              </a:rPr>
              <a:t>very low- </a:t>
            </a:r>
            <a:r>
              <a:rPr lang="en-US" sz="3100" dirty="0">
                <a:latin typeface="Arial" panose="020B0604020202020204" pitchFamily="34" charset="0"/>
                <a:cs typeface="Arial" panose="020B0604020202020204" pitchFamily="34" charset="0"/>
              </a:rPr>
              <a:t>birth- weight </a:t>
            </a:r>
            <a:r>
              <a:rPr lang="en-US" sz="3100" dirty="0" smtClean="0">
                <a:latin typeface="Arial" panose="020B0604020202020204" pitchFamily="34" charset="0"/>
                <a:cs typeface="Arial" panose="020B0604020202020204" pitchFamily="34" charset="0"/>
              </a:rPr>
              <a:t>infants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80110" y="1514475"/>
            <a:ext cx="9932670" cy="4652009"/>
          </a:xfrm>
        </p:spPr>
        <p:txBody>
          <a:bodyPr>
            <a:normAutofit/>
          </a:bodyPr>
          <a:lstStyle/>
          <a:p>
            <a:pPr lvl="1"/>
            <a:r>
              <a:rPr lang="en-GB" sz="2400" b="1" dirty="0" smtClean="0">
                <a:latin typeface="Arial" panose="020B0604020202020204" pitchFamily="34" charset="0"/>
                <a:cs typeface="Arial" panose="020B0604020202020204" pitchFamily="34" charset="0"/>
              </a:rPr>
              <a:t>Daily </a:t>
            </a:r>
            <a:r>
              <a:rPr lang="en-GB" sz="2400" b="1" dirty="0">
                <a:latin typeface="Arial" panose="020B0604020202020204" pitchFamily="34" charset="0"/>
                <a:cs typeface="Arial" panose="020B0604020202020204" pitchFamily="34" charset="0"/>
              </a:rPr>
              <a:t>vitamin A is not recommended due to lack of evidence</a:t>
            </a:r>
            <a:endParaRPr lang="en-GB" sz="2400"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When and how to initiate feeding</a:t>
            </a:r>
            <a:endParaRPr lang="en-GB" sz="2800" dirty="0">
              <a:latin typeface="Arial" panose="020B0604020202020204" pitchFamily="34" charset="0"/>
              <a:cs typeface="Arial" panose="020B0604020202020204" pitchFamily="34" charset="0"/>
            </a:endParaRPr>
          </a:p>
          <a:p>
            <a:pPr lvl="1"/>
            <a:r>
              <a:rPr lang="en-GB" sz="2400" b="1" dirty="0">
                <a:latin typeface="Arial" panose="020B0604020202020204" pitchFamily="34" charset="0"/>
                <a:cs typeface="Arial" panose="020B0604020202020204" pitchFamily="34" charset="0"/>
              </a:rPr>
              <a:t>1</a:t>
            </a:r>
            <a:r>
              <a:rPr lang="en-GB" sz="2400" b="1" baseline="30000" dirty="0">
                <a:latin typeface="Arial" panose="020B0604020202020204" pitchFamily="34" charset="0"/>
                <a:cs typeface="Arial" panose="020B0604020202020204" pitchFamily="34" charset="0"/>
              </a:rPr>
              <a:t>st</a:t>
            </a:r>
            <a:r>
              <a:rPr lang="en-GB" sz="2400" b="1" dirty="0">
                <a:latin typeface="Arial" panose="020B0604020202020204" pitchFamily="34" charset="0"/>
                <a:cs typeface="Arial" panose="020B0604020202020204" pitchFamily="34" charset="0"/>
              </a:rPr>
              <a:t> day of life 10ml/kg the remaining fluid requirement should be by IV Fluid</a:t>
            </a:r>
            <a:endParaRPr lang="en-GB" sz="2400"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How to feed?</a:t>
            </a:r>
            <a:endParaRPr lang="en-GB" sz="2800" dirty="0">
              <a:latin typeface="Arial" panose="020B0604020202020204" pitchFamily="34" charset="0"/>
              <a:cs typeface="Arial" panose="020B0604020202020204" pitchFamily="34" charset="0"/>
            </a:endParaRPr>
          </a:p>
          <a:p>
            <a:pPr lvl="1"/>
            <a:r>
              <a:rPr lang="en-GB" sz="2400" b="1" dirty="0">
                <a:latin typeface="Arial" panose="020B0604020202020204" pitchFamily="34" charset="0"/>
                <a:cs typeface="Arial" panose="020B0604020202020204" pitchFamily="34" charset="0"/>
              </a:rPr>
              <a:t>Not clearly </a:t>
            </a:r>
            <a:r>
              <a:rPr lang="en-GB" sz="2400" b="1" dirty="0" smtClean="0">
                <a:latin typeface="Arial" panose="020B0604020202020204" pitchFamily="34" charset="0"/>
                <a:cs typeface="Arial" panose="020B0604020202020204" pitchFamily="34" charset="0"/>
              </a:rPr>
              <a:t>how </a:t>
            </a:r>
            <a:r>
              <a:rPr lang="en-GB" sz="2400" b="1" dirty="0">
                <a:latin typeface="Arial" panose="020B0604020202020204" pitchFamily="34" charset="0"/>
                <a:cs typeface="Arial" panose="020B0604020202020204" pitchFamily="34" charset="0"/>
              </a:rPr>
              <a:t>to feed just that in VLBW who need </a:t>
            </a:r>
            <a:r>
              <a:rPr lang="en-GB" sz="2400" b="1" dirty="0" err="1">
                <a:latin typeface="Arial" panose="020B0604020202020204" pitchFamily="34" charset="0"/>
                <a:cs typeface="Arial" panose="020B0604020202020204" pitchFamily="34" charset="0"/>
              </a:rPr>
              <a:t>intragastric</a:t>
            </a:r>
            <a:r>
              <a:rPr lang="en-GB" sz="2400" b="1" dirty="0">
                <a:latin typeface="Arial" panose="020B0604020202020204" pitchFamily="34" charset="0"/>
                <a:cs typeface="Arial" panose="020B0604020202020204" pitchFamily="34" charset="0"/>
              </a:rPr>
              <a:t> tube it should be by oral/nasal rout</a:t>
            </a:r>
            <a:r>
              <a:rPr lang="en-GB" sz="2000" b="1" dirty="0">
                <a:latin typeface="Arial" panose="020B0604020202020204" pitchFamily="34" charset="0"/>
                <a:cs typeface="Arial" panose="020B0604020202020204" pitchFamily="34" charset="0"/>
              </a:rPr>
              <a:t>e</a:t>
            </a:r>
            <a:endParaRPr lang="en-GB" sz="2000"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How to advance</a:t>
            </a:r>
            <a:endParaRPr lang="en-GB" sz="2800" dirty="0">
              <a:latin typeface="Arial" panose="020B0604020202020204" pitchFamily="34" charset="0"/>
              <a:cs typeface="Arial" panose="020B0604020202020204" pitchFamily="34" charset="0"/>
            </a:endParaRPr>
          </a:p>
          <a:p>
            <a:pPr lvl="1"/>
            <a:r>
              <a:rPr lang="en-GB" sz="2400" b="1" dirty="0">
                <a:latin typeface="Arial" panose="020B0604020202020204" pitchFamily="34" charset="0"/>
                <a:cs typeface="Arial" panose="020B0604020202020204" pitchFamily="34" charset="0"/>
              </a:rPr>
              <a:t>Up to 30ml/kg/day careful monitoring for feed intolerance</a:t>
            </a:r>
            <a:endParaRPr lang="en-GB" sz="24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1040875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314325" y="2103120"/>
            <a:ext cx="11591925" cy="3931920"/>
          </a:xfrm>
        </p:spPr>
        <p:txBody>
          <a:bodyPr>
            <a:normAutofit/>
          </a:bodyPr>
          <a:lstStyle/>
          <a:p>
            <a:pPr marL="0" indent="0">
              <a:buNone/>
            </a:pPr>
            <a:r>
              <a:rPr lang="en-US" sz="5400" dirty="0">
                <a:latin typeface="Blackadder ITC" panose="04020505051007020D02" pitchFamily="82" charset="0"/>
              </a:rPr>
              <a:t>THANK  </a:t>
            </a:r>
            <a:r>
              <a:rPr lang="en-US" sz="5400" dirty="0" smtClean="0">
                <a:latin typeface="Blackadder ITC" panose="04020505051007020D02" pitchFamily="82" charset="0"/>
              </a:rPr>
              <a:t>YOU  FOR   LISTENING</a:t>
            </a:r>
            <a:endParaRPr lang="en-US" sz="5400" dirty="0">
              <a:latin typeface="Blackadder ITC" panose="04020505051007020D02" pitchFamily="82" charset="0"/>
            </a:endParaRPr>
          </a:p>
        </p:txBody>
      </p:sp>
    </p:spTree>
    <p:extLst>
      <p:ext uri="{BB962C8B-B14F-4D97-AF65-F5344CB8AC3E}">
        <p14:creationId xmlns:p14="http://schemas.microsoft.com/office/powerpoint/2010/main" val="1237340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095" y="642594"/>
            <a:ext cx="10365105" cy="814731"/>
          </a:xfrm>
        </p:spPr>
        <p:txBody>
          <a:bodyPr/>
          <a:lstStyle/>
          <a:p>
            <a:r>
              <a:rPr lang="en-GB" dirty="0" smtClean="0">
                <a:latin typeface="Arial Narrow" panose="020B0606020202030204" pitchFamily="34" charset="0"/>
              </a:rPr>
              <a:t>Literature search</a:t>
            </a:r>
            <a:endParaRPr lang="en-GB" dirty="0">
              <a:latin typeface="Arial Narrow" panose="020B0606020202030204" pitchFamily="34" charset="0"/>
            </a:endParaRPr>
          </a:p>
        </p:txBody>
      </p:sp>
      <p:sp>
        <p:nvSpPr>
          <p:cNvPr id="3" name="Content Placeholder 2"/>
          <p:cNvSpPr>
            <a:spLocks noGrp="1"/>
          </p:cNvSpPr>
          <p:nvPr>
            <p:ph idx="1"/>
          </p:nvPr>
        </p:nvSpPr>
        <p:spPr>
          <a:xfrm>
            <a:off x="462116" y="1457326"/>
            <a:ext cx="11148691" cy="5044452"/>
          </a:xfrm>
        </p:spPr>
        <p:txBody>
          <a:bodyPr>
            <a:normAutofit/>
          </a:bodyPr>
          <a:lstStyle/>
          <a:p>
            <a:r>
              <a:rPr lang="en-GB" sz="2800" dirty="0" smtClean="0">
                <a:latin typeface="Arial Narrow" panose="020B0606020202030204" pitchFamily="34" charset="0"/>
              </a:rPr>
              <a:t>A literature search was conducted to see what evidence is available from  LMICs to base current feeding practices on  </a:t>
            </a:r>
          </a:p>
          <a:p>
            <a:r>
              <a:rPr lang="en-GB" sz="2800" dirty="0" smtClean="0">
                <a:latin typeface="Arial Narrow" panose="020B0606020202030204" pitchFamily="34" charset="0"/>
              </a:rPr>
              <a:t>The questions we were asking at this time were</a:t>
            </a:r>
          </a:p>
          <a:p>
            <a:pPr lvl="3"/>
            <a:r>
              <a:rPr lang="en-GB" sz="2600" dirty="0">
                <a:latin typeface="Arial Narrow" panose="020B0606020202030204" pitchFamily="34" charset="0"/>
              </a:rPr>
              <a:t>What to feed</a:t>
            </a:r>
          </a:p>
          <a:p>
            <a:pPr lvl="3"/>
            <a:r>
              <a:rPr lang="en-GB" sz="2600" dirty="0">
                <a:latin typeface="Arial Narrow" panose="020B0606020202030204" pitchFamily="34" charset="0"/>
              </a:rPr>
              <a:t>How to feed </a:t>
            </a:r>
          </a:p>
          <a:p>
            <a:pPr lvl="3"/>
            <a:r>
              <a:rPr lang="en-GB" sz="2600" dirty="0">
                <a:latin typeface="Arial Narrow" panose="020B0606020202030204" pitchFamily="34" charset="0"/>
              </a:rPr>
              <a:t>When to start feeding </a:t>
            </a:r>
          </a:p>
          <a:p>
            <a:pPr lvl="3"/>
            <a:r>
              <a:rPr lang="en-GB" sz="2600" dirty="0">
                <a:latin typeface="Arial Narrow" panose="020B0606020202030204" pitchFamily="34" charset="0"/>
              </a:rPr>
              <a:t>How to </a:t>
            </a:r>
            <a:r>
              <a:rPr lang="en-GB" sz="2600" dirty="0" smtClean="0">
                <a:latin typeface="Arial Narrow" panose="020B0606020202030204" pitchFamily="34" charset="0"/>
              </a:rPr>
              <a:t>advance</a:t>
            </a:r>
          </a:p>
        </p:txBody>
      </p:sp>
    </p:spTree>
    <p:extLst>
      <p:ext uri="{BB962C8B-B14F-4D97-AF65-F5344CB8AC3E}">
        <p14:creationId xmlns:p14="http://schemas.microsoft.com/office/powerpoint/2010/main" val="2337478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364638"/>
            <a:ext cx="11029616" cy="1194891"/>
          </a:xfrm>
        </p:spPr>
        <p:txBody>
          <a:bodyPr>
            <a:noAutofit/>
          </a:bodyPr>
          <a:lstStyle/>
          <a:p>
            <a:r>
              <a:rPr lang="en-GB" sz="3600" dirty="0" smtClean="0">
                <a:latin typeface="Arial Narrow" panose="020B0606020202030204" pitchFamily="34" charset="0"/>
              </a:rPr>
              <a:t>Literature search- what to feed</a:t>
            </a:r>
            <a:br>
              <a:rPr lang="en-GB" sz="3600" dirty="0" smtClean="0">
                <a:latin typeface="Arial Narrow" panose="020B0606020202030204" pitchFamily="34" charset="0"/>
              </a:rPr>
            </a:br>
            <a:r>
              <a:rPr lang="en-US" sz="3600" dirty="0" smtClean="0">
                <a:latin typeface="Arial Narrow" panose="020B0606020202030204" pitchFamily="34" charset="0"/>
              </a:rPr>
              <a:t>Reviews </a:t>
            </a:r>
            <a:r>
              <a:rPr lang="en-US" sz="3600" dirty="0">
                <a:latin typeface="Arial Narrow" panose="020B0606020202030204" pitchFamily="34" charset="0"/>
              </a:rPr>
              <a:t>comparing </a:t>
            </a:r>
            <a:r>
              <a:rPr lang="en-US" sz="3600" b="1" dirty="0">
                <a:latin typeface="Arial Narrow" panose="020B0606020202030204" pitchFamily="34" charset="0"/>
              </a:rPr>
              <a:t>formula</a:t>
            </a:r>
            <a:r>
              <a:rPr lang="en-US" sz="3600" dirty="0">
                <a:latin typeface="Arial Narrow" panose="020B0606020202030204" pitchFamily="34" charset="0"/>
              </a:rPr>
              <a:t> milk to </a:t>
            </a:r>
            <a:r>
              <a:rPr lang="en-US" sz="3600" b="1" dirty="0">
                <a:latin typeface="Arial Narrow" panose="020B0606020202030204" pitchFamily="34" charset="0"/>
              </a:rPr>
              <a:t>human</a:t>
            </a:r>
            <a:r>
              <a:rPr lang="en-US" sz="3600" dirty="0">
                <a:latin typeface="Arial Narrow" panose="020B0606020202030204" pitchFamily="34" charset="0"/>
              </a:rPr>
              <a:t> </a:t>
            </a:r>
            <a:r>
              <a:rPr lang="en-US" sz="3600" dirty="0" smtClean="0">
                <a:latin typeface="Arial Narrow" panose="020B0606020202030204" pitchFamily="34" charset="0"/>
              </a:rPr>
              <a:t>milk</a:t>
            </a:r>
            <a:endParaRPr lang="en-GB" sz="3600" dirty="0">
              <a:latin typeface="Arial Narrow" panose="020B0606020202030204" pitchFamily="34" charset="0"/>
            </a:endParaRPr>
          </a:p>
        </p:txBody>
      </p:sp>
      <p:sp>
        <p:nvSpPr>
          <p:cNvPr id="3" name="Content Placeholder 2"/>
          <p:cNvSpPr>
            <a:spLocks noGrp="1"/>
          </p:cNvSpPr>
          <p:nvPr>
            <p:ph idx="1"/>
          </p:nvPr>
        </p:nvSpPr>
        <p:spPr>
          <a:xfrm>
            <a:off x="432619" y="1649286"/>
            <a:ext cx="11594826" cy="4934394"/>
          </a:xfrm>
        </p:spPr>
        <p:txBody>
          <a:bodyPr>
            <a:normAutofit lnSpcReduction="10000"/>
          </a:bodyPr>
          <a:lstStyle/>
          <a:p>
            <a:r>
              <a:rPr lang="en-GB" sz="2800" dirty="0" smtClean="0">
                <a:latin typeface="Arial Narrow" panose="020B0606020202030204" pitchFamily="34" charset="0"/>
              </a:rPr>
              <a:t>Henderson et al in 2007 compared f</a:t>
            </a:r>
            <a:r>
              <a:rPr lang="en-US" sz="2800" dirty="0" err="1" smtClean="0">
                <a:latin typeface="Arial Narrow" panose="020B0606020202030204" pitchFamily="34" charset="0"/>
              </a:rPr>
              <a:t>ormula</a:t>
            </a:r>
            <a:r>
              <a:rPr lang="en-US" sz="2800" dirty="0" smtClean="0">
                <a:latin typeface="Arial Narrow" panose="020B0606020202030204" pitchFamily="34" charset="0"/>
              </a:rPr>
              <a:t> </a:t>
            </a:r>
            <a:r>
              <a:rPr lang="en-US" sz="2800" dirty="0">
                <a:latin typeface="Arial Narrow" panose="020B0606020202030204" pitchFamily="34" charset="0"/>
              </a:rPr>
              <a:t>milk </a:t>
            </a:r>
            <a:r>
              <a:rPr lang="en-US" sz="2800" dirty="0" smtClean="0">
                <a:latin typeface="Arial Narrow" panose="020B0606020202030204" pitchFamily="34" charset="0"/>
              </a:rPr>
              <a:t>and </a:t>
            </a:r>
            <a:r>
              <a:rPr lang="en-US" sz="2800" dirty="0">
                <a:latin typeface="Arial Narrow" panose="020B0606020202030204" pitchFamily="34" charset="0"/>
              </a:rPr>
              <a:t>maternal breast </a:t>
            </a:r>
            <a:r>
              <a:rPr lang="en-US" sz="2800" dirty="0" smtClean="0">
                <a:latin typeface="Arial Narrow" panose="020B0606020202030204" pitchFamily="34" charset="0"/>
              </a:rPr>
              <a:t>milk</a:t>
            </a:r>
          </a:p>
          <a:p>
            <a:r>
              <a:rPr lang="en-US" sz="2800" dirty="0">
                <a:latin typeface="Arial Narrow" panose="020B0606020202030204" pitchFamily="34" charset="0"/>
              </a:rPr>
              <a:t>The </a:t>
            </a:r>
            <a:r>
              <a:rPr lang="en-US" sz="2800" dirty="0" smtClean="0">
                <a:latin typeface="Arial Narrow" panose="020B0606020202030204" pitchFamily="34" charset="0"/>
              </a:rPr>
              <a:t>outcomes of interest </a:t>
            </a:r>
            <a:r>
              <a:rPr lang="en-US" sz="2800" dirty="0">
                <a:latin typeface="Arial Narrow" panose="020B0606020202030204" pitchFamily="34" charset="0"/>
              </a:rPr>
              <a:t>were the effects </a:t>
            </a:r>
            <a:r>
              <a:rPr lang="en-US" sz="2800" dirty="0" smtClean="0">
                <a:latin typeface="Arial Narrow" panose="020B0606020202030204" pitchFamily="34" charset="0"/>
              </a:rPr>
              <a:t>on growth </a:t>
            </a:r>
            <a:r>
              <a:rPr lang="en-US" sz="2800" dirty="0">
                <a:latin typeface="Arial Narrow" panose="020B0606020202030204" pitchFamily="34" charset="0"/>
              </a:rPr>
              <a:t>&amp; </a:t>
            </a:r>
            <a:r>
              <a:rPr lang="en-US" sz="2800" dirty="0" smtClean="0">
                <a:latin typeface="Arial Narrow" panose="020B0606020202030204" pitchFamily="34" charset="0"/>
              </a:rPr>
              <a:t>development and morbidity </a:t>
            </a:r>
            <a:r>
              <a:rPr lang="en-US" sz="2800" dirty="0">
                <a:latin typeface="Arial Narrow" panose="020B0606020202030204" pitchFamily="34" charset="0"/>
              </a:rPr>
              <a:t>&amp; mortality</a:t>
            </a:r>
          </a:p>
          <a:p>
            <a:r>
              <a:rPr lang="en-US" sz="2800" dirty="0" smtClean="0">
                <a:latin typeface="Arial Narrow" panose="020B0606020202030204" pitchFamily="34" charset="0"/>
              </a:rPr>
              <a:t>No randomized control trials were found</a:t>
            </a:r>
          </a:p>
          <a:p>
            <a:pPr marL="0" indent="0">
              <a:buNone/>
            </a:pPr>
            <a:endParaRPr lang="en-US" sz="2800" dirty="0" smtClean="0">
              <a:latin typeface="Arial Narrow" panose="020B0606020202030204" pitchFamily="34" charset="0"/>
            </a:endParaRPr>
          </a:p>
          <a:p>
            <a:r>
              <a:rPr lang="en-GB" sz="2800" dirty="0">
                <a:latin typeface="Arial Narrow" panose="020B0606020202030204" pitchFamily="34" charset="0"/>
              </a:rPr>
              <a:t>Henderson et al in 2007 </a:t>
            </a:r>
            <a:r>
              <a:rPr lang="en-GB" sz="2800" dirty="0" smtClean="0">
                <a:latin typeface="Arial Narrow" panose="020B0606020202030204" pitchFamily="34" charset="0"/>
              </a:rPr>
              <a:t>compared nutrient </a:t>
            </a:r>
            <a:r>
              <a:rPr lang="en-GB" sz="2800" dirty="0">
                <a:latin typeface="Arial Narrow" panose="020B0606020202030204" pitchFamily="34" charset="0"/>
              </a:rPr>
              <a:t>enriched formula milk </a:t>
            </a:r>
            <a:r>
              <a:rPr lang="en-GB" sz="2800" dirty="0" smtClean="0">
                <a:latin typeface="Arial Narrow" panose="020B0606020202030204" pitchFamily="34" charset="0"/>
              </a:rPr>
              <a:t>and </a:t>
            </a:r>
            <a:r>
              <a:rPr lang="en-GB" sz="2800" dirty="0">
                <a:latin typeface="Arial Narrow" panose="020B0606020202030204" pitchFamily="34" charset="0"/>
              </a:rPr>
              <a:t>human breast milk post-discharge</a:t>
            </a:r>
            <a:endParaRPr lang="en-US" sz="2800" dirty="0">
              <a:latin typeface="Arial Narrow" panose="020B0606020202030204" pitchFamily="34" charset="0"/>
            </a:endParaRPr>
          </a:p>
          <a:p>
            <a:r>
              <a:rPr lang="en-US" sz="2800" dirty="0">
                <a:latin typeface="Arial Narrow" panose="020B0606020202030204" pitchFamily="34" charset="0"/>
              </a:rPr>
              <a:t>The outcome of interest were the effects on growth &amp; </a:t>
            </a:r>
            <a:r>
              <a:rPr lang="en-US" sz="2800" dirty="0" smtClean="0">
                <a:latin typeface="Arial Narrow" panose="020B0606020202030204" pitchFamily="34" charset="0"/>
              </a:rPr>
              <a:t>development, b</a:t>
            </a:r>
            <a:r>
              <a:rPr lang="en-GB" sz="2800" dirty="0" smtClean="0">
                <a:latin typeface="Arial Narrow" panose="020B0606020202030204" pitchFamily="34" charset="0"/>
              </a:rPr>
              <a:t>one mineralization, feed intolerance, BMI and blood </a:t>
            </a:r>
            <a:r>
              <a:rPr lang="en-GB" sz="2800" dirty="0">
                <a:latin typeface="Arial Narrow" panose="020B0606020202030204" pitchFamily="34" charset="0"/>
              </a:rPr>
              <a:t>pressure on follow up</a:t>
            </a:r>
            <a:endParaRPr lang="en-US" sz="2800" dirty="0">
              <a:latin typeface="Arial Narrow" panose="020B0606020202030204" pitchFamily="34" charset="0"/>
            </a:endParaRPr>
          </a:p>
          <a:p>
            <a:r>
              <a:rPr lang="en-US" sz="2800" dirty="0" smtClean="0">
                <a:latin typeface="Arial Narrow" panose="020B0606020202030204" pitchFamily="34" charset="0"/>
              </a:rPr>
              <a:t>No randomized control trials were found</a:t>
            </a:r>
          </a:p>
        </p:txBody>
      </p:sp>
    </p:spTree>
    <p:extLst>
      <p:ext uri="{BB962C8B-B14F-4D97-AF65-F5344CB8AC3E}">
        <p14:creationId xmlns:p14="http://schemas.microsoft.com/office/powerpoint/2010/main" val="3307363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745" y="262890"/>
            <a:ext cx="11744325" cy="788670"/>
          </a:xfrm>
        </p:spPr>
        <p:txBody>
          <a:bodyPr>
            <a:normAutofit fontScale="90000"/>
          </a:bodyPr>
          <a:lstStyle/>
          <a:p>
            <a:r>
              <a:rPr lang="en-GB" sz="3600" dirty="0" smtClean="0">
                <a:latin typeface="Arial Narrow" panose="020B0606020202030204" pitchFamily="34" charset="0"/>
              </a:rPr>
              <a:t>Literature search- what to feed</a:t>
            </a:r>
            <a:br>
              <a:rPr lang="en-GB" sz="3600" dirty="0" smtClean="0">
                <a:latin typeface="Arial Narrow" panose="020B0606020202030204" pitchFamily="34" charset="0"/>
              </a:rPr>
            </a:br>
            <a:r>
              <a:rPr lang="en-US" sz="3600" dirty="0" smtClean="0">
                <a:latin typeface="Arial Narrow" panose="020B0606020202030204" pitchFamily="34" charset="0"/>
              </a:rPr>
              <a:t>Review </a:t>
            </a:r>
            <a:r>
              <a:rPr lang="en-US" sz="3600" dirty="0" smtClean="0">
                <a:latin typeface="Arial Narrow" panose="020B0606020202030204" pitchFamily="34" charset="0"/>
              </a:rPr>
              <a:t>comparing </a:t>
            </a:r>
            <a:r>
              <a:rPr lang="en-US" sz="3600" b="1" dirty="0" smtClean="0">
                <a:latin typeface="Arial Narrow" panose="020B0606020202030204" pitchFamily="34" charset="0"/>
              </a:rPr>
              <a:t>formula </a:t>
            </a:r>
            <a:r>
              <a:rPr lang="en-US" sz="3600" dirty="0" smtClean="0">
                <a:latin typeface="Arial Narrow" panose="020B0606020202030204" pitchFamily="34" charset="0"/>
              </a:rPr>
              <a:t>milk to </a:t>
            </a:r>
            <a:r>
              <a:rPr lang="en-US" sz="3600" b="1" dirty="0" smtClean="0">
                <a:latin typeface="Arial Narrow" panose="020B0606020202030204" pitchFamily="34" charset="0"/>
              </a:rPr>
              <a:t>donor human </a:t>
            </a:r>
            <a:r>
              <a:rPr lang="en-US" sz="3600" dirty="0" smtClean="0">
                <a:latin typeface="Arial Narrow" panose="020B0606020202030204" pitchFamily="34" charset="0"/>
              </a:rPr>
              <a:t>milk</a:t>
            </a:r>
            <a:endParaRPr lang="en-GB" sz="3600" dirty="0">
              <a:latin typeface="Arial Narrow" panose="020B0606020202030204" pitchFamily="34" charset="0"/>
            </a:endParaRPr>
          </a:p>
        </p:txBody>
      </p:sp>
      <p:sp>
        <p:nvSpPr>
          <p:cNvPr id="3" name="Content Placeholder 2"/>
          <p:cNvSpPr>
            <a:spLocks noGrp="1"/>
          </p:cNvSpPr>
          <p:nvPr>
            <p:ph idx="1"/>
          </p:nvPr>
        </p:nvSpPr>
        <p:spPr>
          <a:xfrm>
            <a:off x="359028" y="1314450"/>
            <a:ext cx="11730125" cy="5543550"/>
          </a:xfrm>
        </p:spPr>
        <p:txBody>
          <a:bodyPr>
            <a:normAutofit fontScale="25000" lnSpcReduction="20000"/>
          </a:bodyPr>
          <a:lstStyle/>
          <a:p>
            <a:pPr>
              <a:lnSpc>
                <a:spcPct val="107000"/>
              </a:lnSpc>
              <a:spcAft>
                <a:spcPts val="0"/>
              </a:spcAft>
            </a:pPr>
            <a:r>
              <a:rPr lang="en-US" sz="9600" dirty="0" smtClean="0">
                <a:latin typeface="Arial Narrow" panose="020B0606020202030204" pitchFamily="34" charset="0"/>
              </a:rPr>
              <a:t>Quigley 2014 </a:t>
            </a:r>
            <a:endParaRPr lang="en-US" sz="9600" dirty="0" smtClean="0">
              <a:latin typeface="Arial Narrow" panose="020B0606020202030204" pitchFamily="34" charset="0"/>
            </a:endParaRPr>
          </a:p>
          <a:p>
            <a:pPr>
              <a:lnSpc>
                <a:spcPct val="107000"/>
              </a:lnSpc>
              <a:spcAft>
                <a:spcPts val="0"/>
              </a:spcAft>
            </a:pPr>
            <a:r>
              <a:rPr lang="en-US" sz="9600" dirty="0" smtClean="0">
                <a:latin typeface="Arial Narrow" panose="020B0606020202030204" pitchFamily="34" charset="0"/>
              </a:rPr>
              <a:t>9 </a:t>
            </a:r>
            <a:r>
              <a:rPr lang="en-US" sz="9600" dirty="0">
                <a:latin typeface="Arial Narrow" panose="020B0606020202030204" pitchFamily="34" charset="0"/>
              </a:rPr>
              <a:t>studies -</a:t>
            </a:r>
            <a:r>
              <a:rPr lang="en-US" sz="9600" dirty="0" smtClean="0">
                <a:latin typeface="Arial Narrow" panose="020B0606020202030204" pitchFamily="34" charset="0"/>
              </a:rPr>
              <a:t>Europe </a:t>
            </a:r>
            <a:r>
              <a:rPr lang="en-US" sz="9600" dirty="0">
                <a:latin typeface="Arial Narrow" panose="020B0606020202030204" pitchFamily="34" charset="0"/>
              </a:rPr>
              <a:t>5, USA 3, Europe &amp;USA </a:t>
            </a:r>
            <a:r>
              <a:rPr lang="en-US" sz="9600" dirty="0" smtClean="0">
                <a:latin typeface="Arial Narrow" panose="020B0606020202030204" pitchFamily="34" charset="0"/>
              </a:rPr>
              <a:t>1; 5 </a:t>
            </a:r>
            <a:r>
              <a:rPr lang="en-US" sz="9600" dirty="0">
                <a:latin typeface="Arial Narrow" panose="020B0606020202030204" pitchFamily="34" charset="0"/>
              </a:rPr>
              <a:t>studies term formula vs  donor human milk and 4 studies  preterm formula vs human donor </a:t>
            </a:r>
            <a:r>
              <a:rPr lang="en-US" sz="9600" dirty="0" smtClean="0">
                <a:latin typeface="Arial Narrow" panose="020B0606020202030204" pitchFamily="34" charset="0"/>
              </a:rPr>
              <a:t>milk </a:t>
            </a:r>
          </a:p>
          <a:p>
            <a:pPr>
              <a:lnSpc>
                <a:spcPct val="107000"/>
              </a:lnSpc>
              <a:spcAft>
                <a:spcPts val="0"/>
              </a:spcAft>
            </a:pPr>
            <a:r>
              <a:rPr lang="en-US" sz="9600" dirty="0" smtClean="0">
                <a:latin typeface="Arial Narrow" panose="020B0606020202030204" pitchFamily="34" charset="0"/>
              </a:rPr>
              <a:t>1070 babies- </a:t>
            </a:r>
            <a:r>
              <a:rPr lang="en-US" sz="9600" dirty="0" smtClean="0">
                <a:latin typeface="Arial Narrow" panose="020B0606020202030204" pitchFamily="34" charset="0"/>
              </a:rPr>
              <a:t>&lt;1,800gm/32 weeks</a:t>
            </a:r>
            <a:endParaRPr lang="en-US" sz="9600" dirty="0" smtClean="0">
              <a:latin typeface="Arial Narrow" panose="020B0606020202030204" pitchFamily="34" charset="0"/>
            </a:endParaRPr>
          </a:p>
          <a:p>
            <a:pPr>
              <a:lnSpc>
                <a:spcPct val="107000"/>
              </a:lnSpc>
              <a:spcAft>
                <a:spcPts val="0"/>
              </a:spcAft>
            </a:pPr>
            <a:r>
              <a:rPr lang="en-US" sz="9600" dirty="0" smtClean="0">
                <a:latin typeface="Arial Narrow" panose="020B0606020202030204" pitchFamily="34" charset="0"/>
              </a:rPr>
              <a:t>Outcomes of interest were effects on</a:t>
            </a:r>
          </a:p>
          <a:p>
            <a:pPr lvl="1">
              <a:lnSpc>
                <a:spcPct val="107000"/>
              </a:lnSpc>
              <a:spcAft>
                <a:spcPts val="0"/>
              </a:spcAft>
            </a:pPr>
            <a:r>
              <a:rPr lang="en-US" sz="9600" dirty="0" smtClean="0">
                <a:latin typeface="Arial Narrow" panose="020B0606020202030204" pitchFamily="34" charset="0"/>
              </a:rPr>
              <a:t>Growth </a:t>
            </a:r>
            <a:r>
              <a:rPr lang="en-US" sz="9600" dirty="0">
                <a:latin typeface="Arial Narrow" panose="020B0606020202030204" pitchFamily="34" charset="0"/>
              </a:rPr>
              <a:t>&amp; </a:t>
            </a:r>
            <a:r>
              <a:rPr lang="en-US" sz="9600" dirty="0" smtClean="0">
                <a:latin typeface="Arial Narrow" panose="020B0606020202030204" pitchFamily="34" charset="0"/>
              </a:rPr>
              <a:t>development</a:t>
            </a:r>
            <a:r>
              <a:rPr lang="en-US" sz="9600" dirty="0">
                <a:latin typeface="Arial Narrow" panose="020B0606020202030204" pitchFamily="34" charset="0"/>
              </a:rPr>
              <a:t>. </a:t>
            </a:r>
            <a:endParaRPr lang="en-US" sz="9600" dirty="0" smtClean="0">
              <a:latin typeface="Arial Narrow" panose="020B0606020202030204" pitchFamily="34" charset="0"/>
            </a:endParaRPr>
          </a:p>
          <a:p>
            <a:pPr lvl="1">
              <a:lnSpc>
                <a:spcPct val="107000"/>
              </a:lnSpc>
              <a:spcAft>
                <a:spcPts val="0"/>
              </a:spcAft>
            </a:pPr>
            <a:r>
              <a:rPr lang="en-US" sz="9600" dirty="0" smtClean="0">
                <a:latin typeface="Arial Narrow" panose="020B0606020202030204" pitchFamily="34" charset="0"/>
              </a:rPr>
              <a:t>Incidence of adverse effects such as </a:t>
            </a:r>
            <a:r>
              <a:rPr lang="en-US" sz="9600" dirty="0" smtClean="0">
                <a:latin typeface="Arial Narrow" panose="020B0606020202030204" pitchFamily="34" charset="0"/>
              </a:rPr>
              <a:t>death</a:t>
            </a:r>
            <a:r>
              <a:rPr lang="en-US" sz="9600" dirty="0" smtClean="0">
                <a:latin typeface="Arial Narrow" panose="020B0606020202030204" pitchFamily="34" charset="0"/>
              </a:rPr>
              <a:t>, NEC,</a:t>
            </a:r>
            <a:r>
              <a:rPr lang="en-US" sz="9600" dirty="0">
                <a:latin typeface="Arial Narrow" panose="020B0606020202030204" pitchFamily="34" charset="0"/>
              </a:rPr>
              <a:t> </a:t>
            </a:r>
            <a:r>
              <a:rPr lang="en-US" sz="9600" dirty="0" smtClean="0">
                <a:latin typeface="Arial Narrow" panose="020B0606020202030204" pitchFamily="34" charset="0"/>
              </a:rPr>
              <a:t>invasive </a:t>
            </a:r>
            <a:r>
              <a:rPr lang="en-US" sz="9600" dirty="0" smtClean="0">
                <a:latin typeface="Arial Narrow" panose="020B0606020202030204" pitchFamily="34" charset="0"/>
              </a:rPr>
              <a:t>infection and </a:t>
            </a:r>
            <a:r>
              <a:rPr lang="en-US" sz="9600" dirty="0" smtClean="0">
                <a:latin typeface="Arial Narrow" panose="020B0606020202030204" pitchFamily="34" charset="0"/>
              </a:rPr>
              <a:t>feed </a:t>
            </a:r>
            <a:r>
              <a:rPr lang="en-US" sz="9600" dirty="0">
                <a:latin typeface="Arial Narrow" panose="020B0606020202030204" pitchFamily="34" charset="0"/>
              </a:rPr>
              <a:t>intolerance. </a:t>
            </a:r>
            <a:endParaRPr lang="en-US" sz="9600" dirty="0" smtClean="0">
              <a:latin typeface="Arial Narrow" panose="020B0606020202030204" pitchFamily="34" charset="0"/>
            </a:endParaRPr>
          </a:p>
          <a:p>
            <a:pPr lvl="1">
              <a:lnSpc>
                <a:spcPct val="107000"/>
              </a:lnSpc>
              <a:spcAft>
                <a:spcPts val="0"/>
              </a:spcAft>
            </a:pPr>
            <a:r>
              <a:rPr lang="en-US" sz="9600" dirty="0" smtClean="0">
                <a:latin typeface="Arial Narrow" panose="020B0606020202030204" pitchFamily="34" charset="0"/>
              </a:rPr>
              <a:t>Days </a:t>
            </a:r>
            <a:r>
              <a:rPr lang="en-US" sz="9600" dirty="0">
                <a:latin typeface="Arial Narrow" panose="020B0606020202030204" pitchFamily="34" charset="0"/>
              </a:rPr>
              <a:t>to full feed. </a:t>
            </a:r>
            <a:endParaRPr lang="en-US" sz="9600" dirty="0" smtClean="0">
              <a:latin typeface="Arial Narrow" panose="020B0606020202030204" pitchFamily="34" charset="0"/>
            </a:endParaRPr>
          </a:p>
          <a:p>
            <a:pPr>
              <a:lnSpc>
                <a:spcPct val="107000"/>
              </a:lnSpc>
              <a:spcAft>
                <a:spcPts val="0"/>
              </a:spcAft>
            </a:pPr>
            <a:r>
              <a:rPr lang="en-US" sz="9600" dirty="0" smtClean="0">
                <a:latin typeface="Arial Narrow" panose="020B0606020202030204" pitchFamily="34" charset="0"/>
              </a:rPr>
              <a:t>Quality of evidence was </a:t>
            </a:r>
            <a:r>
              <a:rPr lang="en-US" sz="9600" b="1" dirty="0" smtClean="0">
                <a:latin typeface="Arial Narrow" panose="020B0606020202030204" pitchFamily="34" charset="0"/>
              </a:rPr>
              <a:t>weak</a:t>
            </a:r>
          </a:p>
          <a:p>
            <a:pPr>
              <a:lnSpc>
                <a:spcPct val="107000"/>
              </a:lnSpc>
              <a:spcAft>
                <a:spcPts val="0"/>
              </a:spcAft>
            </a:pPr>
            <a:r>
              <a:rPr lang="en-US" sz="9600" dirty="0" smtClean="0">
                <a:latin typeface="Arial Narrow" panose="020B0606020202030204" pitchFamily="34" charset="0"/>
              </a:rPr>
              <a:t>Main findings were increased </a:t>
            </a:r>
            <a:r>
              <a:rPr lang="en-US" sz="9600" dirty="0">
                <a:latin typeface="Arial Narrow" panose="020B0606020202030204" pitchFamily="34" charset="0"/>
              </a:rPr>
              <a:t>short-term growth with formula but no effect on post-discharge growth or developmental </a:t>
            </a:r>
            <a:r>
              <a:rPr lang="en-US" sz="9600" dirty="0" smtClean="0">
                <a:latin typeface="Arial Narrow" panose="020B0606020202030204" pitchFamily="34" charset="0"/>
              </a:rPr>
              <a:t>outcomes</a:t>
            </a:r>
            <a:r>
              <a:rPr lang="en-US" sz="9600" dirty="0" smtClean="0">
                <a:latin typeface="Arial Narrow" panose="020B0606020202030204" pitchFamily="34" charset="0"/>
              </a:rPr>
              <a:t>. There was increased </a:t>
            </a:r>
            <a:r>
              <a:rPr lang="en-US" sz="9600" dirty="0" smtClean="0">
                <a:latin typeface="Arial Narrow" panose="020B0606020202030204" pitchFamily="34" charset="0"/>
              </a:rPr>
              <a:t>risk </a:t>
            </a:r>
            <a:r>
              <a:rPr lang="en-US" sz="9600" dirty="0">
                <a:latin typeface="Arial Narrow" panose="020B0606020202030204" pitchFamily="34" charset="0"/>
              </a:rPr>
              <a:t>of </a:t>
            </a:r>
            <a:r>
              <a:rPr lang="en-US" sz="9600" dirty="0" smtClean="0">
                <a:latin typeface="Arial Narrow" panose="020B0606020202030204" pitchFamily="34" charset="0"/>
              </a:rPr>
              <a:t>NEC and feed intolerance in the formula fed population </a:t>
            </a:r>
            <a:endParaRPr lang="en-US" sz="9600" dirty="0" smtClean="0">
              <a:latin typeface="Arial Narrow" panose="020B0606020202030204" pitchFamily="34" charset="0"/>
            </a:endParaRPr>
          </a:p>
          <a:p>
            <a:endParaRPr lang="en-GB" sz="9600" dirty="0"/>
          </a:p>
        </p:txBody>
      </p:sp>
    </p:spTree>
    <p:extLst>
      <p:ext uri="{BB962C8B-B14F-4D97-AF65-F5344CB8AC3E}">
        <p14:creationId xmlns:p14="http://schemas.microsoft.com/office/powerpoint/2010/main" val="3307363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Literature search</a:t>
            </a:r>
            <a:br>
              <a:rPr lang="en-GB" dirty="0" smtClean="0"/>
            </a:br>
            <a:r>
              <a:rPr lang="en-GB" dirty="0" smtClean="0"/>
              <a:t>Reviews on breast milk fortification </a:t>
            </a:r>
            <a:endParaRPr lang="en-GB" dirty="0"/>
          </a:p>
        </p:txBody>
      </p:sp>
      <p:sp>
        <p:nvSpPr>
          <p:cNvPr id="3" name="Content Placeholder 2"/>
          <p:cNvSpPr>
            <a:spLocks noGrp="1"/>
          </p:cNvSpPr>
          <p:nvPr>
            <p:ph idx="1"/>
          </p:nvPr>
        </p:nvSpPr>
        <p:spPr/>
        <p:txBody>
          <a:bodyPr/>
          <a:lstStyle/>
          <a:p>
            <a:r>
              <a:rPr lang="en-GB" dirty="0" smtClean="0"/>
              <a:t>Many reviews in HICs </a:t>
            </a:r>
          </a:p>
          <a:p>
            <a:r>
              <a:rPr lang="en-GB" dirty="0" smtClean="0"/>
              <a:t>Most show evidence of improvement in weight gain with fortification</a:t>
            </a:r>
          </a:p>
          <a:p>
            <a:endParaRPr lang="en-GB" dirty="0"/>
          </a:p>
        </p:txBody>
      </p:sp>
    </p:spTree>
    <p:extLst>
      <p:ext uri="{BB962C8B-B14F-4D97-AF65-F5344CB8AC3E}">
        <p14:creationId xmlns:p14="http://schemas.microsoft.com/office/powerpoint/2010/main" val="2237965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78829734"/>
              </p:ext>
            </p:extLst>
          </p:nvPr>
        </p:nvGraphicFramePr>
        <p:xfrm>
          <a:off x="44879" y="61707"/>
          <a:ext cx="12100373" cy="6546282"/>
        </p:xfrm>
        <a:graphic>
          <a:graphicData uri="http://schemas.openxmlformats.org/drawingml/2006/table">
            <a:tbl>
              <a:tblPr firstRow="1" firstCol="1" bandRow="1">
                <a:tableStyleId>{5C22544A-7EE6-4342-B048-85BDC9FD1C3A}</a:tableStyleId>
              </a:tblPr>
              <a:tblGrid>
                <a:gridCol w="1125727"/>
                <a:gridCol w="1617473"/>
                <a:gridCol w="948058"/>
                <a:gridCol w="2322464"/>
                <a:gridCol w="3001252"/>
                <a:gridCol w="1307087"/>
                <a:gridCol w="1778312"/>
              </a:tblGrid>
              <a:tr h="1258673">
                <a:tc>
                  <a:txBody>
                    <a:bodyPr/>
                    <a:lstStyle/>
                    <a:p>
                      <a:pPr algn="l">
                        <a:lnSpc>
                          <a:spcPct val="107000"/>
                        </a:lnSpc>
                        <a:spcAft>
                          <a:spcPts val="0"/>
                        </a:spcAft>
                      </a:pPr>
                      <a:r>
                        <a:rPr lang="en-US" sz="2000" dirty="0">
                          <a:effectLst/>
                        </a:rPr>
                        <a:t>Author, year</a:t>
                      </a:r>
                      <a:endParaRPr lang="en-GB" sz="2000" dirty="0">
                        <a:effectLst/>
                      </a:endParaRPr>
                    </a:p>
                    <a:p>
                      <a:pPr algn="l">
                        <a:lnSpc>
                          <a:spcPct val="107000"/>
                        </a:lnSpc>
                        <a:spcAft>
                          <a:spcPts val="0"/>
                        </a:spcAft>
                      </a:pPr>
                      <a:r>
                        <a:rPr lang="en-US" sz="2000" dirty="0">
                          <a:effectLst/>
                        </a:rPr>
                        <a:t>No. of studies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dirty="0">
                          <a:effectLst/>
                        </a:rPr>
                        <a:t>Setting</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a:effectLst/>
                        </a:rPr>
                        <a:t>No. of children</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a:effectLst/>
                        </a:rPr>
                        <a:t>Comparison</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a:effectLst/>
                        </a:rPr>
                        <a:t>Outcomes</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a:effectLst/>
                        </a:rPr>
                        <a:t>Quality of evidence</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a:effectLst/>
                        </a:rPr>
                        <a:t>Conclusion</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r>
              <a:tr h="1305013">
                <a:tc>
                  <a:txBody>
                    <a:bodyPr/>
                    <a:lstStyle/>
                    <a:p>
                      <a:pPr algn="l">
                        <a:lnSpc>
                          <a:spcPct val="107000"/>
                        </a:lnSpc>
                        <a:spcAft>
                          <a:spcPts val="0"/>
                        </a:spcAft>
                      </a:pPr>
                      <a:r>
                        <a:rPr lang="en-US" sz="2000">
                          <a:effectLst/>
                        </a:rPr>
                        <a:t>Brown 2016</a:t>
                      </a:r>
                      <a:r>
                        <a:rPr lang="en-US" sz="2000" baseline="30000">
                          <a:effectLst/>
                        </a:rPr>
                        <a:t>1</a:t>
                      </a:r>
                      <a:endParaRPr lang="en-GB" sz="2000">
                        <a:effectLst/>
                      </a:endParaRPr>
                    </a:p>
                    <a:p>
                      <a:pPr algn="l">
                        <a:lnSpc>
                          <a:spcPct val="107000"/>
                        </a:lnSpc>
                        <a:spcAft>
                          <a:spcPts val="0"/>
                        </a:spcAft>
                      </a:pPr>
                      <a:r>
                        <a:rPr lang="en-US" sz="2000">
                          <a:effectLst/>
                        </a:rPr>
                        <a:t>14</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dirty="0" smtClean="0">
                          <a:effectLst/>
                        </a:rPr>
                        <a:t>Europe </a:t>
                      </a:r>
                      <a:r>
                        <a:rPr lang="en-US" sz="2000" dirty="0">
                          <a:effectLst/>
                        </a:rPr>
                        <a:t>5, N. America 4, Asia </a:t>
                      </a:r>
                      <a:r>
                        <a:rPr lang="en-US" sz="2000" dirty="0" smtClean="0">
                          <a:effectLst/>
                        </a:rPr>
                        <a:t>3, South Africa</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dirty="0" smtClean="0">
                          <a:effectLst/>
                        </a:rPr>
                        <a:t>1071</a:t>
                      </a:r>
                    </a:p>
                    <a:p>
                      <a:pPr algn="l">
                        <a:lnSpc>
                          <a:spcPct val="107000"/>
                        </a:lnSpc>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&lt;2Kg</a:t>
                      </a:r>
                    </a:p>
                    <a:p>
                      <a:pPr algn="l">
                        <a:lnSpc>
                          <a:spcPct val="107000"/>
                        </a:lnSpc>
                        <a:spcAft>
                          <a:spcPts val="0"/>
                        </a:spcAft>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dirty="0" err="1">
                          <a:effectLst/>
                        </a:rPr>
                        <a:t>Multinutrient</a:t>
                      </a:r>
                      <a:r>
                        <a:rPr lang="en-US" sz="2000" dirty="0">
                          <a:effectLst/>
                        </a:rPr>
                        <a:t> fortified human milk vs unfortified human milk</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dirty="0">
                          <a:effectLst/>
                        </a:rPr>
                        <a:t>Growth &amp; development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a:effectLst/>
                        </a:rPr>
                        <a:t>Weak</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dirty="0">
                          <a:effectLst/>
                        </a:rPr>
                        <a:t>Limited data </a:t>
                      </a:r>
                      <a:r>
                        <a:rPr lang="en-US" sz="2000" dirty="0" smtClean="0">
                          <a:effectLst/>
                        </a:rPr>
                        <a:t>Improved </a:t>
                      </a:r>
                      <a:r>
                        <a:rPr lang="en-US" sz="2000" dirty="0">
                          <a:effectLst/>
                        </a:rPr>
                        <a:t>in-hospital growth</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r>
              <a:tr h="1653773">
                <a:tc>
                  <a:txBody>
                    <a:bodyPr/>
                    <a:lstStyle/>
                    <a:p>
                      <a:pPr algn="l">
                        <a:lnSpc>
                          <a:spcPct val="107000"/>
                        </a:lnSpc>
                        <a:spcAft>
                          <a:spcPts val="0"/>
                        </a:spcAft>
                      </a:pPr>
                      <a:r>
                        <a:rPr lang="en-US" sz="2000">
                          <a:effectLst/>
                        </a:rPr>
                        <a:t>Kuschel 2000</a:t>
                      </a:r>
                      <a:endParaRPr lang="en-GB" sz="2000">
                        <a:effectLst/>
                      </a:endParaRPr>
                    </a:p>
                    <a:p>
                      <a:pPr algn="l">
                        <a:lnSpc>
                          <a:spcPct val="107000"/>
                        </a:lnSpc>
                        <a:spcAft>
                          <a:spcPts val="0"/>
                        </a:spcAft>
                      </a:pPr>
                      <a:r>
                        <a:rPr lang="en-US" sz="2000">
                          <a:effectLst/>
                        </a:rPr>
                        <a:t>1</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a:effectLst/>
                        </a:rPr>
                        <a:t>Sweden</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a:effectLst/>
                        </a:rPr>
                        <a:t>14</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dirty="0">
                          <a:effectLst/>
                        </a:rPr>
                        <a:t>Supplementation of human milk with </a:t>
                      </a:r>
                      <a:r>
                        <a:rPr lang="en-US" sz="2000" dirty="0" smtClean="0">
                          <a:effectLst/>
                        </a:rPr>
                        <a:t>fat/MCT vs </a:t>
                      </a:r>
                      <a:r>
                        <a:rPr lang="en-US" sz="2000" dirty="0" err="1">
                          <a:effectLst/>
                        </a:rPr>
                        <a:t>unsupplemented</a:t>
                      </a:r>
                      <a:r>
                        <a:rPr lang="en-US" sz="2000" dirty="0">
                          <a:effectLst/>
                        </a:rPr>
                        <a:t> human milk</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dirty="0" smtClean="0">
                          <a:effectLst/>
                        </a:rPr>
                        <a:t>Growth</a:t>
                      </a:r>
                      <a:r>
                        <a:rPr lang="en-US" sz="2000" baseline="0" dirty="0" smtClean="0">
                          <a:effectLst/>
                        </a:rPr>
                        <a:t> &amp;</a:t>
                      </a:r>
                      <a:r>
                        <a:rPr lang="en-US" sz="2000" dirty="0" smtClean="0">
                          <a:effectLst/>
                        </a:rPr>
                        <a:t> </a:t>
                      </a:r>
                      <a:r>
                        <a:rPr lang="en-US" sz="2000" dirty="0" err="1" smtClean="0">
                          <a:effectLst/>
                        </a:rPr>
                        <a:t>neurodevt</a:t>
                      </a:r>
                      <a:r>
                        <a:rPr lang="en-US" sz="2000" dirty="0" smtClean="0">
                          <a:effectLst/>
                        </a:rPr>
                        <a:t>. </a:t>
                      </a:r>
                      <a:r>
                        <a:rPr lang="en-US" sz="2000" dirty="0">
                          <a:effectLst/>
                        </a:rPr>
                        <a:t>outcomes at 12-18 months. GI </a:t>
                      </a:r>
                      <a:r>
                        <a:rPr lang="en-US" sz="2000" dirty="0" smtClean="0">
                          <a:effectLst/>
                        </a:rPr>
                        <a:t>dist., </a:t>
                      </a:r>
                      <a:r>
                        <a:rPr lang="en-US" sz="2000" dirty="0">
                          <a:effectLst/>
                        </a:rPr>
                        <a:t>feeding intolerance, </a:t>
                      </a:r>
                      <a:r>
                        <a:rPr lang="en-US" sz="2000" dirty="0" err="1">
                          <a:effectLst/>
                        </a:rPr>
                        <a:t>diarrhoea</a:t>
                      </a:r>
                      <a:r>
                        <a:rPr lang="en-US" sz="2000" dirty="0">
                          <a:effectLst/>
                        </a:rPr>
                        <a:t>, NEC</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dirty="0">
                          <a:effectLst/>
                        </a:rPr>
                        <a:t>Small numbers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dirty="0" smtClean="0">
                          <a:effectLst/>
                        </a:rPr>
                        <a:t>Insufficient data</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r>
              <a:tr h="2246583">
                <a:tc>
                  <a:txBody>
                    <a:bodyPr/>
                    <a:lstStyle/>
                    <a:p>
                      <a:pPr algn="l">
                        <a:lnSpc>
                          <a:spcPct val="107000"/>
                        </a:lnSpc>
                        <a:spcAft>
                          <a:spcPts val="0"/>
                        </a:spcAft>
                      </a:pPr>
                      <a:r>
                        <a:rPr lang="en-US" sz="2000">
                          <a:effectLst/>
                        </a:rPr>
                        <a:t>Young 2013</a:t>
                      </a:r>
                      <a:r>
                        <a:rPr lang="en-US" sz="2000" baseline="30000">
                          <a:effectLst/>
                        </a:rPr>
                        <a:t>2</a:t>
                      </a:r>
                      <a:endParaRPr lang="en-GB" sz="2000">
                        <a:effectLst/>
                      </a:endParaRPr>
                    </a:p>
                    <a:p>
                      <a:pPr algn="l">
                        <a:lnSpc>
                          <a:spcPct val="107000"/>
                        </a:lnSpc>
                        <a:spcAft>
                          <a:spcPts val="0"/>
                        </a:spcAft>
                      </a:pPr>
                      <a:r>
                        <a:rPr lang="en-US" sz="2000">
                          <a:effectLst/>
                        </a:rPr>
                        <a:t>2</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a:effectLst/>
                        </a:rPr>
                        <a:t>Canada &amp; Denmark</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a:effectLst/>
                        </a:rPr>
                        <a:t>246</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a:effectLst/>
                        </a:rPr>
                        <a:t>Multinutrient fortification of human milk vs unfortified human milk post-discharge for 3-4 months</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dirty="0">
                          <a:effectLst/>
                        </a:rPr>
                        <a:t>Growth &amp; </a:t>
                      </a:r>
                      <a:r>
                        <a:rPr lang="en-US" sz="2000" dirty="0" err="1" smtClean="0">
                          <a:effectLst/>
                        </a:rPr>
                        <a:t>devt</a:t>
                      </a:r>
                      <a:r>
                        <a:rPr lang="en-US" sz="2000" dirty="0">
                          <a:effectLst/>
                        </a:rPr>
                        <a:t>. Duration of </a:t>
                      </a:r>
                      <a:r>
                        <a:rPr lang="en-US" sz="2000" dirty="0" smtClean="0">
                          <a:effectLst/>
                        </a:rPr>
                        <a:t>B/feeding</a:t>
                      </a:r>
                      <a:r>
                        <a:rPr lang="en-US" sz="2000" dirty="0">
                          <a:effectLst/>
                        </a:rPr>
                        <a:t>. Bone mineralization. Rickets. Feed intolerance. Blood pressure on follow up</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dirty="0">
                          <a:effectLst/>
                        </a:rPr>
                        <a:t>Good but small numbers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c>
                  <a:txBody>
                    <a:bodyPr/>
                    <a:lstStyle/>
                    <a:p>
                      <a:pPr algn="l">
                        <a:lnSpc>
                          <a:spcPct val="107000"/>
                        </a:lnSpc>
                        <a:spcAft>
                          <a:spcPts val="0"/>
                        </a:spcAft>
                      </a:pPr>
                      <a:r>
                        <a:rPr lang="en-US" sz="2000" dirty="0">
                          <a:effectLst/>
                        </a:rPr>
                        <a:t>Limited </a:t>
                      </a:r>
                      <a:r>
                        <a:rPr lang="en-US" sz="2000" dirty="0" smtClean="0">
                          <a:effectLst/>
                        </a:rPr>
                        <a:t>data</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678" marR="55678" marT="0" marB="0"/>
                </a:tc>
              </a:tr>
            </a:tbl>
          </a:graphicData>
        </a:graphic>
      </p:graphicFrame>
    </p:spTree>
    <p:extLst>
      <p:ext uri="{BB962C8B-B14F-4D97-AF65-F5344CB8AC3E}">
        <p14:creationId xmlns:p14="http://schemas.microsoft.com/office/powerpoint/2010/main" val="2971002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024" y="-68579"/>
            <a:ext cx="11664315" cy="1085849"/>
          </a:xfrm>
        </p:spPr>
        <p:txBody>
          <a:bodyPr>
            <a:normAutofit fontScale="90000"/>
          </a:bodyPr>
          <a:lstStyle/>
          <a:p>
            <a:r>
              <a:rPr lang="en-US" b="1" dirty="0" smtClean="0"/>
              <a:t/>
            </a:r>
            <a:br>
              <a:rPr lang="en-US" b="1" dirty="0" smtClean="0"/>
            </a:br>
            <a:r>
              <a:rPr lang="en-US" sz="4000" b="1" dirty="0" smtClean="0"/>
              <a:t>Literature search</a:t>
            </a:r>
            <a:br>
              <a:rPr lang="en-US" sz="4000" b="1" dirty="0" smtClean="0"/>
            </a:br>
            <a:r>
              <a:rPr lang="en-US" sz="4000" b="1" dirty="0" smtClean="0"/>
              <a:t>Reviews </a:t>
            </a:r>
            <a:r>
              <a:rPr lang="en-US" sz="4000" b="1" dirty="0"/>
              <a:t>comparing different types of formula feeds</a:t>
            </a:r>
            <a:r>
              <a:rPr lang="en-GB" dirty="0"/>
              <a:t/>
            </a:r>
            <a:br>
              <a:rPr lang="en-GB" dirty="0"/>
            </a:b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00629568"/>
              </p:ext>
            </p:extLst>
          </p:nvPr>
        </p:nvGraphicFramePr>
        <p:xfrm>
          <a:off x="251458" y="1062990"/>
          <a:ext cx="11698607" cy="5655934"/>
        </p:xfrm>
        <a:graphic>
          <a:graphicData uri="http://schemas.openxmlformats.org/drawingml/2006/table">
            <a:tbl>
              <a:tblPr firstRow="1" firstCol="1" bandRow="1">
                <a:tableStyleId>{5C22544A-7EE6-4342-B048-85BDC9FD1C3A}</a:tableStyleId>
              </a:tblPr>
              <a:tblGrid>
                <a:gridCol w="1155851"/>
                <a:gridCol w="1071113"/>
                <a:gridCol w="580702"/>
                <a:gridCol w="2861854"/>
                <a:gridCol w="2217878"/>
                <a:gridCol w="1049411"/>
                <a:gridCol w="2761798"/>
              </a:tblGrid>
              <a:tr h="662548">
                <a:tc>
                  <a:txBody>
                    <a:bodyPr/>
                    <a:lstStyle/>
                    <a:p>
                      <a:pPr algn="l">
                        <a:lnSpc>
                          <a:spcPct val="107000"/>
                        </a:lnSpc>
                        <a:spcAft>
                          <a:spcPts val="0"/>
                        </a:spcAft>
                      </a:pPr>
                      <a:r>
                        <a:rPr lang="en-US" sz="2000" dirty="0">
                          <a:effectLst/>
                        </a:rPr>
                        <a:t>Author, year</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dirty="0">
                          <a:effectLst/>
                        </a:rPr>
                        <a:t>Setting</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dirty="0" smtClean="0">
                          <a:effectLst/>
                        </a:rPr>
                        <a:t>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dirty="0">
                          <a:effectLst/>
                        </a:rPr>
                        <a:t>Comparison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a:effectLst/>
                        </a:rPr>
                        <a:t>Outcomes</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dirty="0" smtClean="0">
                          <a:effectLst/>
                        </a:rPr>
                        <a:t>QOE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a:effectLst/>
                        </a:rPr>
                        <a:t>Conclusion</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331987">
                <a:tc>
                  <a:txBody>
                    <a:bodyPr/>
                    <a:lstStyle/>
                    <a:p>
                      <a:pPr algn="l">
                        <a:lnSpc>
                          <a:spcPct val="107000"/>
                        </a:lnSpc>
                        <a:spcAft>
                          <a:spcPts val="0"/>
                        </a:spcAft>
                      </a:pPr>
                      <a:r>
                        <a:rPr lang="en-US" sz="2000" dirty="0" err="1">
                          <a:effectLst/>
                        </a:rPr>
                        <a:t>Basuki</a:t>
                      </a:r>
                      <a:r>
                        <a:rPr lang="en-US" sz="2000" dirty="0">
                          <a:effectLst/>
                        </a:rPr>
                        <a:t>, </a:t>
                      </a:r>
                      <a:r>
                        <a:rPr lang="en-US" sz="2000" dirty="0" smtClean="0">
                          <a:effectLst/>
                        </a:rPr>
                        <a:t>2013</a:t>
                      </a:r>
                      <a:r>
                        <a:rPr lang="en-US" sz="2000" baseline="30000" dirty="0" smtClean="0">
                          <a:effectLst/>
                        </a:rPr>
                        <a:t>7</a:t>
                      </a:r>
                      <a:endParaRPr lang="en-GB" sz="2000" dirty="0">
                        <a:effectLst/>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2000" dirty="0" smtClean="0">
                          <a:effectLst/>
                        </a:rPr>
                        <a:t>3-USA </a:t>
                      </a:r>
                      <a:r>
                        <a:rPr lang="en-US" sz="2000" dirty="0">
                          <a:effectLst/>
                        </a:rPr>
                        <a:t>2, India 1</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dirty="0">
                          <a:effectLst/>
                        </a:rPr>
                        <a:t>102</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dirty="0">
                          <a:effectLst/>
                        </a:rPr>
                        <a:t>Dilute vs full strength in exclusively formula fed preterm</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dirty="0">
                          <a:effectLst/>
                        </a:rPr>
                        <a:t>NEC, </a:t>
                      </a:r>
                      <a:r>
                        <a:rPr lang="en-US" sz="2000" dirty="0" err="1" smtClean="0">
                          <a:effectLst/>
                        </a:rPr>
                        <a:t>wt</a:t>
                      </a:r>
                      <a:r>
                        <a:rPr lang="en-US" sz="2000" dirty="0" smtClean="0">
                          <a:effectLst/>
                        </a:rPr>
                        <a:t> gain</a:t>
                      </a:r>
                      <a:r>
                        <a:rPr lang="en-US" sz="2000" dirty="0">
                          <a:effectLst/>
                        </a:rPr>
                        <a:t>. Feed </a:t>
                      </a:r>
                      <a:r>
                        <a:rPr lang="en-US" sz="2000" dirty="0" smtClean="0">
                          <a:effectLst/>
                        </a:rPr>
                        <a:t>tolerance</a:t>
                      </a:r>
                      <a:r>
                        <a:rPr lang="en-US" sz="2000" dirty="0">
                          <a:effectLst/>
                        </a:rPr>
                        <a:t>, time to full </a:t>
                      </a:r>
                      <a:r>
                        <a:rPr lang="en-US" sz="2000" dirty="0" smtClean="0">
                          <a:effectLst/>
                        </a:rPr>
                        <a:t>feeds,</a:t>
                      </a:r>
                      <a:r>
                        <a:rPr lang="en-US" sz="2000" baseline="0" dirty="0" smtClean="0">
                          <a:effectLst/>
                        </a:rPr>
                        <a:t> </a:t>
                      </a:r>
                      <a:r>
                        <a:rPr lang="en-US" sz="2000" dirty="0" smtClean="0">
                          <a:effectLst/>
                        </a:rPr>
                        <a:t>LOHS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a:effectLst/>
                        </a:rPr>
                        <a:t>Low to moderate quality</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dirty="0">
                          <a:effectLst/>
                        </a:rPr>
                        <a:t>Less feed intolerance </a:t>
                      </a:r>
                      <a:r>
                        <a:rPr lang="en-US" sz="2000" dirty="0" smtClean="0">
                          <a:effectLst/>
                        </a:rPr>
                        <a:t>less </a:t>
                      </a:r>
                      <a:r>
                        <a:rPr lang="en-US" sz="2000" dirty="0">
                          <a:effectLst/>
                        </a:rPr>
                        <a:t>time to full feeds in the dilute </a:t>
                      </a:r>
                      <a:r>
                        <a:rPr lang="en-US" sz="2000" dirty="0" smtClean="0">
                          <a:effectLst/>
                        </a:rPr>
                        <a:t>strength. NEC </a:t>
                      </a:r>
                      <a:r>
                        <a:rPr lang="en-US" sz="2000" dirty="0">
                          <a:effectLst/>
                        </a:rPr>
                        <a:t>not reported.</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61399">
                <a:tc>
                  <a:txBody>
                    <a:bodyPr/>
                    <a:lstStyle/>
                    <a:p>
                      <a:pPr algn="l">
                        <a:lnSpc>
                          <a:spcPct val="107000"/>
                        </a:lnSpc>
                        <a:spcAft>
                          <a:spcPts val="0"/>
                        </a:spcAft>
                      </a:pPr>
                      <a:r>
                        <a:rPr lang="en-US" sz="2000" dirty="0">
                          <a:effectLst/>
                        </a:rPr>
                        <a:t>Fenton </a:t>
                      </a:r>
                      <a:r>
                        <a:rPr lang="en-US" sz="2000" dirty="0" smtClean="0">
                          <a:effectLst/>
                        </a:rPr>
                        <a:t>2014</a:t>
                      </a:r>
                      <a:r>
                        <a:rPr lang="en-US" sz="2000" baseline="30000" dirty="0" smtClean="0">
                          <a:effectLst/>
                        </a:rPr>
                        <a:t>8</a:t>
                      </a:r>
                      <a:endParaRPr lang="en-GB" sz="2000" dirty="0">
                        <a:effectLst/>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2000" dirty="0" smtClean="0">
                          <a:effectLst/>
                        </a:rPr>
                        <a:t>6-USA </a:t>
                      </a:r>
                      <a:r>
                        <a:rPr lang="en-US" sz="2000" dirty="0">
                          <a:effectLst/>
                        </a:rPr>
                        <a:t>3, UK 1, Netherlands 1, Sweden 1</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dirty="0">
                          <a:effectLst/>
                        </a:rPr>
                        <a:t>244</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dirty="0">
                          <a:effectLst/>
                        </a:rPr>
                        <a:t>Higher (≥3g/kg/day but &lt;4g/kg/day) vs lower (&lt;3g.kg.day) protein in formula fed preterm or LBW infants 5 studies and 1 study with very high (≥4g/kg/day) vs high(≥3g/kg/day but &lt;4g/kg/day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dirty="0">
                          <a:effectLst/>
                        </a:rPr>
                        <a:t>Growth, </a:t>
                      </a:r>
                      <a:r>
                        <a:rPr lang="en-US" sz="2000" dirty="0" smtClean="0">
                          <a:effectLst/>
                        </a:rPr>
                        <a:t>BUN, </a:t>
                      </a:r>
                      <a:r>
                        <a:rPr lang="en-US" sz="2000" dirty="0">
                          <a:effectLst/>
                        </a:rPr>
                        <a:t>IQ, abnormal phenylalanine levels, growth failure. Feed intolerance, days to full feed, NEC, sepsis, </a:t>
                      </a:r>
                      <a:r>
                        <a:rPr lang="en-US" sz="2000" dirty="0" err="1">
                          <a:effectLst/>
                        </a:rPr>
                        <a:t>diarrhoea</a:t>
                      </a:r>
                      <a:r>
                        <a:rPr lang="en-US" sz="2000" dirty="0">
                          <a:effectLst/>
                        </a:rPr>
                        <a:t>, metabolic acidosis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dirty="0" smtClean="0">
                          <a:effectLst/>
                        </a:rPr>
                        <a:t>Weak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dirty="0">
                          <a:effectLst/>
                        </a:rPr>
                        <a:t>Higher protein intake </a:t>
                      </a:r>
                      <a:r>
                        <a:rPr lang="en-US" sz="2000" dirty="0" smtClean="0">
                          <a:effectLst/>
                        </a:rPr>
                        <a:t>accelerates </a:t>
                      </a:r>
                      <a:r>
                        <a:rPr lang="en-US" sz="2000" dirty="0">
                          <a:effectLst/>
                        </a:rPr>
                        <a:t>weight gain but limited data on long term outcomes. Insufficient evidence to make recommendations for very high protein formula.</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986720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47793605"/>
              </p:ext>
            </p:extLst>
          </p:nvPr>
        </p:nvGraphicFramePr>
        <p:xfrm>
          <a:off x="148592" y="171450"/>
          <a:ext cx="11835763" cy="6551362"/>
        </p:xfrm>
        <a:graphic>
          <a:graphicData uri="http://schemas.openxmlformats.org/drawingml/2006/table">
            <a:tbl>
              <a:tblPr firstRow="1" firstCol="1" bandRow="1">
                <a:tableStyleId>{5C22544A-7EE6-4342-B048-85BDC9FD1C3A}</a:tableStyleId>
              </a:tblPr>
              <a:tblGrid>
                <a:gridCol w="1150004"/>
                <a:gridCol w="1475718"/>
                <a:gridCol w="899805"/>
                <a:gridCol w="2115317"/>
                <a:gridCol w="1881494"/>
                <a:gridCol w="1369269"/>
                <a:gridCol w="2944156"/>
              </a:tblGrid>
              <a:tr h="2160965">
                <a:tc>
                  <a:txBody>
                    <a:bodyPr/>
                    <a:lstStyle/>
                    <a:p>
                      <a:pPr algn="l">
                        <a:lnSpc>
                          <a:spcPct val="107000"/>
                        </a:lnSpc>
                        <a:spcAft>
                          <a:spcPts val="0"/>
                        </a:spcAft>
                      </a:pPr>
                      <a:r>
                        <a:rPr lang="en-US" sz="2000" dirty="0">
                          <a:effectLst/>
                        </a:rPr>
                        <a:t>Moon </a:t>
                      </a:r>
                      <a:r>
                        <a:rPr lang="en-US" sz="2000" dirty="0" smtClean="0">
                          <a:effectLst/>
                        </a:rPr>
                        <a:t>2016</a:t>
                      </a:r>
                      <a:r>
                        <a:rPr lang="en-US" sz="2000" baseline="30000" dirty="0" smtClean="0">
                          <a:effectLst/>
                        </a:rPr>
                        <a:t>9</a:t>
                      </a:r>
                      <a:endParaRPr lang="en-GB" sz="2000" dirty="0">
                        <a:effectLst/>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2000" dirty="0" smtClean="0">
                          <a:effectLst/>
                        </a:rPr>
                        <a:t>17-Mainly </a:t>
                      </a:r>
                      <a:r>
                        <a:rPr lang="en-US" sz="2000" dirty="0">
                          <a:effectLst/>
                        </a:rPr>
                        <a:t>Europe, USA and  Canada, </a:t>
                      </a:r>
                      <a:r>
                        <a:rPr lang="en-US" sz="2000" dirty="0" err="1">
                          <a:effectLst/>
                        </a:rPr>
                        <a:t>multicentre</a:t>
                      </a:r>
                      <a:r>
                        <a:rPr lang="en-US" sz="2000" dirty="0">
                          <a:effectLst/>
                        </a:rPr>
                        <a:t> 2, Taiwan 1</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a:effectLst/>
                        </a:rPr>
                        <a:t>2,260</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a:effectLst/>
                        </a:rPr>
                        <a:t>Longchain PUFA enriched formula vs standard formula</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a:effectLst/>
                        </a:rPr>
                        <a:t>Visual development, neurodevelopment, growth</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a:effectLst/>
                        </a:rPr>
                        <a:t>Low</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a:effectLst/>
                        </a:rPr>
                        <a:t>Pooling of results showed no clear longterm benefits or harms of the intervention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61146">
                <a:tc>
                  <a:txBody>
                    <a:bodyPr/>
                    <a:lstStyle/>
                    <a:p>
                      <a:pPr algn="l">
                        <a:lnSpc>
                          <a:spcPct val="107000"/>
                        </a:lnSpc>
                        <a:spcAft>
                          <a:spcPts val="0"/>
                        </a:spcAft>
                      </a:pPr>
                      <a:r>
                        <a:rPr lang="en-US" sz="2000" dirty="0">
                          <a:effectLst/>
                        </a:rPr>
                        <a:t>Nehra </a:t>
                      </a:r>
                      <a:r>
                        <a:rPr lang="en-US" sz="2000" dirty="0" smtClean="0">
                          <a:effectLst/>
                        </a:rPr>
                        <a:t>2002</a:t>
                      </a:r>
                      <a:r>
                        <a:rPr lang="en-US" sz="2000" baseline="30000" dirty="0" smtClean="0">
                          <a:effectLst/>
                        </a:rPr>
                        <a:t>10</a:t>
                      </a:r>
                      <a:endParaRPr lang="en-GB" sz="2000" dirty="0">
                        <a:effectLst/>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2000" dirty="0" smtClean="0">
                          <a:effectLst/>
                        </a:rPr>
                        <a:t>8-USA </a:t>
                      </a:r>
                      <a:r>
                        <a:rPr lang="en-US" sz="2000" dirty="0">
                          <a:effectLst/>
                        </a:rPr>
                        <a:t>5, Netherlands 2, Canada 1</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a:effectLst/>
                        </a:rPr>
                        <a:t>182</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a:effectLst/>
                        </a:rPr>
                        <a:t>High vs low medium chain triglyceride content formula</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a:effectLst/>
                        </a:rPr>
                        <a:t>Short term growth, neurodevelopment, longterm growth</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dirty="0">
                          <a:effectLst/>
                        </a:rPr>
                        <a:t>Little </a:t>
                      </a:r>
                      <a:r>
                        <a:rPr lang="en-US" sz="2000" dirty="0" smtClean="0">
                          <a:effectLst/>
                        </a:rPr>
                        <a:t>info </a:t>
                      </a:r>
                      <a:r>
                        <a:rPr lang="en-US" sz="2000" dirty="0">
                          <a:effectLst/>
                        </a:rPr>
                        <a:t>on allocation method or blinding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dirty="0">
                          <a:effectLst/>
                        </a:rPr>
                        <a:t>No evidence of difference in short term growth.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07264">
                <a:tc>
                  <a:txBody>
                    <a:bodyPr/>
                    <a:lstStyle/>
                    <a:p>
                      <a:pPr algn="l">
                        <a:lnSpc>
                          <a:spcPct val="107000"/>
                        </a:lnSpc>
                        <a:spcAft>
                          <a:spcPts val="0"/>
                        </a:spcAft>
                      </a:pPr>
                      <a:r>
                        <a:rPr lang="en-US" sz="2000" dirty="0">
                          <a:effectLst/>
                        </a:rPr>
                        <a:t>Young </a:t>
                      </a:r>
                      <a:r>
                        <a:rPr lang="en-US" sz="2000" dirty="0" smtClean="0">
                          <a:effectLst/>
                        </a:rPr>
                        <a:t>2016</a:t>
                      </a:r>
                      <a:r>
                        <a:rPr lang="en-US" sz="2000" baseline="30000" dirty="0" smtClean="0">
                          <a:effectLst/>
                        </a:rPr>
                        <a:t>11</a:t>
                      </a:r>
                      <a:endParaRPr lang="en-GB" sz="2000" dirty="0">
                        <a:effectLst/>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2000" dirty="0" smtClean="0">
                          <a:effectLst/>
                        </a:rPr>
                        <a:t>16 Most </a:t>
                      </a:r>
                      <a:r>
                        <a:rPr lang="en-US" sz="2000" dirty="0">
                          <a:effectLst/>
                        </a:rPr>
                        <a:t>in Europe, USA. </a:t>
                      </a:r>
                      <a:r>
                        <a:rPr lang="en-US" sz="2000" dirty="0" smtClean="0">
                          <a:effectLst/>
                        </a:rPr>
                        <a:t>1 -S</a:t>
                      </a:r>
                      <a:r>
                        <a:rPr lang="en-US" sz="2000" dirty="0">
                          <a:effectLst/>
                        </a:rPr>
                        <a:t>. Korea, Israel and Taiwan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a:effectLst/>
                        </a:rPr>
                        <a:t>1,251</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a:effectLst/>
                        </a:rPr>
                        <a:t>Nutrient enriched vs standard formula post-discharge</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dirty="0">
                          <a:effectLst/>
                        </a:rPr>
                        <a:t>Growth, </a:t>
                      </a:r>
                      <a:r>
                        <a:rPr lang="en-US" sz="2000" dirty="0" err="1" smtClean="0">
                          <a:effectLst/>
                        </a:rPr>
                        <a:t>devt</a:t>
                      </a:r>
                      <a:r>
                        <a:rPr lang="en-US" sz="2000" dirty="0" smtClean="0">
                          <a:effectLst/>
                        </a:rPr>
                        <a:t>.</a:t>
                      </a:r>
                      <a:r>
                        <a:rPr lang="en-US" sz="2000" baseline="0" dirty="0" smtClean="0">
                          <a:effectLst/>
                        </a:rPr>
                        <a:t> </a:t>
                      </a:r>
                      <a:r>
                        <a:rPr lang="en-US" sz="2000" dirty="0" smtClean="0">
                          <a:effectLst/>
                        </a:rPr>
                        <a:t>Feed</a:t>
                      </a:r>
                      <a:r>
                        <a:rPr lang="en-US" sz="2000" baseline="0" dirty="0" smtClean="0">
                          <a:effectLst/>
                        </a:rPr>
                        <a:t> </a:t>
                      </a:r>
                      <a:r>
                        <a:rPr lang="en-US" sz="2000" dirty="0" smtClean="0">
                          <a:effectLst/>
                        </a:rPr>
                        <a:t>tolerance </a:t>
                      </a:r>
                      <a:r>
                        <a:rPr lang="en-US" sz="2000" dirty="0">
                          <a:effectLst/>
                        </a:rPr>
                        <a:t>Bone mineralization BMI, </a:t>
                      </a:r>
                      <a:r>
                        <a:rPr lang="en-US" sz="2000" dirty="0" smtClean="0">
                          <a:effectLst/>
                        </a:rPr>
                        <a:t>Bp.</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a:effectLst/>
                        </a:rPr>
                        <a:t>Moderate</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000" dirty="0">
                          <a:effectLst/>
                        </a:rPr>
                        <a:t>Limited evidence that use of preterm formula post-discharge may increase growth up to 18 months.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1916920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Savon</Template>
  <TotalTime>9981</TotalTime>
  <Words>2065</Words>
  <Application>Microsoft Office PowerPoint</Application>
  <PresentationFormat>Widescreen</PresentationFormat>
  <Paragraphs>323</Paragraphs>
  <Slides>21</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Arial Narrow</vt:lpstr>
      <vt:lpstr>Blackadder ITC</vt:lpstr>
      <vt:lpstr>Calibri</vt:lpstr>
      <vt:lpstr>Century Gothic</vt:lpstr>
      <vt:lpstr>Garamond</vt:lpstr>
      <vt:lpstr>Times New Roman</vt:lpstr>
      <vt:lpstr>Savon</vt:lpstr>
      <vt:lpstr>Systematic review:  feeding practices for LBW infants in LMICs</vt:lpstr>
      <vt:lpstr>Background</vt:lpstr>
      <vt:lpstr>Literature search</vt:lpstr>
      <vt:lpstr>Literature search- what to feed Reviews comparing formula milk to human milk</vt:lpstr>
      <vt:lpstr>Literature search- what to feed Review comparing formula milk to donor human milk</vt:lpstr>
      <vt:lpstr>Literature search Reviews on breast milk fortification </vt:lpstr>
      <vt:lpstr>PowerPoint Presentation</vt:lpstr>
      <vt:lpstr> Literature search Reviews comparing different types of formula feeds </vt:lpstr>
      <vt:lpstr>PowerPoint Presentation</vt:lpstr>
      <vt:lpstr>Literature review- When to start feeds</vt:lpstr>
      <vt:lpstr>PowerPoint Presentation</vt:lpstr>
      <vt:lpstr>Literature search- How to advance</vt:lpstr>
      <vt:lpstr>PowerPoint Presentation</vt:lpstr>
      <vt:lpstr>Literature search- How to advance</vt:lpstr>
      <vt:lpstr>Literature search- How to feed </vt:lpstr>
      <vt:lpstr>How to feed-Nasal versus oral route for placing feeding tube</vt:lpstr>
      <vt:lpstr>How to feed- Continuous versus bolus</vt:lpstr>
      <vt:lpstr>How to feed- Push versus gravity </vt:lpstr>
      <vt:lpstr>WHO Recommendations on optimal feeding of very low- birth- weight infants</vt:lpstr>
      <vt:lpstr>WHO Recommendations on optimal feeding of very low- birth- weight infants</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Systematic review:  feeding practices for LBW infants in LMICs</dc:title>
  <dc:creator>Abimbola Akindolire</dc:creator>
  <cp:lastModifiedBy>Abimbola Akindolire</cp:lastModifiedBy>
  <cp:revision>53</cp:revision>
  <dcterms:created xsi:type="dcterms:W3CDTF">2018-02-26T21:35:52Z</dcterms:created>
  <dcterms:modified xsi:type="dcterms:W3CDTF">2018-03-06T07:39:18Z</dcterms:modified>
</cp:coreProperties>
</file>