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comment1.xml" ContentType="application/vnd.openxmlformats-officedocument.presentationml.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314" r:id="rId2"/>
    <p:sldId id="315" r:id="rId3"/>
    <p:sldId id="316" r:id="rId4"/>
    <p:sldId id="317" r:id="rId5"/>
    <p:sldId id="319" r:id="rId6"/>
    <p:sldId id="320" r:id="rId7"/>
    <p:sldId id="321" r:id="rId8"/>
    <p:sldId id="322" r:id="rId9"/>
    <p:sldId id="323" r:id="rId10"/>
    <p:sldId id="324" r:id="rId11"/>
    <p:sldId id="328" r:id="rId12"/>
    <p:sldId id="329" r:id="rId13"/>
    <p:sldId id="279" r:id="rId14"/>
    <p:sldId id="273" r:id="rId15"/>
    <p:sldId id="565" r:id="rId16"/>
    <p:sldId id="280" r:id="rId17"/>
    <p:sldId id="282" r:id="rId18"/>
    <p:sldId id="286" r:id="rId19"/>
    <p:sldId id="283" r:id="rId20"/>
    <p:sldId id="291" r:id="rId21"/>
    <p:sldId id="284" r:id="rId22"/>
    <p:sldId id="567" r:id="rId23"/>
    <p:sldId id="288" r:id="rId24"/>
    <p:sldId id="285" r:id="rId25"/>
    <p:sldId id="287"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eza, Tania" initials="RT" lastIdx="1" clrIdx="0">
    <p:extLst>
      <p:ext uri="{19B8F6BF-5375-455C-9EA6-DF929625EA0E}">
        <p15:presenceInfo xmlns:p15="http://schemas.microsoft.com/office/powerpoint/2012/main" userId="S::tania.reza@ucsf.edu::a1852c06-2a4e-4f2a-8f5f-250593dc09b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8188"/>
    <p:restoredTop sz="95934"/>
  </p:normalViewPr>
  <p:slideViewPr>
    <p:cSldViewPr snapToGrid="0" snapToObjects="1">
      <p:cViewPr varScale="1">
        <p:scale>
          <a:sx n="103" d="100"/>
          <a:sy n="103" d="100"/>
        </p:scale>
        <p:origin x="176" y="6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6-01T15:47:22.523" idx="1">
    <p:pos x="2940" y="2491"/>
    <p:text>Since the presentation now includes costing analysis, consider rewording this to "To assess the effectiveness and costs of the XPEL TB strategy against routine care (onsite smear microscopy and referral-based Xpert testing).  </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20DC6C-45AC-FB4A-8E0E-E3A3506A9AC2}" type="datetimeFigureOut">
              <a:rPr lang="en-US" smtClean="0"/>
              <a:t>4/21/22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D3204A-3AAE-B54F-9F86-9C20CD751F68}" type="slidenum">
              <a:rPr lang="en-US" smtClean="0"/>
              <a:t>‹#›</a:t>
            </a:fld>
            <a:endParaRPr lang="en-US"/>
          </a:p>
        </p:txBody>
      </p:sp>
    </p:spTree>
    <p:extLst>
      <p:ext uri="{BB962C8B-B14F-4D97-AF65-F5344CB8AC3E}">
        <p14:creationId xmlns:p14="http://schemas.microsoft.com/office/powerpoint/2010/main" val="14964920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 start with a bit</a:t>
            </a:r>
            <a:r>
              <a:rPr lang="en-US" baseline="0" dirty="0"/>
              <a:t> of context for my talk.</a:t>
            </a:r>
          </a:p>
          <a:p>
            <a:r>
              <a:rPr lang="en-US" baseline="0" dirty="0"/>
              <a:t>The World Health Organization estimates that at least 1/3</a:t>
            </a:r>
            <a:r>
              <a:rPr lang="en-US" baseline="30000" dirty="0"/>
              <a:t>rd</a:t>
            </a:r>
            <a:r>
              <a:rPr lang="en-US" baseline="0" dirty="0"/>
              <a:t> of TB patients worldwide are not being diagnosed or treated, the so called missing 3 million.</a:t>
            </a:r>
          </a:p>
          <a:p>
            <a:endParaRPr lang="en-US" baseline="0" dirty="0"/>
          </a:p>
          <a:p>
            <a:r>
              <a:rPr lang="en-US" baseline="0" dirty="0"/>
              <a:t>Better diagnostics are clearly critical to improving case finding. We have been doing smear microscopy for over 100 years – it’s insensitive, missing at least half of all TB cases and it requires patients to make multiple visits to health centers, resulting in high rates of loss to follow up.</a:t>
            </a:r>
          </a:p>
          <a:p>
            <a:endParaRPr lang="en-US" baseline="0" dirty="0"/>
          </a:p>
          <a:p>
            <a:r>
              <a:rPr lang="en-US" baseline="0" dirty="0"/>
              <a:t>So not surprisingly there has been considerable donor and country investment in novel diagnostics, in particular </a:t>
            </a:r>
            <a:r>
              <a:rPr lang="en-US" baseline="0" dirty="0" err="1"/>
              <a:t>Xpert</a:t>
            </a:r>
            <a:r>
              <a:rPr lang="en-US" baseline="0" dirty="0"/>
              <a:t> MTB/RIF which the WHO has now endorsed as the first line test for TB wherever feasible. I think most of you are familiar with </a:t>
            </a:r>
            <a:r>
              <a:rPr lang="en-US" baseline="0" dirty="0" err="1"/>
              <a:t>Xpert</a:t>
            </a:r>
            <a:r>
              <a:rPr lang="en-US" baseline="0" dirty="0"/>
              <a:t> MTB/RIF – it’s a semi-automated PCR-based test that is much more sensitive than microscopy and provides a result within two hours, including identifying rifampin resistance.</a:t>
            </a:r>
          </a:p>
          <a:p>
            <a:endParaRPr lang="en-US" baseline="0" dirty="0"/>
          </a:p>
          <a:p>
            <a:r>
              <a:rPr lang="en-US" baseline="0" dirty="0"/>
              <a:t>The graph here shows how rapidly </a:t>
            </a:r>
            <a:r>
              <a:rPr lang="en-US" baseline="0" dirty="0" err="1"/>
              <a:t>Xpert</a:t>
            </a:r>
            <a:r>
              <a:rPr lang="en-US" baseline="0" dirty="0"/>
              <a:t> testing capacity has been scaled-up in high burden countries, with 18000 modules and 10 million cartridges procured by the end of 2014. The number of modules and cartridges has continued to increase exponentially over the past two years.</a:t>
            </a:r>
          </a:p>
          <a:p>
            <a:endParaRPr lang="en-US" baseline="0" dirty="0"/>
          </a:p>
        </p:txBody>
      </p:sp>
      <p:sp>
        <p:nvSpPr>
          <p:cNvPr id="4" name="Slide Number Placeholder 3"/>
          <p:cNvSpPr>
            <a:spLocks noGrp="1"/>
          </p:cNvSpPr>
          <p:nvPr>
            <p:ph type="sldNum" sz="quarter" idx="10"/>
          </p:nvPr>
        </p:nvSpPr>
        <p:spPr/>
        <p:txBody>
          <a:bodyPr/>
          <a:lstStyle/>
          <a:p>
            <a:fld id="{7C2EC3EA-423D-5742-B220-69B0303CDADC}" type="slidenum">
              <a:rPr lang="en-US" smtClean="0"/>
              <a:t>1</a:t>
            </a:fld>
            <a:endParaRPr lang="en-US"/>
          </a:p>
        </p:txBody>
      </p:sp>
    </p:spTree>
    <p:extLst>
      <p:ext uri="{BB962C8B-B14F-4D97-AF65-F5344CB8AC3E}">
        <p14:creationId xmlns:p14="http://schemas.microsoft.com/office/powerpoint/2010/main" val="37474208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Placeholder 2"/>
          <p:cNvSpPr>
            <a:spLocks noGrp="1" noRot="1" noChangeAspect="1" noChangeArrowheads="1" noTextEdit="1"/>
          </p:cNvSpPr>
          <p:nvPr>
            <p:ph type="sldImg"/>
          </p:nvPr>
        </p:nvSpPr>
        <p:spPr>
          <a:ln/>
        </p:spPr>
      </p:sp>
      <p:sp>
        <p:nvSpPr>
          <p:cNvPr id="63491" name="Placeholder 3"/>
          <p:cNvSpPr>
            <a:spLocks noGrp="1" noChangeArrowheads="1"/>
          </p:cNvSpPr>
          <p:nvPr>
            <p:ph type="body" idx="1"/>
          </p:nvPr>
        </p:nvSpPr>
        <p:spPr>
          <a:noFill/>
        </p:spPr>
        <p:txBody>
          <a:bodyPr/>
          <a:lstStyle/>
          <a:p>
            <a:r>
              <a:rPr lang="en-US" baseline="0" dirty="0">
                <a:latin typeface="Arial" pitchFamily="127" charset="0"/>
              </a:rPr>
              <a:t>I’ve listed on the slide some of the key barriers identified. The barriers are categorized using the PRECEDE framework, which is a well-validated framework for designing behavior change interventions. The framework classifies barriers as predisposing, enabling or reinforcing factors, and interventions that target </a:t>
            </a:r>
            <a:r>
              <a:rPr lang="en-US" baseline="0" dirty="0" err="1">
                <a:latin typeface="Arial" pitchFamily="127" charset="0"/>
              </a:rPr>
              <a:t>barries</a:t>
            </a:r>
            <a:r>
              <a:rPr lang="en-US" baseline="0" dirty="0">
                <a:latin typeface="Arial" pitchFamily="127" charset="0"/>
              </a:rPr>
              <a:t> within each of these categories are more likely to result in successful behavior change.</a:t>
            </a:r>
          </a:p>
          <a:p>
            <a:endParaRPr lang="en-US" baseline="0" dirty="0">
              <a:latin typeface="Arial" pitchFamily="127" charset="0"/>
            </a:endParaRPr>
          </a:p>
        </p:txBody>
      </p:sp>
    </p:spTree>
    <p:extLst>
      <p:ext uri="{BB962C8B-B14F-4D97-AF65-F5344CB8AC3E}">
        <p14:creationId xmlns:p14="http://schemas.microsoft.com/office/powerpoint/2010/main" val="20851850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F45AE6A-E191-45C1-A40A-239D6A44EC6A}"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7709639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p>
        </p:txBody>
      </p:sp>
      <p:sp>
        <p:nvSpPr>
          <p:cNvPr id="4" name="Slide Number Placeholder 3"/>
          <p:cNvSpPr>
            <a:spLocks noGrp="1"/>
          </p:cNvSpPr>
          <p:nvPr>
            <p:ph type="sldNum" sz="quarter" idx="5"/>
          </p:nvPr>
        </p:nvSpPr>
        <p:spPr/>
        <p:txBody>
          <a:bodyPr/>
          <a:lstStyle/>
          <a:p>
            <a:fld id="{0BA8F0D9-E279-E34C-B949-0AC84793B66E}" type="slidenum">
              <a:rPr lang="en-US" smtClean="0"/>
              <a:t>14</a:t>
            </a:fld>
            <a:endParaRPr lang="en-US"/>
          </a:p>
        </p:txBody>
      </p:sp>
    </p:spTree>
    <p:extLst>
      <p:ext uri="{BB962C8B-B14F-4D97-AF65-F5344CB8AC3E}">
        <p14:creationId xmlns:p14="http://schemas.microsoft.com/office/powerpoint/2010/main" val="29105737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p>
        </p:txBody>
      </p:sp>
      <p:sp>
        <p:nvSpPr>
          <p:cNvPr id="4" name="Slide Number Placeholder 3"/>
          <p:cNvSpPr>
            <a:spLocks noGrp="1"/>
          </p:cNvSpPr>
          <p:nvPr>
            <p:ph type="sldNum" sz="quarter" idx="5"/>
          </p:nvPr>
        </p:nvSpPr>
        <p:spPr/>
        <p:txBody>
          <a:bodyPr/>
          <a:lstStyle/>
          <a:p>
            <a:fld id="{0BA8F0D9-E279-E34C-B949-0AC84793B66E}" type="slidenum">
              <a:rPr lang="en-US" smtClean="0"/>
              <a:t>15</a:t>
            </a:fld>
            <a:endParaRPr lang="en-US"/>
          </a:p>
        </p:txBody>
      </p:sp>
    </p:spTree>
    <p:extLst>
      <p:ext uri="{BB962C8B-B14F-4D97-AF65-F5344CB8AC3E}">
        <p14:creationId xmlns:p14="http://schemas.microsoft.com/office/powerpoint/2010/main" val="6280652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Let’s move to the Uganda context.</a:t>
            </a:r>
          </a:p>
          <a:p>
            <a:endParaRPr lang="en-US" dirty="0"/>
          </a:p>
          <a:p>
            <a:r>
              <a:rPr lang="en-US" dirty="0"/>
              <a:t>Uganda has been a leader in </a:t>
            </a:r>
            <a:r>
              <a:rPr lang="en-US" dirty="0" err="1"/>
              <a:t>Xpert</a:t>
            </a:r>
            <a:r>
              <a:rPr lang="en-US" dirty="0"/>
              <a:t> scale-up on a per capita</a:t>
            </a:r>
            <a:r>
              <a:rPr lang="en-US" baseline="0" dirty="0"/>
              <a:t> basis</a:t>
            </a:r>
            <a:r>
              <a:rPr lang="en-US" dirty="0"/>
              <a:t>. The NTLP and NTRL have established a hub-and</a:t>
            </a:r>
            <a:r>
              <a:rPr lang="en-US" baseline="0" dirty="0"/>
              <a:t>-spoke model. The red dots on the map indicate health facilities that now have </a:t>
            </a:r>
            <a:r>
              <a:rPr lang="en-US" baseline="0" dirty="0" err="1"/>
              <a:t>Xpert</a:t>
            </a:r>
            <a:r>
              <a:rPr lang="en-US" baseline="0" dirty="0"/>
              <a:t> devices. These testing hubs, which are now in virtually all districts of the country, are each linked with 3-5 microscopy units. Sputum samples collected at the microscopy units are transported to the testing hubs and results are returned to the microscopy centers after testing is completed. The NTRL is also in the process of installing software at all of the testing hubs which enables central monitoring of test results and device performance. </a:t>
            </a:r>
          </a:p>
          <a:p>
            <a:endParaRPr lang="en-US" baseline="0" dirty="0"/>
          </a:p>
          <a:p>
            <a:r>
              <a:rPr lang="en-US" baseline="0" dirty="0"/>
              <a:t>There are no formal studies I am aware of the impact of this massive scale-up of </a:t>
            </a:r>
            <a:r>
              <a:rPr lang="en-US" baseline="0" dirty="0" err="1"/>
              <a:t>Xpert</a:t>
            </a:r>
            <a:r>
              <a:rPr lang="en-US" baseline="0" dirty="0"/>
              <a:t> testing capacity. But the nearly 4-fold increase in confirmed MDR TB patients from 2009 to 2015 is certainly due in large part to increased </a:t>
            </a:r>
            <a:r>
              <a:rPr lang="en-US" baseline="0" dirty="0" err="1"/>
              <a:t>Xpert</a:t>
            </a:r>
            <a:r>
              <a:rPr lang="en-US" baseline="0" dirty="0"/>
              <a:t> testing.</a:t>
            </a:r>
          </a:p>
          <a:p>
            <a:endParaRPr lang="en-US" baseline="0" dirty="0"/>
          </a:p>
          <a:p>
            <a:r>
              <a:rPr lang="en-US" baseline="0" dirty="0"/>
              <a:t>There has also been in increase in TB cases notified, from about 40-42 thousand cases pre-2010 to 44-45 thousand cases in the last two years.</a:t>
            </a:r>
          </a:p>
          <a:p>
            <a:r>
              <a:rPr lang="en-US" baseline="0" dirty="0"/>
              <a:t>And the proportion of bacteriologically-confirmed cases has increased from 60-65% to &gt;70% in the same period. </a:t>
            </a:r>
          </a:p>
          <a:p>
            <a:r>
              <a:rPr lang="en-US" dirty="0"/>
              <a:t>At least some of these increases are likely attributable to </a:t>
            </a:r>
            <a:r>
              <a:rPr lang="en-US" dirty="0" err="1"/>
              <a:t>Xpert</a:t>
            </a:r>
            <a:r>
              <a:rPr lang="en-US" baseline="0" dirty="0"/>
              <a:t> scale-up, though more formal trend analysis is needed to further support this.</a:t>
            </a:r>
            <a:endParaRPr lang="en-US" dirty="0"/>
          </a:p>
        </p:txBody>
      </p:sp>
      <p:sp>
        <p:nvSpPr>
          <p:cNvPr id="4" name="Slide Number Placeholder 3"/>
          <p:cNvSpPr>
            <a:spLocks noGrp="1"/>
          </p:cNvSpPr>
          <p:nvPr>
            <p:ph type="sldNum" sz="quarter" idx="10"/>
          </p:nvPr>
        </p:nvSpPr>
        <p:spPr/>
        <p:txBody>
          <a:bodyPr/>
          <a:lstStyle/>
          <a:p>
            <a:fld id="{7C2EC3EA-423D-5742-B220-69B0303CDADC}" type="slidenum">
              <a:rPr lang="en-US" smtClean="0"/>
              <a:t>2</a:t>
            </a:fld>
            <a:endParaRPr lang="en-US"/>
          </a:p>
        </p:txBody>
      </p:sp>
    </p:spTree>
    <p:extLst>
      <p:ext uri="{BB962C8B-B14F-4D97-AF65-F5344CB8AC3E}">
        <p14:creationId xmlns:p14="http://schemas.microsoft.com/office/powerpoint/2010/main" val="24610482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a:t>
            </a:r>
            <a:r>
              <a:rPr lang="en-US" baseline="0" dirty="0"/>
              <a:t> are also several unresolved questions that are  important to understanding the effectiveness of </a:t>
            </a:r>
            <a:r>
              <a:rPr lang="en-US" baseline="0" dirty="0" err="1"/>
              <a:t>Xpert</a:t>
            </a:r>
            <a:r>
              <a:rPr lang="en-US" baseline="0" dirty="0"/>
              <a:t> scale-up and the potential for further improvements in case finding. Some of these question include:</a:t>
            </a:r>
            <a:endParaRPr lang="en-US" dirty="0"/>
          </a:p>
        </p:txBody>
      </p:sp>
      <p:sp>
        <p:nvSpPr>
          <p:cNvPr id="4" name="Slide Number Placeholder 3"/>
          <p:cNvSpPr>
            <a:spLocks noGrp="1"/>
          </p:cNvSpPr>
          <p:nvPr>
            <p:ph type="sldNum" sz="quarter" idx="10"/>
          </p:nvPr>
        </p:nvSpPr>
        <p:spPr/>
        <p:txBody>
          <a:bodyPr/>
          <a:lstStyle/>
          <a:p>
            <a:fld id="{7C2EC3EA-423D-5742-B220-69B0303CDADC}" type="slidenum">
              <a:rPr lang="en-US" smtClean="0"/>
              <a:t>3</a:t>
            </a:fld>
            <a:endParaRPr lang="en-US"/>
          </a:p>
        </p:txBody>
      </p:sp>
    </p:spTree>
    <p:extLst>
      <p:ext uri="{BB962C8B-B14F-4D97-AF65-F5344CB8AC3E}">
        <p14:creationId xmlns:p14="http://schemas.microsoft.com/office/powerpoint/2010/main" val="30934513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 the past 3-4 years, our group has tried to address some of these question in a collaborative partnership</a:t>
            </a:r>
            <a:r>
              <a:rPr lang="en-US" baseline="0" dirty="0"/>
              <a:t> with the Uganda NTLP and NTRL.</a:t>
            </a:r>
          </a:p>
          <a:p>
            <a:r>
              <a:rPr lang="en-US" baseline="0" dirty="0"/>
              <a:t>The name for these studies has evolved over time, but they are now captured under the XPEL TB study, which stands for:</a:t>
            </a:r>
          </a:p>
          <a:p>
            <a:endParaRPr lang="en-US" baseline="0" dirty="0"/>
          </a:p>
          <a:p>
            <a:r>
              <a:rPr lang="en-US" baseline="0" dirty="0"/>
              <a:t>The aims of the study are:</a:t>
            </a:r>
          </a:p>
          <a:p>
            <a:endParaRPr lang="en-US" baseline="0" dirty="0"/>
          </a:p>
          <a:p>
            <a:pPr marL="228600" indent="-228600">
              <a:buAutoNum type="arabicPeriod"/>
            </a:pPr>
            <a:r>
              <a:rPr lang="en-US" baseline="0" dirty="0"/>
              <a:t>Quantify gaps in TB diagnosis at health centers linked to </a:t>
            </a:r>
            <a:r>
              <a:rPr lang="en-US" baseline="0" dirty="0" err="1"/>
              <a:t>Xpert</a:t>
            </a:r>
            <a:r>
              <a:rPr lang="en-US" baseline="0" dirty="0"/>
              <a:t> testing sites. In particular, we focused on whether or not patients presenting to these peripheral health centers were being evaluated in accordance with international guidelines, which say to 1) refer all…..</a:t>
            </a:r>
          </a:p>
          <a:p>
            <a:pPr marL="228600" indent="-228600">
              <a:buAutoNum type="arabicPeriod"/>
            </a:pPr>
            <a:r>
              <a:rPr lang="en-US" baseline="0" dirty="0"/>
              <a:t>The second aim was to identify </a:t>
            </a:r>
            <a:r>
              <a:rPr lang="en-US" baseline="0" dirty="0" err="1"/>
              <a:t>modifibale</a:t>
            </a:r>
            <a:r>
              <a:rPr lang="en-US" baseline="0" dirty="0"/>
              <a:t> barriers to high quality TB diagnosis</a:t>
            </a:r>
          </a:p>
          <a:p>
            <a:pPr marL="228600" indent="-228600">
              <a:buAutoNum type="arabicPeriod"/>
            </a:pPr>
            <a:r>
              <a:rPr lang="en-US" baseline="0" dirty="0"/>
              <a:t>And the third aim was to….</a:t>
            </a:r>
          </a:p>
          <a:p>
            <a:pPr marL="228600" indent="-228600">
              <a:buAutoNum type="arabicPeriod"/>
            </a:pPr>
            <a:endParaRPr lang="en-US" baseline="0" dirty="0"/>
          </a:p>
          <a:p>
            <a:pPr marL="0" indent="0">
              <a:buNone/>
            </a:pPr>
            <a:r>
              <a:rPr lang="en-US" baseline="0" dirty="0"/>
              <a:t>In the rest of the talk, I will review our progress on each of these aims, highlighting a series of completed and ongoing studies.</a:t>
            </a:r>
            <a:endParaRPr lang="en-US" dirty="0"/>
          </a:p>
        </p:txBody>
      </p:sp>
      <p:sp>
        <p:nvSpPr>
          <p:cNvPr id="4" name="Slide Number Placeholder 3"/>
          <p:cNvSpPr>
            <a:spLocks noGrp="1"/>
          </p:cNvSpPr>
          <p:nvPr>
            <p:ph type="sldNum" sz="quarter" idx="10"/>
          </p:nvPr>
        </p:nvSpPr>
        <p:spPr/>
        <p:txBody>
          <a:bodyPr/>
          <a:lstStyle/>
          <a:p>
            <a:fld id="{7C2EC3EA-423D-5742-B220-69B0303CDADC}" type="slidenum">
              <a:rPr lang="en-US" smtClean="0"/>
              <a:t>4</a:t>
            </a:fld>
            <a:endParaRPr lang="en-US"/>
          </a:p>
        </p:txBody>
      </p:sp>
    </p:spTree>
    <p:extLst>
      <p:ext uri="{BB962C8B-B14F-4D97-AF65-F5344CB8AC3E}">
        <p14:creationId xmlns:p14="http://schemas.microsoft.com/office/powerpoint/2010/main" val="7597569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To </a:t>
            </a:r>
            <a:r>
              <a:rPr lang="en-US" baseline="0" dirty="0"/>
              <a:t>define the quality gap and assess compliance with these standards, we focused on 24 health centers linked to 16 </a:t>
            </a:r>
            <a:r>
              <a:rPr lang="en-US" baseline="0" dirty="0" err="1"/>
              <a:t>Xpert</a:t>
            </a:r>
            <a:r>
              <a:rPr lang="en-US" baseline="0" dirty="0"/>
              <a:t> testing sites. The health centers are shown in yellow on the map and the </a:t>
            </a:r>
            <a:r>
              <a:rPr lang="en-US" baseline="0" dirty="0" err="1"/>
              <a:t>Xpert</a:t>
            </a:r>
            <a:r>
              <a:rPr lang="en-US" baseline="0" dirty="0"/>
              <a:t> sites in red. The 24 health centers were selected based on pre-defined criteria assessed using NTLP case notification data. The criteria ensured that health centers performed a minimum amount of TB testing and treatment so that we would have adequate power to test our hypotheses. We reviewed the list of health centers meeting these criteria with the NTLP and together selected sites. We focused on health centers that were outside Kampala but in reasonable proximity to reduce travel time and costs.</a:t>
            </a:r>
          </a:p>
          <a:p>
            <a:endParaRPr lang="en-US" baseline="0" dirty="0"/>
          </a:p>
          <a:p>
            <a:r>
              <a:rPr lang="en-US" baseline="0" dirty="0"/>
              <a:t>Our goal was to include all adults undergoing TB evaluation at these health centers and to capture the outcomes of their Tb evaluation, so whether they underwent sputum-based testing, what testing, whether they started TB treatment and when they started treatment.</a:t>
            </a:r>
          </a:p>
        </p:txBody>
      </p:sp>
      <p:sp>
        <p:nvSpPr>
          <p:cNvPr id="4" name="Slide Number Placeholder 3"/>
          <p:cNvSpPr>
            <a:spLocks noGrp="1"/>
          </p:cNvSpPr>
          <p:nvPr>
            <p:ph type="sldNum" sz="quarter" idx="10"/>
          </p:nvPr>
        </p:nvSpPr>
        <p:spPr/>
        <p:txBody>
          <a:bodyPr/>
          <a:lstStyle/>
          <a:p>
            <a:fld id="{7C2EC3EA-423D-5742-B220-69B0303CDADC}" type="slidenum">
              <a:rPr lang="en-US" smtClean="0"/>
              <a:t>5</a:t>
            </a:fld>
            <a:endParaRPr lang="en-US"/>
          </a:p>
        </p:txBody>
      </p:sp>
    </p:spTree>
    <p:extLst>
      <p:ext uri="{BB962C8B-B14F-4D97-AF65-F5344CB8AC3E}">
        <p14:creationId xmlns:p14="http://schemas.microsoft.com/office/powerpoint/2010/main" val="31919348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do this, we set up what I think is an innovative data collection system to reflect routine care.</a:t>
            </a:r>
          </a:p>
          <a:p>
            <a:endParaRPr lang="en-US" dirty="0"/>
          </a:p>
          <a:p>
            <a:pPr marL="0" marR="0" lvl="1" indent="0" algn="l" defTabSz="914400" rtl="0" eaLnBrk="1" fontAlgn="auto" latinLnBrk="0" hangingPunct="1">
              <a:lnSpc>
                <a:spcPct val="100000"/>
              </a:lnSpc>
              <a:spcBef>
                <a:spcPts val="0"/>
              </a:spcBef>
              <a:spcAft>
                <a:spcPts val="0"/>
              </a:spcAft>
              <a:buClrTx/>
              <a:buSzTx/>
              <a:buFontTx/>
              <a:buNone/>
              <a:tabLst/>
              <a:defRPr/>
            </a:pPr>
            <a:r>
              <a:rPr lang="en-US" dirty="0"/>
              <a:t>The data collection utilized routine data sources already available at the health centers. These included the presumptive TB register, TB laboratory register, </a:t>
            </a:r>
            <a:r>
              <a:rPr lang="en-US" dirty="0" err="1"/>
              <a:t>Xpert</a:t>
            </a:r>
            <a:r>
              <a:rPr lang="en-US" dirty="0"/>
              <a:t> requisition forms, and TB treatment register. We trained two</a:t>
            </a:r>
            <a:r>
              <a:rPr lang="en-US" baseline="0" dirty="0"/>
              <a:t> </a:t>
            </a:r>
            <a:r>
              <a:rPr lang="en-US" dirty="0"/>
              <a:t>health center staff not involved in TB evaluation to take </a:t>
            </a:r>
            <a:r>
              <a:rPr lang="en-US" baseline="0" dirty="0"/>
              <a:t>photos of these data sources every two weeks using a camera-enabled smart phone and to upload the photos to a secure </a:t>
            </a:r>
            <a:r>
              <a:rPr lang="en-US" baseline="0" dirty="0" err="1"/>
              <a:t>REDCap</a:t>
            </a:r>
            <a:r>
              <a:rPr lang="en-US" baseline="0" dirty="0"/>
              <a:t> server. </a:t>
            </a:r>
          </a:p>
          <a:p>
            <a:endParaRPr lang="en-US" dirty="0"/>
          </a:p>
          <a:p>
            <a:r>
              <a:rPr lang="en-US" dirty="0"/>
              <a:t>Study</a:t>
            </a:r>
            <a:r>
              <a:rPr lang="en-US" baseline="0" dirty="0"/>
              <a:t> staff first verified that each batch of photos was complete and that the photos were clear, and then extracted patient-level data from the photos using a standardized </a:t>
            </a:r>
            <a:r>
              <a:rPr lang="en-US" baseline="0" dirty="0" err="1"/>
              <a:t>REDCap</a:t>
            </a:r>
            <a:r>
              <a:rPr lang="en-US" baseline="0" dirty="0"/>
              <a:t> data entry form. The patient-level data included age and gender, HIV and ART status, TB test dates and results and TB treatment dates and results. After the initial extraction, study staff resolved queries including key missing data and any patients they had difficulty matching across data sources by calling health center staff. This process repeated itself every two weeks, enabling near real-time surveillance and monitoring of TB evaluation.</a:t>
            </a:r>
          </a:p>
          <a:p>
            <a:endParaRPr lang="en-US" baseline="0" dirty="0"/>
          </a:p>
          <a:p>
            <a:r>
              <a:rPr lang="en-US" baseline="0" dirty="0"/>
              <a:t>In addition to the primary data sources, study staff extracted </a:t>
            </a:r>
            <a:r>
              <a:rPr lang="en-US" baseline="0" dirty="0" err="1"/>
              <a:t>Xpert</a:t>
            </a:r>
            <a:r>
              <a:rPr lang="en-US" baseline="0" dirty="0"/>
              <a:t> testing data from the </a:t>
            </a:r>
            <a:r>
              <a:rPr lang="en-US" baseline="0" dirty="0" err="1"/>
              <a:t>GxAlert</a:t>
            </a:r>
            <a:r>
              <a:rPr lang="en-US" baseline="0" dirty="0"/>
              <a:t> server at NTLP to ensure complete capture of </a:t>
            </a:r>
            <a:r>
              <a:rPr lang="en-US" baseline="0" dirty="0" err="1"/>
              <a:t>Xpert</a:t>
            </a:r>
            <a:r>
              <a:rPr lang="en-US" baseline="0" dirty="0"/>
              <a:t> test results.</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7C2EC3EA-423D-5742-B220-69B0303CDADC}" type="slidenum">
              <a:rPr lang="en-US" smtClean="0"/>
              <a:t>6</a:t>
            </a:fld>
            <a:endParaRPr lang="en-US"/>
          </a:p>
        </p:txBody>
      </p:sp>
    </p:spTree>
    <p:extLst>
      <p:ext uri="{BB962C8B-B14F-4D97-AF65-F5344CB8AC3E}">
        <p14:creationId xmlns:p14="http://schemas.microsoft.com/office/powerpoint/2010/main" val="30248016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what we found among the 2594</a:t>
            </a:r>
            <a:r>
              <a:rPr lang="en-US" baseline="0" dirty="0"/>
              <a:t> adults evaluated for pulmonary TB across the 24 heath centers over a 6 month period.</a:t>
            </a:r>
          </a:p>
          <a:p>
            <a:r>
              <a:rPr lang="en-US" baseline="0" dirty="0"/>
              <a:t>81% were referred for sputum-based TB testing, 55% completed TB testing if referred, and 73% were treated within 14 days if smear or </a:t>
            </a:r>
            <a:r>
              <a:rPr lang="en-US" baseline="0" dirty="0" err="1"/>
              <a:t>Xpert</a:t>
            </a:r>
            <a:r>
              <a:rPr lang="en-US" baseline="0" dirty="0"/>
              <a:t> results were positive.</a:t>
            </a:r>
          </a:p>
          <a:p>
            <a:endParaRPr lang="en-US" baseline="0" dirty="0"/>
          </a:p>
          <a:p>
            <a:r>
              <a:rPr lang="en-US" baseline="0" dirty="0"/>
              <a:t>What this means is that if you were a smear or </a:t>
            </a:r>
            <a:r>
              <a:rPr lang="en-US" baseline="0" dirty="0" err="1"/>
              <a:t>Xpert</a:t>
            </a:r>
            <a:r>
              <a:rPr lang="en-US" baseline="0" dirty="0"/>
              <a:t> positive patient presenting to these health centers, you had on average just a 33% chance of being diagnosed and treated. </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9F45AE6A-E191-45C1-A40A-239D6A44EC6A}" type="slidenum">
              <a:rPr lang="en-US" smtClean="0"/>
              <a:pPr/>
              <a:t>7</a:t>
            </a:fld>
            <a:endParaRPr lang="en-US"/>
          </a:p>
        </p:txBody>
      </p:sp>
    </p:spTree>
    <p:extLst>
      <p:ext uri="{BB962C8B-B14F-4D97-AF65-F5344CB8AC3E}">
        <p14:creationId xmlns:p14="http://schemas.microsoft.com/office/powerpoint/2010/main" val="30337143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Since our primary focus is on </a:t>
            </a:r>
            <a:r>
              <a:rPr lang="en-US" baseline="0" dirty="0" err="1"/>
              <a:t>Xpert</a:t>
            </a:r>
            <a:r>
              <a:rPr lang="en-US" baseline="0" dirty="0"/>
              <a:t> scale-up, I include here additional data on </a:t>
            </a:r>
            <a:r>
              <a:rPr lang="en-US" baseline="0" dirty="0" err="1"/>
              <a:t>Xpert</a:t>
            </a:r>
            <a:r>
              <a:rPr lang="en-US" baseline="0" dirty="0"/>
              <a:t> utilization.</a:t>
            </a:r>
          </a:p>
          <a:p>
            <a:endParaRPr lang="en-US" baseline="0" dirty="0"/>
          </a:p>
          <a:p>
            <a:r>
              <a:rPr lang="en-US" baseline="0" dirty="0"/>
              <a:t>Only 17% of patients were referred for </a:t>
            </a:r>
            <a:r>
              <a:rPr lang="en-US" baseline="0" dirty="0" err="1"/>
              <a:t>Xpert</a:t>
            </a:r>
            <a:r>
              <a:rPr lang="en-US" baseline="0" dirty="0"/>
              <a:t> testing, including only one-third of patients who were HIV-positive and just 7% of those who were HIV negative. </a:t>
            </a:r>
          </a:p>
          <a:p>
            <a:endParaRPr lang="en-US" baseline="0" dirty="0"/>
          </a:p>
          <a:p>
            <a:r>
              <a:rPr lang="en-US" baseline="0" dirty="0"/>
              <a:t>&lt;5% of patients were referred for </a:t>
            </a:r>
            <a:r>
              <a:rPr lang="en-US" baseline="0" dirty="0" err="1"/>
              <a:t>Xpert</a:t>
            </a:r>
            <a:r>
              <a:rPr lang="en-US" baseline="0" dirty="0"/>
              <a:t> as the first-line test, meaning </a:t>
            </a:r>
            <a:r>
              <a:rPr lang="en-US" baseline="0" dirty="0" err="1"/>
              <a:t>Xpert</a:t>
            </a:r>
            <a:r>
              <a:rPr lang="en-US" baseline="0" dirty="0"/>
              <a:t> testing was most often done after sputum smear microscopy. I’ll note again that Uganda guidelines recommend </a:t>
            </a:r>
            <a:r>
              <a:rPr lang="en-US" baseline="0" dirty="0" err="1"/>
              <a:t>Xpert</a:t>
            </a:r>
            <a:r>
              <a:rPr lang="en-US" baseline="0" dirty="0"/>
              <a:t> as a first-line test for HIV-infected patients.</a:t>
            </a:r>
          </a:p>
          <a:p>
            <a:endParaRPr lang="en-US" baseline="0" dirty="0"/>
          </a:p>
          <a:p>
            <a:r>
              <a:rPr lang="en-US" baseline="0" dirty="0"/>
              <a:t>Of the 48 patients with positive </a:t>
            </a:r>
            <a:r>
              <a:rPr lang="en-US" baseline="0" dirty="0" err="1"/>
              <a:t>Xpert</a:t>
            </a:r>
            <a:r>
              <a:rPr lang="en-US" baseline="0" dirty="0"/>
              <a:t> results, less than half were </a:t>
            </a:r>
            <a:r>
              <a:rPr lang="en-US" baseline="0" dirty="0" err="1"/>
              <a:t>inititiated</a:t>
            </a:r>
            <a:r>
              <a:rPr lang="en-US" baseline="0" dirty="0"/>
              <a:t> on treatment within 14 days.</a:t>
            </a:r>
          </a:p>
        </p:txBody>
      </p:sp>
      <p:sp>
        <p:nvSpPr>
          <p:cNvPr id="4" name="Slide Number Placeholder 3"/>
          <p:cNvSpPr>
            <a:spLocks noGrp="1"/>
          </p:cNvSpPr>
          <p:nvPr>
            <p:ph type="sldNum" sz="quarter" idx="10"/>
          </p:nvPr>
        </p:nvSpPr>
        <p:spPr/>
        <p:txBody>
          <a:bodyPr/>
          <a:lstStyle/>
          <a:p>
            <a:fld id="{7C2EC3EA-423D-5742-B220-69B0303CDADC}" type="slidenum">
              <a:rPr lang="en-US" smtClean="0"/>
              <a:t>8</a:t>
            </a:fld>
            <a:endParaRPr lang="en-US"/>
          </a:p>
        </p:txBody>
      </p:sp>
    </p:spTree>
    <p:extLst>
      <p:ext uri="{BB962C8B-B14F-4D97-AF65-F5344CB8AC3E}">
        <p14:creationId xmlns:p14="http://schemas.microsoft.com/office/powerpoint/2010/main" val="22907046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r>
              <a:rPr lang="en-US" dirty="0"/>
              <a:t>Moving on to Aim 2,</a:t>
            </a:r>
            <a:r>
              <a:rPr lang="en-US" baseline="0" dirty="0"/>
              <a:t> t</a:t>
            </a:r>
            <a:r>
              <a:rPr lang="en-US" dirty="0"/>
              <a:t>o understand the reasons</a:t>
            </a:r>
            <a:r>
              <a:rPr lang="en-US" baseline="0" dirty="0"/>
              <a:t> for the quality gap, we conducted a mixed methods study. We used the theory of planned behavior as our conceptual model. This is a well known behavioral theory…..</a:t>
            </a:r>
            <a:endParaRPr lang="en-US" dirty="0"/>
          </a:p>
        </p:txBody>
      </p:sp>
      <p:sp>
        <p:nvSpPr>
          <p:cNvPr id="4" name="Slide Number Placeholder 3"/>
          <p:cNvSpPr>
            <a:spLocks noGrp="1"/>
          </p:cNvSpPr>
          <p:nvPr>
            <p:ph type="sldNum" sz="quarter" idx="10"/>
          </p:nvPr>
        </p:nvSpPr>
        <p:spPr/>
        <p:txBody>
          <a:bodyPr/>
          <a:lstStyle/>
          <a:p>
            <a:fld id="{9F45AE6A-E191-45C1-A40A-239D6A44EC6A}" type="slidenum">
              <a:rPr lang="en-US" smtClean="0"/>
              <a:pPr/>
              <a:t>9</a:t>
            </a:fld>
            <a:endParaRPr lang="en-US"/>
          </a:p>
        </p:txBody>
      </p:sp>
    </p:spTree>
    <p:extLst>
      <p:ext uri="{BB962C8B-B14F-4D97-AF65-F5344CB8AC3E}">
        <p14:creationId xmlns:p14="http://schemas.microsoft.com/office/powerpoint/2010/main" val="42767170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B94AD-8629-E641-AD35-479CE6C3D26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03A4AB1-9FAF-F04A-8D88-82C00E747D9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14854B1-3CFB-A546-8D6F-74A476DDF7FF}"/>
              </a:ext>
            </a:extLst>
          </p:cNvPr>
          <p:cNvSpPr>
            <a:spLocks noGrp="1"/>
          </p:cNvSpPr>
          <p:nvPr>
            <p:ph type="dt" sz="half" idx="10"/>
          </p:nvPr>
        </p:nvSpPr>
        <p:spPr/>
        <p:txBody>
          <a:bodyPr/>
          <a:lstStyle/>
          <a:p>
            <a:fld id="{51E3BD12-A4D5-A142-B932-EF2249D2162C}" type="datetimeFigureOut">
              <a:rPr lang="en-US" smtClean="0"/>
              <a:t>4/21/22</a:t>
            </a:fld>
            <a:endParaRPr lang="en-US"/>
          </a:p>
        </p:txBody>
      </p:sp>
      <p:sp>
        <p:nvSpPr>
          <p:cNvPr id="5" name="Footer Placeholder 4">
            <a:extLst>
              <a:ext uri="{FF2B5EF4-FFF2-40B4-BE49-F238E27FC236}">
                <a16:creationId xmlns:a16="http://schemas.microsoft.com/office/drawing/2014/main" id="{DF233C85-6BA0-0649-BF2B-1E4C870279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A7A268-12C3-814F-82AB-BEECF34A225B}"/>
              </a:ext>
            </a:extLst>
          </p:cNvPr>
          <p:cNvSpPr>
            <a:spLocks noGrp="1"/>
          </p:cNvSpPr>
          <p:nvPr>
            <p:ph type="sldNum" sz="quarter" idx="12"/>
          </p:nvPr>
        </p:nvSpPr>
        <p:spPr/>
        <p:txBody>
          <a:bodyPr/>
          <a:lstStyle/>
          <a:p>
            <a:fld id="{0EDC7864-E705-124E-87DD-EBED6F052138}" type="slidenum">
              <a:rPr lang="en-US" smtClean="0"/>
              <a:t>‹#›</a:t>
            </a:fld>
            <a:endParaRPr lang="en-US"/>
          </a:p>
        </p:txBody>
      </p:sp>
    </p:spTree>
    <p:extLst>
      <p:ext uri="{BB962C8B-B14F-4D97-AF65-F5344CB8AC3E}">
        <p14:creationId xmlns:p14="http://schemas.microsoft.com/office/powerpoint/2010/main" val="119781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F35E1-8013-724F-8626-5AA37302151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8466F96-B3AD-7847-AE0E-CC2046DCC87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320D66-6F0B-E24B-A3E9-C416AA51E38C}"/>
              </a:ext>
            </a:extLst>
          </p:cNvPr>
          <p:cNvSpPr>
            <a:spLocks noGrp="1"/>
          </p:cNvSpPr>
          <p:nvPr>
            <p:ph type="dt" sz="half" idx="10"/>
          </p:nvPr>
        </p:nvSpPr>
        <p:spPr/>
        <p:txBody>
          <a:bodyPr/>
          <a:lstStyle/>
          <a:p>
            <a:fld id="{51E3BD12-A4D5-A142-B932-EF2249D2162C}" type="datetimeFigureOut">
              <a:rPr lang="en-US" smtClean="0"/>
              <a:t>4/21/22</a:t>
            </a:fld>
            <a:endParaRPr lang="en-US"/>
          </a:p>
        </p:txBody>
      </p:sp>
      <p:sp>
        <p:nvSpPr>
          <p:cNvPr id="5" name="Footer Placeholder 4">
            <a:extLst>
              <a:ext uri="{FF2B5EF4-FFF2-40B4-BE49-F238E27FC236}">
                <a16:creationId xmlns:a16="http://schemas.microsoft.com/office/drawing/2014/main" id="{74970C58-95B0-E146-BB7C-CFAD3A07B2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16B1C1-F8C9-D14E-B68D-A45D5F51D732}"/>
              </a:ext>
            </a:extLst>
          </p:cNvPr>
          <p:cNvSpPr>
            <a:spLocks noGrp="1"/>
          </p:cNvSpPr>
          <p:nvPr>
            <p:ph type="sldNum" sz="quarter" idx="12"/>
          </p:nvPr>
        </p:nvSpPr>
        <p:spPr/>
        <p:txBody>
          <a:bodyPr/>
          <a:lstStyle/>
          <a:p>
            <a:fld id="{0EDC7864-E705-124E-87DD-EBED6F052138}" type="slidenum">
              <a:rPr lang="en-US" smtClean="0"/>
              <a:t>‹#›</a:t>
            </a:fld>
            <a:endParaRPr lang="en-US"/>
          </a:p>
        </p:txBody>
      </p:sp>
    </p:spTree>
    <p:extLst>
      <p:ext uri="{BB962C8B-B14F-4D97-AF65-F5344CB8AC3E}">
        <p14:creationId xmlns:p14="http://schemas.microsoft.com/office/powerpoint/2010/main" val="1563289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BA23FCF-4D02-7649-B926-FBA026DFC55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8BE5E0E-D73E-164A-BD66-253FB7E3F47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85EDF1-87B5-E646-B354-DE814B673A2B}"/>
              </a:ext>
            </a:extLst>
          </p:cNvPr>
          <p:cNvSpPr>
            <a:spLocks noGrp="1"/>
          </p:cNvSpPr>
          <p:nvPr>
            <p:ph type="dt" sz="half" idx="10"/>
          </p:nvPr>
        </p:nvSpPr>
        <p:spPr/>
        <p:txBody>
          <a:bodyPr/>
          <a:lstStyle/>
          <a:p>
            <a:fld id="{51E3BD12-A4D5-A142-B932-EF2249D2162C}" type="datetimeFigureOut">
              <a:rPr lang="en-US" smtClean="0"/>
              <a:t>4/21/22</a:t>
            </a:fld>
            <a:endParaRPr lang="en-US"/>
          </a:p>
        </p:txBody>
      </p:sp>
      <p:sp>
        <p:nvSpPr>
          <p:cNvPr id="5" name="Footer Placeholder 4">
            <a:extLst>
              <a:ext uri="{FF2B5EF4-FFF2-40B4-BE49-F238E27FC236}">
                <a16:creationId xmlns:a16="http://schemas.microsoft.com/office/drawing/2014/main" id="{CA398063-3E79-E840-9995-DE2E4D6509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B89B67-3480-3A49-A965-AA435874F597}"/>
              </a:ext>
            </a:extLst>
          </p:cNvPr>
          <p:cNvSpPr>
            <a:spLocks noGrp="1"/>
          </p:cNvSpPr>
          <p:nvPr>
            <p:ph type="sldNum" sz="quarter" idx="12"/>
          </p:nvPr>
        </p:nvSpPr>
        <p:spPr/>
        <p:txBody>
          <a:bodyPr/>
          <a:lstStyle/>
          <a:p>
            <a:fld id="{0EDC7864-E705-124E-87DD-EBED6F052138}" type="slidenum">
              <a:rPr lang="en-US" smtClean="0"/>
              <a:t>‹#›</a:t>
            </a:fld>
            <a:endParaRPr lang="en-US"/>
          </a:p>
        </p:txBody>
      </p:sp>
    </p:spTree>
    <p:extLst>
      <p:ext uri="{BB962C8B-B14F-4D97-AF65-F5344CB8AC3E}">
        <p14:creationId xmlns:p14="http://schemas.microsoft.com/office/powerpoint/2010/main" val="17534653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ulle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
        <p:nvSpPr>
          <p:cNvPr id="7" name="Title 15"/>
          <p:cNvSpPr>
            <a:spLocks noGrp="1"/>
          </p:cNvSpPr>
          <p:nvPr>
            <p:ph type="title" hasCustomPrompt="1"/>
          </p:nvPr>
        </p:nvSpPr>
        <p:spPr>
          <a:xfrm>
            <a:off x="604780" y="425001"/>
            <a:ext cx="10898107" cy="611449"/>
          </a:xfrm>
        </p:spPr>
        <p:txBody>
          <a:bodyPr anchor="b">
            <a:noAutofit/>
          </a:bodyPr>
          <a:lstStyle>
            <a:lvl1pPr>
              <a:defRPr sz="4800">
                <a:latin typeface="+mj-lt"/>
              </a:defRPr>
            </a:lvl1pPr>
          </a:lstStyle>
          <a:p>
            <a:r>
              <a:rPr lang="en-US" dirty="0"/>
              <a:t>Slide Title Here</a:t>
            </a:r>
          </a:p>
        </p:txBody>
      </p:sp>
      <p:sp>
        <p:nvSpPr>
          <p:cNvPr id="9" name="Text Placeholder 3"/>
          <p:cNvSpPr>
            <a:spLocks noGrp="1"/>
          </p:cNvSpPr>
          <p:nvPr>
            <p:ph type="body" sz="quarter" idx="15" hasCustomPrompt="1"/>
          </p:nvPr>
        </p:nvSpPr>
        <p:spPr>
          <a:xfrm>
            <a:off x="609603" y="927654"/>
            <a:ext cx="10893285" cy="446529"/>
          </a:xfrm>
          <a:prstGeom prst="rect">
            <a:avLst/>
          </a:prstGeom>
        </p:spPr>
        <p:txBody>
          <a:bodyPr>
            <a:noAutofit/>
          </a:bodyPr>
          <a:lstStyle>
            <a:lvl1pPr marL="0" indent="0">
              <a:lnSpc>
                <a:spcPct val="100000"/>
              </a:lnSpc>
              <a:buNone/>
              <a:defRPr sz="2400" i="0">
                <a:latin typeface="+mn-lt"/>
              </a:defRPr>
            </a:lvl1pPr>
            <a:lvl2pPr marL="306908" indent="0">
              <a:lnSpc>
                <a:spcPct val="100000"/>
              </a:lnSpc>
              <a:buNone/>
              <a:defRPr i="1">
                <a:latin typeface="+mn-lt"/>
              </a:defRPr>
            </a:lvl2pPr>
            <a:lvl3pPr marL="687899" indent="0">
              <a:lnSpc>
                <a:spcPct val="100000"/>
              </a:lnSpc>
              <a:buNone/>
              <a:defRPr i="1">
                <a:latin typeface="+mn-lt"/>
              </a:defRPr>
            </a:lvl3pPr>
            <a:lvl4pPr marL="1066773" indent="0">
              <a:lnSpc>
                <a:spcPct val="100000"/>
              </a:lnSpc>
              <a:buNone/>
              <a:defRPr i="1">
                <a:latin typeface="+mn-lt"/>
              </a:defRPr>
            </a:lvl4pPr>
            <a:lvl5pPr marL="1447764" indent="0">
              <a:lnSpc>
                <a:spcPct val="100000"/>
              </a:lnSpc>
              <a:buNone/>
              <a:defRPr i="1">
                <a:latin typeface="+mn-lt"/>
              </a:defRPr>
            </a:lvl5pPr>
          </a:lstStyle>
          <a:p>
            <a:pPr lvl="0"/>
            <a:r>
              <a:rPr lang="en-US" dirty="0"/>
              <a:t>Optional Subhead here</a:t>
            </a:r>
          </a:p>
        </p:txBody>
      </p:sp>
      <p:sp>
        <p:nvSpPr>
          <p:cNvPr id="11" name="Text Placeholder 3"/>
          <p:cNvSpPr>
            <a:spLocks noGrp="1"/>
          </p:cNvSpPr>
          <p:nvPr>
            <p:ph idx="1"/>
          </p:nvPr>
        </p:nvSpPr>
        <p:spPr>
          <a:xfrm>
            <a:off x="612911" y="1868556"/>
            <a:ext cx="10850220"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96925626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8C888-DDF4-F84C-B418-EA31896649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595C24-33DF-CF47-870C-D44BF7768C9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2562D-F1AD-B94A-A0D9-F32FC784E8FE}"/>
              </a:ext>
            </a:extLst>
          </p:cNvPr>
          <p:cNvSpPr>
            <a:spLocks noGrp="1"/>
          </p:cNvSpPr>
          <p:nvPr>
            <p:ph type="dt" sz="half" idx="10"/>
          </p:nvPr>
        </p:nvSpPr>
        <p:spPr/>
        <p:txBody>
          <a:bodyPr/>
          <a:lstStyle/>
          <a:p>
            <a:fld id="{51E3BD12-A4D5-A142-B932-EF2249D2162C}" type="datetimeFigureOut">
              <a:rPr lang="en-US" smtClean="0"/>
              <a:t>4/21/22</a:t>
            </a:fld>
            <a:endParaRPr lang="en-US"/>
          </a:p>
        </p:txBody>
      </p:sp>
      <p:sp>
        <p:nvSpPr>
          <p:cNvPr id="5" name="Footer Placeholder 4">
            <a:extLst>
              <a:ext uri="{FF2B5EF4-FFF2-40B4-BE49-F238E27FC236}">
                <a16:creationId xmlns:a16="http://schemas.microsoft.com/office/drawing/2014/main" id="{759A44AA-276A-364C-9ED0-7435457E9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DFB965-77B0-6A4A-B382-45DC18558F7D}"/>
              </a:ext>
            </a:extLst>
          </p:cNvPr>
          <p:cNvSpPr>
            <a:spLocks noGrp="1"/>
          </p:cNvSpPr>
          <p:nvPr>
            <p:ph type="sldNum" sz="quarter" idx="12"/>
          </p:nvPr>
        </p:nvSpPr>
        <p:spPr/>
        <p:txBody>
          <a:bodyPr/>
          <a:lstStyle/>
          <a:p>
            <a:fld id="{0EDC7864-E705-124E-87DD-EBED6F052138}" type="slidenum">
              <a:rPr lang="en-US" smtClean="0"/>
              <a:t>‹#›</a:t>
            </a:fld>
            <a:endParaRPr lang="en-US"/>
          </a:p>
        </p:txBody>
      </p:sp>
    </p:spTree>
    <p:extLst>
      <p:ext uri="{BB962C8B-B14F-4D97-AF65-F5344CB8AC3E}">
        <p14:creationId xmlns:p14="http://schemas.microsoft.com/office/powerpoint/2010/main" val="36032200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447F0-D59C-C74D-A62F-2FB42D05235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933B50A-CF02-6A43-9493-21AC8228CA8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332A413-E4A4-BD4C-A1ED-BF5B8936A645}"/>
              </a:ext>
            </a:extLst>
          </p:cNvPr>
          <p:cNvSpPr>
            <a:spLocks noGrp="1"/>
          </p:cNvSpPr>
          <p:nvPr>
            <p:ph type="dt" sz="half" idx="10"/>
          </p:nvPr>
        </p:nvSpPr>
        <p:spPr/>
        <p:txBody>
          <a:bodyPr/>
          <a:lstStyle/>
          <a:p>
            <a:fld id="{51E3BD12-A4D5-A142-B932-EF2249D2162C}" type="datetimeFigureOut">
              <a:rPr lang="en-US" smtClean="0"/>
              <a:t>4/21/22</a:t>
            </a:fld>
            <a:endParaRPr lang="en-US"/>
          </a:p>
        </p:txBody>
      </p:sp>
      <p:sp>
        <p:nvSpPr>
          <p:cNvPr id="5" name="Footer Placeholder 4">
            <a:extLst>
              <a:ext uri="{FF2B5EF4-FFF2-40B4-BE49-F238E27FC236}">
                <a16:creationId xmlns:a16="http://schemas.microsoft.com/office/drawing/2014/main" id="{902983C4-D7DB-A54F-BF7D-E857C53F6A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DF5604-1C33-DA4D-A4F2-576D69BB5215}"/>
              </a:ext>
            </a:extLst>
          </p:cNvPr>
          <p:cNvSpPr>
            <a:spLocks noGrp="1"/>
          </p:cNvSpPr>
          <p:nvPr>
            <p:ph type="sldNum" sz="quarter" idx="12"/>
          </p:nvPr>
        </p:nvSpPr>
        <p:spPr/>
        <p:txBody>
          <a:bodyPr/>
          <a:lstStyle/>
          <a:p>
            <a:fld id="{0EDC7864-E705-124E-87DD-EBED6F052138}" type="slidenum">
              <a:rPr lang="en-US" smtClean="0"/>
              <a:t>‹#›</a:t>
            </a:fld>
            <a:endParaRPr lang="en-US"/>
          </a:p>
        </p:txBody>
      </p:sp>
    </p:spTree>
    <p:extLst>
      <p:ext uri="{BB962C8B-B14F-4D97-AF65-F5344CB8AC3E}">
        <p14:creationId xmlns:p14="http://schemas.microsoft.com/office/powerpoint/2010/main" val="16522492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99CD7-DFA2-4A40-BCF0-DA00A84208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C15756-4313-8F4C-B365-BF98775C58C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90D3964-D912-E848-96EC-9695A40122C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94CB438-0839-7243-A809-4D4DCDD55F3B}"/>
              </a:ext>
            </a:extLst>
          </p:cNvPr>
          <p:cNvSpPr>
            <a:spLocks noGrp="1"/>
          </p:cNvSpPr>
          <p:nvPr>
            <p:ph type="dt" sz="half" idx="10"/>
          </p:nvPr>
        </p:nvSpPr>
        <p:spPr/>
        <p:txBody>
          <a:bodyPr/>
          <a:lstStyle/>
          <a:p>
            <a:fld id="{51E3BD12-A4D5-A142-B932-EF2249D2162C}" type="datetimeFigureOut">
              <a:rPr lang="en-US" smtClean="0"/>
              <a:t>4/21/22</a:t>
            </a:fld>
            <a:endParaRPr lang="en-US"/>
          </a:p>
        </p:txBody>
      </p:sp>
      <p:sp>
        <p:nvSpPr>
          <p:cNvPr id="6" name="Footer Placeholder 5">
            <a:extLst>
              <a:ext uri="{FF2B5EF4-FFF2-40B4-BE49-F238E27FC236}">
                <a16:creationId xmlns:a16="http://schemas.microsoft.com/office/drawing/2014/main" id="{4BB10B0A-2ABB-D04E-8B47-C708317EFD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96A76F-182B-0F4A-B624-B0D5035CB8AC}"/>
              </a:ext>
            </a:extLst>
          </p:cNvPr>
          <p:cNvSpPr>
            <a:spLocks noGrp="1"/>
          </p:cNvSpPr>
          <p:nvPr>
            <p:ph type="sldNum" sz="quarter" idx="12"/>
          </p:nvPr>
        </p:nvSpPr>
        <p:spPr/>
        <p:txBody>
          <a:bodyPr/>
          <a:lstStyle/>
          <a:p>
            <a:fld id="{0EDC7864-E705-124E-87DD-EBED6F052138}" type="slidenum">
              <a:rPr lang="en-US" smtClean="0"/>
              <a:t>‹#›</a:t>
            </a:fld>
            <a:endParaRPr lang="en-US"/>
          </a:p>
        </p:txBody>
      </p:sp>
    </p:spTree>
    <p:extLst>
      <p:ext uri="{BB962C8B-B14F-4D97-AF65-F5344CB8AC3E}">
        <p14:creationId xmlns:p14="http://schemas.microsoft.com/office/powerpoint/2010/main" val="25582398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A2531-E9D0-DE4C-8ADB-6319AC13BB4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ACF5233-5AA1-3A46-8624-308D1C1BD0C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3339F04-1ED9-6B47-BDC1-2B3CEFAB2AE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A6D2A8C-05AA-BD43-900D-70AD2C9555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C27949B-ED3A-FE4A-A984-2EB5A6428C4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7F773BF-F6B3-294A-9602-0E780606EEB2}"/>
              </a:ext>
            </a:extLst>
          </p:cNvPr>
          <p:cNvSpPr>
            <a:spLocks noGrp="1"/>
          </p:cNvSpPr>
          <p:nvPr>
            <p:ph type="dt" sz="half" idx="10"/>
          </p:nvPr>
        </p:nvSpPr>
        <p:spPr/>
        <p:txBody>
          <a:bodyPr/>
          <a:lstStyle/>
          <a:p>
            <a:fld id="{51E3BD12-A4D5-A142-B932-EF2249D2162C}" type="datetimeFigureOut">
              <a:rPr lang="en-US" smtClean="0"/>
              <a:t>4/21/22</a:t>
            </a:fld>
            <a:endParaRPr lang="en-US"/>
          </a:p>
        </p:txBody>
      </p:sp>
      <p:sp>
        <p:nvSpPr>
          <p:cNvPr id="8" name="Footer Placeholder 7">
            <a:extLst>
              <a:ext uri="{FF2B5EF4-FFF2-40B4-BE49-F238E27FC236}">
                <a16:creationId xmlns:a16="http://schemas.microsoft.com/office/drawing/2014/main" id="{F38F3DF7-E23F-FE44-9A88-3BC143866C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CD18D0C-9F41-9A48-ADC9-1969586CAC45}"/>
              </a:ext>
            </a:extLst>
          </p:cNvPr>
          <p:cNvSpPr>
            <a:spLocks noGrp="1"/>
          </p:cNvSpPr>
          <p:nvPr>
            <p:ph type="sldNum" sz="quarter" idx="12"/>
          </p:nvPr>
        </p:nvSpPr>
        <p:spPr/>
        <p:txBody>
          <a:bodyPr/>
          <a:lstStyle/>
          <a:p>
            <a:fld id="{0EDC7864-E705-124E-87DD-EBED6F052138}" type="slidenum">
              <a:rPr lang="en-US" smtClean="0"/>
              <a:t>‹#›</a:t>
            </a:fld>
            <a:endParaRPr lang="en-US"/>
          </a:p>
        </p:txBody>
      </p:sp>
    </p:spTree>
    <p:extLst>
      <p:ext uri="{BB962C8B-B14F-4D97-AF65-F5344CB8AC3E}">
        <p14:creationId xmlns:p14="http://schemas.microsoft.com/office/powerpoint/2010/main" val="8772430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414B9-BE3D-2440-A2BA-03FE8465DD9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7D82CD2-7EBB-5A46-8A80-EBF9AB8BE151}"/>
              </a:ext>
            </a:extLst>
          </p:cNvPr>
          <p:cNvSpPr>
            <a:spLocks noGrp="1"/>
          </p:cNvSpPr>
          <p:nvPr>
            <p:ph type="dt" sz="half" idx="10"/>
          </p:nvPr>
        </p:nvSpPr>
        <p:spPr/>
        <p:txBody>
          <a:bodyPr/>
          <a:lstStyle/>
          <a:p>
            <a:fld id="{51E3BD12-A4D5-A142-B932-EF2249D2162C}" type="datetimeFigureOut">
              <a:rPr lang="en-US" smtClean="0"/>
              <a:t>4/21/22</a:t>
            </a:fld>
            <a:endParaRPr lang="en-US"/>
          </a:p>
        </p:txBody>
      </p:sp>
      <p:sp>
        <p:nvSpPr>
          <p:cNvPr id="4" name="Footer Placeholder 3">
            <a:extLst>
              <a:ext uri="{FF2B5EF4-FFF2-40B4-BE49-F238E27FC236}">
                <a16:creationId xmlns:a16="http://schemas.microsoft.com/office/drawing/2014/main" id="{35B99BC9-5FDA-624A-8560-E4F26F5392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DBD9587-9764-9B4C-9DE2-52AECB981B52}"/>
              </a:ext>
            </a:extLst>
          </p:cNvPr>
          <p:cNvSpPr>
            <a:spLocks noGrp="1"/>
          </p:cNvSpPr>
          <p:nvPr>
            <p:ph type="sldNum" sz="quarter" idx="12"/>
          </p:nvPr>
        </p:nvSpPr>
        <p:spPr/>
        <p:txBody>
          <a:bodyPr/>
          <a:lstStyle/>
          <a:p>
            <a:fld id="{0EDC7864-E705-124E-87DD-EBED6F052138}" type="slidenum">
              <a:rPr lang="en-US" smtClean="0"/>
              <a:t>‹#›</a:t>
            </a:fld>
            <a:endParaRPr lang="en-US"/>
          </a:p>
        </p:txBody>
      </p:sp>
    </p:spTree>
    <p:extLst>
      <p:ext uri="{BB962C8B-B14F-4D97-AF65-F5344CB8AC3E}">
        <p14:creationId xmlns:p14="http://schemas.microsoft.com/office/powerpoint/2010/main" val="25815131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391704-D181-E64B-B0E5-ED77AD70E5AA}"/>
              </a:ext>
            </a:extLst>
          </p:cNvPr>
          <p:cNvSpPr>
            <a:spLocks noGrp="1"/>
          </p:cNvSpPr>
          <p:nvPr>
            <p:ph type="dt" sz="half" idx="10"/>
          </p:nvPr>
        </p:nvSpPr>
        <p:spPr/>
        <p:txBody>
          <a:bodyPr/>
          <a:lstStyle/>
          <a:p>
            <a:fld id="{51E3BD12-A4D5-A142-B932-EF2249D2162C}" type="datetimeFigureOut">
              <a:rPr lang="en-US" smtClean="0"/>
              <a:t>4/21/22</a:t>
            </a:fld>
            <a:endParaRPr lang="en-US"/>
          </a:p>
        </p:txBody>
      </p:sp>
      <p:sp>
        <p:nvSpPr>
          <p:cNvPr id="3" name="Footer Placeholder 2">
            <a:extLst>
              <a:ext uri="{FF2B5EF4-FFF2-40B4-BE49-F238E27FC236}">
                <a16:creationId xmlns:a16="http://schemas.microsoft.com/office/drawing/2014/main" id="{BB440702-A4B7-E64C-8C3B-A27F8371078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35E42A9-82D4-1A4F-B692-C9F4DB7A4EEB}"/>
              </a:ext>
            </a:extLst>
          </p:cNvPr>
          <p:cNvSpPr>
            <a:spLocks noGrp="1"/>
          </p:cNvSpPr>
          <p:nvPr>
            <p:ph type="sldNum" sz="quarter" idx="12"/>
          </p:nvPr>
        </p:nvSpPr>
        <p:spPr/>
        <p:txBody>
          <a:bodyPr/>
          <a:lstStyle/>
          <a:p>
            <a:fld id="{0EDC7864-E705-124E-87DD-EBED6F052138}" type="slidenum">
              <a:rPr lang="en-US" smtClean="0"/>
              <a:t>‹#›</a:t>
            </a:fld>
            <a:endParaRPr lang="en-US"/>
          </a:p>
        </p:txBody>
      </p:sp>
    </p:spTree>
    <p:extLst>
      <p:ext uri="{BB962C8B-B14F-4D97-AF65-F5344CB8AC3E}">
        <p14:creationId xmlns:p14="http://schemas.microsoft.com/office/powerpoint/2010/main" val="13664188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FAC7C-917A-EF45-A621-C6C90818D3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F73C49D-C10D-B645-BA8E-DD7EAF17A88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4236E19-9421-224F-91C7-7C7A8FC4D1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146B55D-7C44-2E4F-9C0F-B6413FD75B1C}"/>
              </a:ext>
            </a:extLst>
          </p:cNvPr>
          <p:cNvSpPr>
            <a:spLocks noGrp="1"/>
          </p:cNvSpPr>
          <p:nvPr>
            <p:ph type="dt" sz="half" idx="10"/>
          </p:nvPr>
        </p:nvSpPr>
        <p:spPr/>
        <p:txBody>
          <a:bodyPr/>
          <a:lstStyle/>
          <a:p>
            <a:fld id="{51E3BD12-A4D5-A142-B932-EF2249D2162C}" type="datetimeFigureOut">
              <a:rPr lang="en-US" smtClean="0"/>
              <a:t>4/21/22</a:t>
            </a:fld>
            <a:endParaRPr lang="en-US"/>
          </a:p>
        </p:txBody>
      </p:sp>
      <p:sp>
        <p:nvSpPr>
          <p:cNvPr id="6" name="Footer Placeholder 5">
            <a:extLst>
              <a:ext uri="{FF2B5EF4-FFF2-40B4-BE49-F238E27FC236}">
                <a16:creationId xmlns:a16="http://schemas.microsoft.com/office/drawing/2014/main" id="{8FFF817E-CCCF-2D47-AFC2-3A98622269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09AB08-CDA7-F24B-9060-143948FAE54C}"/>
              </a:ext>
            </a:extLst>
          </p:cNvPr>
          <p:cNvSpPr>
            <a:spLocks noGrp="1"/>
          </p:cNvSpPr>
          <p:nvPr>
            <p:ph type="sldNum" sz="quarter" idx="12"/>
          </p:nvPr>
        </p:nvSpPr>
        <p:spPr/>
        <p:txBody>
          <a:bodyPr/>
          <a:lstStyle/>
          <a:p>
            <a:fld id="{0EDC7864-E705-124E-87DD-EBED6F052138}" type="slidenum">
              <a:rPr lang="en-US" smtClean="0"/>
              <a:t>‹#›</a:t>
            </a:fld>
            <a:endParaRPr lang="en-US"/>
          </a:p>
        </p:txBody>
      </p:sp>
    </p:spTree>
    <p:extLst>
      <p:ext uri="{BB962C8B-B14F-4D97-AF65-F5344CB8AC3E}">
        <p14:creationId xmlns:p14="http://schemas.microsoft.com/office/powerpoint/2010/main" val="24456838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59FCC-2AF3-9642-BA11-F7B8367BCB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05A066-3CA8-E94F-971C-F3D4E87A6D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8965044-2574-B041-8096-0C289DC2D8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14DB79A-2BD1-2B4E-AD93-E9ADD47F3D6F}"/>
              </a:ext>
            </a:extLst>
          </p:cNvPr>
          <p:cNvSpPr>
            <a:spLocks noGrp="1"/>
          </p:cNvSpPr>
          <p:nvPr>
            <p:ph type="dt" sz="half" idx="10"/>
          </p:nvPr>
        </p:nvSpPr>
        <p:spPr/>
        <p:txBody>
          <a:bodyPr/>
          <a:lstStyle/>
          <a:p>
            <a:fld id="{51E3BD12-A4D5-A142-B932-EF2249D2162C}" type="datetimeFigureOut">
              <a:rPr lang="en-US" smtClean="0"/>
              <a:t>4/21/22</a:t>
            </a:fld>
            <a:endParaRPr lang="en-US"/>
          </a:p>
        </p:txBody>
      </p:sp>
      <p:sp>
        <p:nvSpPr>
          <p:cNvPr id="6" name="Footer Placeholder 5">
            <a:extLst>
              <a:ext uri="{FF2B5EF4-FFF2-40B4-BE49-F238E27FC236}">
                <a16:creationId xmlns:a16="http://schemas.microsoft.com/office/drawing/2014/main" id="{E61AAA04-1E5D-9342-ADE7-0A135C4118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BC9ABF-FCED-F844-829D-6E8A307CAF5A}"/>
              </a:ext>
            </a:extLst>
          </p:cNvPr>
          <p:cNvSpPr>
            <a:spLocks noGrp="1"/>
          </p:cNvSpPr>
          <p:nvPr>
            <p:ph type="sldNum" sz="quarter" idx="12"/>
          </p:nvPr>
        </p:nvSpPr>
        <p:spPr/>
        <p:txBody>
          <a:bodyPr/>
          <a:lstStyle/>
          <a:p>
            <a:fld id="{0EDC7864-E705-124E-87DD-EBED6F052138}" type="slidenum">
              <a:rPr lang="en-US" smtClean="0"/>
              <a:t>‹#›</a:t>
            </a:fld>
            <a:endParaRPr lang="en-US"/>
          </a:p>
        </p:txBody>
      </p:sp>
    </p:spTree>
    <p:extLst>
      <p:ext uri="{BB962C8B-B14F-4D97-AF65-F5344CB8AC3E}">
        <p14:creationId xmlns:p14="http://schemas.microsoft.com/office/powerpoint/2010/main" val="18552096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7ABE4D-B591-6543-B916-88BF957035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45E495D-9327-874B-8B9A-BE724177341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A3CAA0-663A-244E-A28A-21BC639431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E3BD12-A4D5-A142-B932-EF2249D2162C}" type="datetimeFigureOut">
              <a:rPr lang="en-US" smtClean="0"/>
              <a:t>4/21/22</a:t>
            </a:fld>
            <a:endParaRPr lang="en-US"/>
          </a:p>
        </p:txBody>
      </p:sp>
      <p:sp>
        <p:nvSpPr>
          <p:cNvPr id="5" name="Footer Placeholder 4">
            <a:extLst>
              <a:ext uri="{FF2B5EF4-FFF2-40B4-BE49-F238E27FC236}">
                <a16:creationId xmlns:a16="http://schemas.microsoft.com/office/drawing/2014/main" id="{EF1C67AF-7C6F-1443-AAB2-43C756A502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B7F786C-7847-0249-9CBA-2ABCEA1292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DC7864-E705-124E-87DD-EBED6F052138}" type="slidenum">
              <a:rPr lang="en-US" smtClean="0"/>
              <a:t>‹#›</a:t>
            </a:fld>
            <a:endParaRPr lang="en-US"/>
          </a:p>
        </p:txBody>
      </p:sp>
    </p:spTree>
    <p:extLst>
      <p:ext uri="{BB962C8B-B14F-4D97-AF65-F5344CB8AC3E}">
        <p14:creationId xmlns:p14="http://schemas.microsoft.com/office/powerpoint/2010/main" val="13241511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comments" Target="../comments/comment1.xml"/><Relationship Id="rId2" Type="http://schemas.openxmlformats.org/officeDocument/2006/relationships/image" Target="../media/image10.tiff"/><Relationship Id="rId1" Type="http://schemas.openxmlformats.org/officeDocument/2006/relationships/slideLayout" Target="../slideLayouts/slideLayout12.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tiff"/><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139" y="111132"/>
            <a:ext cx="10515600" cy="965553"/>
          </a:xfrm>
        </p:spPr>
        <p:txBody>
          <a:bodyPr>
            <a:normAutofit/>
          </a:bodyPr>
          <a:lstStyle/>
          <a:p>
            <a:r>
              <a:rPr lang="en-US" b="1" dirty="0" err="1">
                <a:cs typeface="Arial"/>
              </a:rPr>
              <a:t>Xpert</a:t>
            </a:r>
            <a:r>
              <a:rPr lang="en-US" b="1" dirty="0">
                <a:cs typeface="Arial"/>
              </a:rPr>
              <a:t> MTB/RIF -  a game changer?</a:t>
            </a:r>
          </a:p>
        </p:txBody>
      </p:sp>
      <p:sp>
        <p:nvSpPr>
          <p:cNvPr id="3" name="Content Placeholder 2"/>
          <p:cNvSpPr>
            <a:spLocks noGrp="1"/>
          </p:cNvSpPr>
          <p:nvPr>
            <p:ph idx="1"/>
          </p:nvPr>
        </p:nvSpPr>
        <p:spPr>
          <a:xfrm>
            <a:off x="345057" y="1429977"/>
            <a:ext cx="6003027" cy="4351339"/>
          </a:xfrm>
        </p:spPr>
        <p:txBody>
          <a:bodyPr>
            <a:normAutofit/>
          </a:bodyPr>
          <a:lstStyle/>
          <a:p>
            <a:r>
              <a:rPr lang="en-US" dirty="0"/>
              <a:t>First molecular TB test to be endorsed by WHO (2010)</a:t>
            </a:r>
          </a:p>
          <a:p>
            <a:pPr lvl="1"/>
            <a:r>
              <a:rPr lang="en-US" dirty="0"/>
              <a:t>Semi-automated</a:t>
            </a:r>
          </a:p>
          <a:p>
            <a:pPr lvl="1"/>
            <a:r>
              <a:rPr lang="en-US" dirty="0"/>
              <a:t>Detects TB and RIF resistance in 2 hours</a:t>
            </a:r>
          </a:p>
          <a:p>
            <a:pPr lvl="1"/>
            <a:r>
              <a:rPr lang="en-US" dirty="0"/>
              <a:t>Sensitivity 85%, Specificity 98%</a:t>
            </a:r>
          </a:p>
          <a:p>
            <a:endParaRPr lang="en-US" dirty="0"/>
          </a:p>
          <a:p>
            <a:r>
              <a:rPr lang="en-US" dirty="0"/>
              <a:t>Significant donor and country investment </a:t>
            </a:r>
            <a:r>
              <a:rPr lang="en-US" dirty="0">
                <a:sym typeface="Wingdings" pitchFamily="2" charset="2"/>
              </a:rPr>
              <a:t> rapid scale-up in high burden countries</a:t>
            </a:r>
            <a:endParaRPr lang="en-US" dirty="0"/>
          </a:p>
          <a:p>
            <a:endParaRPr lang="en-US" dirty="0"/>
          </a:p>
        </p:txBody>
      </p:sp>
      <p:pic>
        <p:nvPicPr>
          <p:cNvPr id="6" name="Picture 5"/>
          <p:cNvPicPr>
            <a:picLocks noChangeAspect="1"/>
          </p:cNvPicPr>
          <p:nvPr/>
        </p:nvPicPr>
        <p:blipFill>
          <a:blip r:embed="rId3"/>
          <a:stretch>
            <a:fillRect/>
          </a:stretch>
        </p:blipFill>
        <p:spPr>
          <a:xfrm>
            <a:off x="6510551" y="1666515"/>
            <a:ext cx="5486400" cy="4114800"/>
          </a:xfrm>
          <a:prstGeom prst="rect">
            <a:avLst/>
          </a:prstGeom>
        </p:spPr>
      </p:pic>
    </p:spTree>
    <p:extLst>
      <p:ext uri="{BB962C8B-B14F-4D97-AF65-F5344CB8AC3E}">
        <p14:creationId xmlns:p14="http://schemas.microsoft.com/office/powerpoint/2010/main" val="24527450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a:cs typeface="Arial"/>
              </a:rPr>
              <a:t>Methods</a:t>
            </a:r>
            <a:endParaRPr lang="en-US" sz="4000" b="1" dirty="0">
              <a:cs typeface="Arial"/>
            </a:endParaRPr>
          </a:p>
        </p:txBody>
      </p:sp>
      <p:sp>
        <p:nvSpPr>
          <p:cNvPr id="4" name="Content Placeholder 2"/>
          <p:cNvSpPr txBox="1">
            <a:spLocks noGrp="1"/>
          </p:cNvSpPr>
          <p:nvPr>
            <p:ph idx="1"/>
          </p:nvPr>
        </p:nvSpPr>
        <p:spPr>
          <a:xfrm>
            <a:off x="348343" y="1413821"/>
            <a:ext cx="11495315" cy="487086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pPr>
            <a:r>
              <a:rPr lang="en-US" dirty="0"/>
              <a:t>Data collection</a:t>
            </a:r>
          </a:p>
          <a:p>
            <a:pPr lvl="1">
              <a:spcBef>
                <a:spcPts val="0"/>
              </a:spcBef>
            </a:pPr>
            <a:r>
              <a:rPr lang="en-US" sz="2667" dirty="0"/>
              <a:t>Key informant interviews (N=22 staff at 6 health centers)</a:t>
            </a:r>
          </a:p>
          <a:p>
            <a:pPr lvl="1">
              <a:spcBef>
                <a:spcPts val="0"/>
              </a:spcBef>
            </a:pPr>
            <a:r>
              <a:rPr lang="en-US" sz="2667" dirty="0"/>
              <a:t>Field observation</a:t>
            </a:r>
          </a:p>
          <a:p>
            <a:pPr lvl="1">
              <a:spcBef>
                <a:spcPts val="0"/>
              </a:spcBef>
            </a:pPr>
            <a:r>
              <a:rPr lang="en-US" sz="2667" dirty="0"/>
              <a:t>Surveys (N=64 presumed TB patients at 6 health centers)</a:t>
            </a:r>
          </a:p>
          <a:p>
            <a:pPr lvl="1">
              <a:spcBef>
                <a:spcPts val="0"/>
              </a:spcBef>
            </a:pPr>
            <a:endParaRPr lang="en-US" sz="1200" dirty="0"/>
          </a:p>
          <a:p>
            <a:pPr>
              <a:spcBef>
                <a:spcPts val="0"/>
              </a:spcBef>
            </a:pPr>
            <a:r>
              <a:rPr lang="en-US" dirty="0"/>
              <a:t>Analysis</a:t>
            </a:r>
          </a:p>
          <a:p>
            <a:pPr lvl="1">
              <a:spcBef>
                <a:spcPts val="0"/>
              </a:spcBef>
            </a:pPr>
            <a:r>
              <a:rPr lang="en-US" sz="2667" dirty="0"/>
              <a:t>Qualitative data</a:t>
            </a:r>
          </a:p>
          <a:p>
            <a:pPr lvl="2">
              <a:spcBef>
                <a:spcPts val="0"/>
              </a:spcBef>
            </a:pPr>
            <a:r>
              <a:rPr lang="en-US" dirty="0"/>
              <a:t>Transcribe interviews and field notes</a:t>
            </a:r>
          </a:p>
          <a:p>
            <a:pPr lvl="2">
              <a:spcBef>
                <a:spcPts val="0"/>
              </a:spcBef>
            </a:pPr>
            <a:r>
              <a:rPr lang="en-US" dirty="0"/>
              <a:t>Apply standard coding scheme to identify recurring themes/sub-themes</a:t>
            </a:r>
          </a:p>
          <a:p>
            <a:pPr lvl="1">
              <a:spcBef>
                <a:spcPts val="0"/>
              </a:spcBef>
            </a:pPr>
            <a:r>
              <a:rPr lang="en-US" sz="2400" dirty="0"/>
              <a:t>Quantitative data: descriptive statistics</a:t>
            </a:r>
          </a:p>
        </p:txBody>
      </p:sp>
    </p:spTree>
    <p:extLst>
      <p:ext uri="{BB962C8B-B14F-4D97-AF65-F5344CB8AC3E}">
        <p14:creationId xmlns:p14="http://schemas.microsoft.com/office/powerpoint/2010/main" val="27678398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30" name="Title 1"/>
          <p:cNvSpPr>
            <a:spLocks noGrp="1"/>
          </p:cNvSpPr>
          <p:nvPr>
            <p:ph type="title" idx="4294967295"/>
          </p:nvPr>
        </p:nvSpPr>
        <p:spPr>
          <a:xfrm>
            <a:off x="609601" y="220127"/>
            <a:ext cx="10905067" cy="838200"/>
          </a:xfrm>
        </p:spPr>
        <p:txBody>
          <a:bodyPr>
            <a:noAutofit/>
          </a:bodyPr>
          <a:lstStyle/>
          <a:p>
            <a:r>
              <a:rPr lang="en-US" sz="3000" b="1" dirty="0">
                <a:cs typeface="Arial"/>
              </a:rPr>
              <a:t>Aim 2 Summary: Barriers to high-quality TB evaluation</a:t>
            </a:r>
          </a:p>
        </p:txBody>
      </p:sp>
      <p:graphicFrame>
        <p:nvGraphicFramePr>
          <p:cNvPr id="5" name="Group 158"/>
          <p:cNvGraphicFramePr>
            <a:graphicFrameLocks noGrp="1"/>
          </p:cNvGraphicFramePr>
          <p:nvPr/>
        </p:nvGraphicFramePr>
        <p:xfrm>
          <a:off x="457202" y="1053251"/>
          <a:ext cx="11209866" cy="4829175"/>
        </p:xfrm>
        <a:graphic>
          <a:graphicData uri="http://schemas.openxmlformats.org/drawingml/2006/table">
            <a:tbl>
              <a:tblPr/>
              <a:tblGrid>
                <a:gridCol w="3021791">
                  <a:extLst>
                    <a:ext uri="{9D8B030D-6E8A-4147-A177-3AD203B41FA5}">
                      <a16:colId xmlns:a16="http://schemas.microsoft.com/office/drawing/2014/main" val="20000"/>
                    </a:ext>
                  </a:extLst>
                </a:gridCol>
                <a:gridCol w="8188075">
                  <a:extLst>
                    <a:ext uri="{9D8B030D-6E8A-4147-A177-3AD203B41FA5}">
                      <a16:colId xmlns:a16="http://schemas.microsoft.com/office/drawing/2014/main" val="20001"/>
                    </a:ext>
                  </a:extLst>
                </a:gridCol>
              </a:tblGrid>
              <a:tr h="40957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900" b="1" i="0" u="none" strike="noStrike" cap="none" normalizeH="0" baseline="0" dirty="0">
                          <a:ln>
                            <a:noFill/>
                          </a:ln>
                          <a:solidFill>
                            <a:schemeClr val="tx1"/>
                          </a:solidFill>
                          <a:effectLst/>
                          <a:latin typeface="Arial" pitchFamily="127" charset="0"/>
                          <a:ea typeface="ＭＳ Ｐゴシック" pitchFamily="127" charset="-128"/>
                          <a:cs typeface="ＭＳ Ｐゴシック" pitchFamily="127" charset="-128"/>
                        </a:rPr>
                        <a:t>PRECEDE framework</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900" b="1" i="0" u="none" strike="noStrike" cap="none" normalizeH="0" baseline="0" dirty="0">
                          <a:ln>
                            <a:noFill/>
                          </a:ln>
                          <a:solidFill>
                            <a:schemeClr val="tx1"/>
                          </a:solidFill>
                          <a:effectLst/>
                          <a:latin typeface="Arial" pitchFamily="127" charset="0"/>
                          <a:ea typeface="ＭＳ Ｐゴシック" pitchFamily="127" charset="-128"/>
                          <a:cs typeface="ＭＳ Ｐゴシック" pitchFamily="127" charset="-128"/>
                        </a:rPr>
                        <a:t>Recurring themes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0"/>
                  </a:ext>
                </a:extLst>
              </a:tr>
              <a:tr h="10668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tx1"/>
                          </a:solidFill>
                          <a:effectLst/>
                          <a:latin typeface="Calibri" pitchFamily="34" charset="0"/>
                          <a:ea typeface="ＭＳ Ｐゴシック" pitchFamily="127" charset="-128"/>
                          <a:cs typeface="ＭＳ Ｐゴシック" pitchFamily="127" charset="-128"/>
                        </a:rPr>
                        <a:t>Predisposing factors</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Calibri" pitchFamily="34" charset="0"/>
                          <a:ea typeface="ＭＳ Ｐゴシック" pitchFamily="127" charset="-128"/>
                          <a:cs typeface="ＭＳ Ｐゴシック" pitchFamily="127" charset="-128"/>
                        </a:rPr>
                        <a:t>(Knowledge, attitudes, beliefs, intention)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285750" lvl="0" indent="-166688">
                        <a:buFont typeface="Arial"/>
                        <a:buChar char="•"/>
                      </a:pPr>
                      <a:r>
                        <a:rPr lang="en-US" sz="2000" kern="1200" dirty="0">
                          <a:solidFill>
                            <a:schemeClr val="tx1"/>
                          </a:solidFill>
                          <a:effectLst/>
                          <a:latin typeface="+mn-lt"/>
                          <a:ea typeface="+mn-ea"/>
                          <a:cs typeface="+mn-cs"/>
                        </a:rPr>
                        <a:t>Time and resource constraints (</a:t>
                      </a:r>
                      <a:r>
                        <a:rPr lang="en-US" sz="2000" i="1" kern="1200" dirty="0">
                          <a:solidFill>
                            <a:schemeClr val="tx1"/>
                          </a:solidFill>
                          <a:effectLst/>
                          <a:latin typeface="+mn-lt"/>
                          <a:ea typeface="+mn-ea"/>
                          <a:cs typeface="+mn-cs"/>
                        </a:rPr>
                        <a:t>i.e.,</a:t>
                      </a:r>
                      <a:r>
                        <a:rPr lang="en-US" sz="2000" i="1" kern="1200" baseline="0" dirty="0">
                          <a:solidFill>
                            <a:schemeClr val="tx1"/>
                          </a:solidFill>
                          <a:effectLst/>
                          <a:latin typeface="+mn-lt"/>
                          <a:ea typeface="+mn-ea"/>
                          <a:cs typeface="+mn-cs"/>
                        </a:rPr>
                        <a:t> </a:t>
                      </a:r>
                      <a:r>
                        <a:rPr lang="en-US" sz="2000" i="0" kern="1200" baseline="0" dirty="0">
                          <a:solidFill>
                            <a:schemeClr val="tx1"/>
                          </a:solidFill>
                          <a:effectLst/>
                          <a:latin typeface="+mn-lt"/>
                          <a:ea typeface="+mn-ea"/>
                          <a:cs typeface="+mn-cs"/>
                        </a:rPr>
                        <a:t>high workload)</a:t>
                      </a:r>
                      <a:r>
                        <a:rPr lang="en-US" sz="2000" kern="1200" dirty="0">
                          <a:solidFill>
                            <a:schemeClr val="tx1"/>
                          </a:solidFill>
                          <a:effectLst/>
                          <a:latin typeface="+mn-lt"/>
                          <a:ea typeface="+mn-ea"/>
                          <a:cs typeface="+mn-cs"/>
                        </a:rPr>
                        <a:t> </a:t>
                      </a:r>
                      <a:r>
                        <a:rPr lang="en-US" sz="2000" kern="1200" dirty="0">
                          <a:solidFill>
                            <a:schemeClr val="tx1"/>
                          </a:solidFill>
                          <a:effectLst/>
                          <a:latin typeface="+mn-lt"/>
                          <a:ea typeface="+mn-ea"/>
                          <a:cs typeface="+mn-cs"/>
                          <a:sym typeface="Wingdings"/>
                        </a:rPr>
                        <a:t></a:t>
                      </a:r>
                      <a:r>
                        <a:rPr lang="en-US" sz="2000" kern="1200" dirty="0">
                          <a:solidFill>
                            <a:schemeClr val="tx1"/>
                          </a:solidFill>
                          <a:effectLst/>
                          <a:latin typeface="+mn-lt"/>
                          <a:ea typeface="+mn-ea"/>
                          <a:cs typeface="+mn-cs"/>
                        </a:rPr>
                        <a:t> low self-efficacy</a:t>
                      </a:r>
                    </a:p>
                    <a:p>
                      <a:pPr marL="285750" lvl="0" indent="-166688">
                        <a:buFont typeface="Arial"/>
                        <a:buChar char="•"/>
                      </a:pPr>
                      <a:r>
                        <a:rPr lang="en-US" sz="2000" kern="1200" dirty="0">
                          <a:solidFill>
                            <a:schemeClr val="tx1"/>
                          </a:solidFill>
                          <a:effectLst/>
                          <a:latin typeface="+mn-lt"/>
                          <a:ea typeface="+mn-ea"/>
                          <a:cs typeface="+mn-cs"/>
                        </a:rPr>
                        <a:t>Belief that TB evaluation is not urgent</a:t>
                      </a:r>
                    </a:p>
                  </a:txBody>
                  <a:tcPr marL="0" marR="0"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18288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tx1"/>
                          </a:solidFill>
                          <a:effectLst/>
                          <a:latin typeface="Calibri" pitchFamily="34" charset="0"/>
                          <a:ea typeface="ＭＳ Ｐゴシック" pitchFamily="127" charset="-128"/>
                          <a:cs typeface="ＭＳ Ｐゴシック" pitchFamily="127" charset="-128"/>
                        </a:rPr>
                        <a:t>Enabling Factors</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Calibri" pitchFamily="34" charset="0"/>
                          <a:ea typeface="ＭＳ Ｐゴシック" pitchFamily="127" charset="-128"/>
                          <a:cs typeface="ＭＳ Ｐゴシック" pitchFamily="127" charset="-128"/>
                        </a:rPr>
                        <a:t>(Factors that if addressed make it easier to initiate the desired behavior)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285750" lvl="0" indent="-166688">
                        <a:buFont typeface="Arial"/>
                        <a:buChar char="•"/>
                      </a:pPr>
                      <a:r>
                        <a:rPr lang="en-US" sz="2000" kern="1200" dirty="0">
                          <a:solidFill>
                            <a:schemeClr val="tx1"/>
                          </a:solidFill>
                          <a:effectLst/>
                          <a:latin typeface="+mn-lt"/>
                          <a:ea typeface="+mn-ea"/>
                          <a:cs typeface="+mn-cs"/>
                        </a:rPr>
                        <a:t>Failure of patients to return after initial visit (due to time and costs)</a:t>
                      </a:r>
                    </a:p>
                    <a:p>
                      <a:pPr marL="285750" lvl="0" indent="-166688">
                        <a:buFont typeface="Arial"/>
                        <a:buChar char="•"/>
                      </a:pPr>
                      <a:r>
                        <a:rPr lang="en-US" sz="2000" kern="1200" dirty="0">
                          <a:solidFill>
                            <a:schemeClr val="tx1"/>
                          </a:solidFill>
                          <a:effectLst/>
                          <a:latin typeface="+mn-lt"/>
                          <a:ea typeface="+mn-ea"/>
                          <a:cs typeface="+mn-cs"/>
                        </a:rPr>
                        <a:t>Inconsistent/delayed specimen transport to </a:t>
                      </a:r>
                      <a:r>
                        <a:rPr lang="en-US" sz="2000" kern="1200" dirty="0" err="1">
                          <a:solidFill>
                            <a:schemeClr val="tx1"/>
                          </a:solidFill>
                          <a:effectLst/>
                          <a:latin typeface="+mn-lt"/>
                          <a:ea typeface="+mn-ea"/>
                          <a:cs typeface="+mn-cs"/>
                        </a:rPr>
                        <a:t>Xpert</a:t>
                      </a:r>
                      <a:r>
                        <a:rPr lang="en-US" sz="2000" kern="1200" dirty="0">
                          <a:solidFill>
                            <a:schemeClr val="tx1"/>
                          </a:solidFill>
                          <a:effectLst/>
                          <a:latin typeface="+mn-lt"/>
                          <a:ea typeface="+mn-ea"/>
                          <a:cs typeface="+mn-cs"/>
                        </a:rPr>
                        <a:t> testing sites</a:t>
                      </a:r>
                    </a:p>
                    <a:p>
                      <a:pPr marL="285750" lvl="0" indent="-166688">
                        <a:buFont typeface="Arial"/>
                        <a:buChar char="•"/>
                      </a:pPr>
                      <a:r>
                        <a:rPr lang="en-US" sz="2000" kern="1200" dirty="0">
                          <a:solidFill>
                            <a:schemeClr val="tx1"/>
                          </a:solidFill>
                          <a:effectLst/>
                          <a:latin typeface="+mn-lt"/>
                          <a:ea typeface="+mn-ea"/>
                          <a:cs typeface="+mn-cs"/>
                        </a:rPr>
                        <a:t>Inability to track and follow-up patients </a:t>
                      </a:r>
                    </a:p>
                    <a:p>
                      <a:pPr marL="0" lvl="0" indent="0">
                        <a:buFont typeface="Arial"/>
                        <a:buNone/>
                      </a:pPr>
                      <a:r>
                        <a:rPr lang="en-US" sz="2000" i="1" kern="1200" dirty="0">
                          <a:solidFill>
                            <a:schemeClr val="tx1"/>
                          </a:solidFill>
                          <a:effectLst/>
                          <a:latin typeface="+mn-lt"/>
                          <a:ea typeface="+mn-ea"/>
                          <a:cs typeface="+mn-cs"/>
                        </a:rPr>
                        <a:t>“When they have a cough for more than 2 weeks they are sent to the lab. But the problem is they get the first sample and sometimes, actually most times they don’t bring the second sample.”</a:t>
                      </a:r>
                      <a:endParaRPr lang="en-US" sz="2000" i="1" dirty="0">
                        <a:effectLst/>
                        <a:latin typeface="+mn-lt"/>
                        <a:ea typeface="Times New Roman"/>
                        <a:cs typeface="Times New Roman"/>
                      </a:endParaRPr>
                    </a:p>
                  </a:txBody>
                  <a:tcPr marL="0" marR="0"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15240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tx1"/>
                          </a:solidFill>
                          <a:effectLst/>
                          <a:latin typeface="Calibri" pitchFamily="34" charset="0"/>
                          <a:ea typeface="ＭＳ Ｐゴシック" pitchFamily="127" charset="-128"/>
                          <a:cs typeface="ＭＳ Ｐゴシック" pitchFamily="127" charset="-128"/>
                        </a:rPr>
                        <a:t>Reinforcing Factors</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Calibri" pitchFamily="34" charset="0"/>
                          <a:ea typeface="ＭＳ Ｐゴシック" pitchFamily="127" charset="-128"/>
                          <a:cs typeface="ＭＳ Ｐゴシック" pitchFamily="127" charset="-128"/>
                        </a:rPr>
                        <a:t>(Factors that if addressed make it easier to continue the desired behavior)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285750" lvl="0" indent="-166688">
                        <a:buFont typeface="Arial"/>
                        <a:buChar char="•"/>
                      </a:pPr>
                      <a:r>
                        <a:rPr lang="en-US" sz="2000" kern="1200" dirty="0">
                          <a:solidFill>
                            <a:schemeClr val="tx1"/>
                          </a:solidFill>
                          <a:effectLst/>
                          <a:latin typeface="+mn-lt"/>
                          <a:ea typeface="+mn-ea"/>
                          <a:cs typeface="+mn-cs"/>
                        </a:rPr>
                        <a:t>Lack of communication and coordination among staff</a:t>
                      </a:r>
                    </a:p>
                    <a:p>
                      <a:pPr marL="285750" lvl="0" indent="-166688">
                        <a:buFont typeface="Arial"/>
                        <a:buChar char="•"/>
                      </a:pPr>
                      <a:r>
                        <a:rPr lang="en-US" sz="2000" kern="1200" dirty="0">
                          <a:solidFill>
                            <a:schemeClr val="tx1"/>
                          </a:solidFill>
                          <a:effectLst/>
                          <a:latin typeface="+mn-lt"/>
                          <a:ea typeface="+mn-ea"/>
                          <a:cs typeface="+mn-cs"/>
                        </a:rPr>
                        <a:t>Insufficient oversight from NTP</a:t>
                      </a:r>
                    </a:p>
                    <a:p>
                      <a:r>
                        <a:rPr lang="en-US" sz="2000" i="1" kern="1200" dirty="0">
                          <a:solidFill>
                            <a:schemeClr val="tx1"/>
                          </a:solidFill>
                          <a:effectLst/>
                          <a:latin typeface="+mn-lt"/>
                          <a:ea typeface="+mn-ea"/>
                          <a:cs typeface="+mn-cs"/>
                        </a:rPr>
                        <a:t> “…Actually at times we have met but we don’t meet [regularly], only when we realize there is a problem that’s when we communicate and say why is this happening, then we try to rectify.”</a:t>
                      </a:r>
                      <a:r>
                        <a:rPr lang="en-US" sz="2000" dirty="0">
                          <a:effectLst/>
                        </a:rPr>
                        <a:t> </a:t>
                      </a:r>
                      <a:endParaRPr lang="en-US" sz="2000" i="1" baseline="0" dirty="0">
                        <a:effectLst/>
                        <a:latin typeface="+mn-lt"/>
                        <a:ea typeface="Times New Roman"/>
                        <a:cs typeface="Times New Roman"/>
                      </a:endParaRPr>
                    </a:p>
                  </a:txBody>
                  <a:tcPr marL="0" marR="0"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bl>
          </a:graphicData>
        </a:graphic>
      </p:graphicFrame>
      <p:sp>
        <p:nvSpPr>
          <p:cNvPr id="4" name="TextBox 3"/>
          <p:cNvSpPr txBox="1"/>
          <p:nvPr/>
        </p:nvSpPr>
        <p:spPr>
          <a:xfrm>
            <a:off x="304800" y="6180893"/>
            <a:ext cx="11362267" cy="646331"/>
          </a:xfrm>
          <a:prstGeom prst="rect">
            <a:avLst/>
          </a:prstGeom>
          <a:noFill/>
        </p:spPr>
        <p:txBody>
          <a:bodyPr wrap="square" rtlCol="0">
            <a:spAutoFit/>
          </a:bodyPr>
          <a:lstStyle/>
          <a:p>
            <a:r>
              <a:rPr lang="en-US" dirty="0"/>
              <a:t>1. </a:t>
            </a:r>
            <a:r>
              <a:rPr lang="en-US" dirty="0" err="1"/>
              <a:t>Shete</a:t>
            </a:r>
            <a:r>
              <a:rPr lang="en-US" dirty="0"/>
              <a:t> P, </a:t>
            </a:r>
            <a:r>
              <a:rPr lang="en-US" dirty="0" err="1"/>
              <a:t>Haguma</a:t>
            </a:r>
            <a:r>
              <a:rPr lang="en-US" dirty="0"/>
              <a:t> P et al. IJTLD 2015; 2. </a:t>
            </a:r>
            <a:r>
              <a:rPr lang="en-US" dirty="0" err="1"/>
              <a:t>Nalugwa</a:t>
            </a:r>
            <a:r>
              <a:rPr lang="en-US" dirty="0"/>
              <a:t> T, </a:t>
            </a:r>
            <a:r>
              <a:rPr lang="en-US" dirty="0" err="1"/>
              <a:t>Shete</a:t>
            </a:r>
            <a:r>
              <a:rPr lang="en-US" dirty="0"/>
              <a:t> PB et al. BMC Health Serv Res 2020; 3. Cattamanchi A et al. BMC Health </a:t>
            </a:r>
            <a:r>
              <a:rPr lang="en-US" dirty="0" err="1"/>
              <a:t>Serv</a:t>
            </a:r>
            <a:r>
              <a:rPr lang="en-US" dirty="0"/>
              <a:t> Res. 2015</a:t>
            </a:r>
          </a:p>
        </p:txBody>
      </p:sp>
    </p:spTree>
    <p:extLst>
      <p:ext uri="{BB962C8B-B14F-4D97-AF65-F5344CB8AC3E}">
        <p14:creationId xmlns:p14="http://schemas.microsoft.com/office/powerpoint/2010/main" val="8267374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3355" y="427037"/>
            <a:ext cx="8534400" cy="639763"/>
          </a:xfrm>
        </p:spPr>
        <p:txBody>
          <a:bodyPr>
            <a:noAutofit/>
          </a:bodyPr>
          <a:lstStyle/>
          <a:p>
            <a:r>
              <a:rPr lang="en-US" sz="4000" b="1" dirty="0">
                <a:cs typeface="Arial"/>
              </a:rPr>
              <a:t>Aim 3: “Improve quality gap”</a:t>
            </a:r>
          </a:p>
        </p:txBody>
      </p:sp>
      <p:sp>
        <p:nvSpPr>
          <p:cNvPr id="25" name="TextBox 24"/>
          <p:cNvSpPr txBox="1"/>
          <p:nvPr/>
        </p:nvSpPr>
        <p:spPr>
          <a:xfrm>
            <a:off x="1185340" y="2408052"/>
            <a:ext cx="4343400" cy="1384995"/>
          </a:xfrm>
          <a:prstGeom prst="rect">
            <a:avLst/>
          </a:prstGeom>
          <a:noFill/>
        </p:spPr>
        <p:txBody>
          <a:bodyPr wrap="square" rtlCol="0">
            <a:spAutoFit/>
          </a:bodyPr>
          <a:lstStyle/>
          <a:p>
            <a:pPr marL="285744" indent="-285744">
              <a:buFont typeface="Arial" panose="020B0604020202020204" pitchFamily="34" charset="0"/>
              <a:buChar char="•"/>
            </a:pPr>
            <a:r>
              <a:rPr lang="en-US" sz="2800" dirty="0">
                <a:solidFill>
                  <a:prstClr val="black"/>
                </a:solidFill>
              </a:rPr>
              <a:t>Evidence review</a:t>
            </a:r>
          </a:p>
          <a:p>
            <a:pPr marL="285744" indent="-285744">
              <a:buFont typeface="Arial" panose="020B0604020202020204" pitchFamily="34" charset="0"/>
              <a:buChar char="•"/>
            </a:pPr>
            <a:r>
              <a:rPr lang="en-US" sz="2800" dirty="0">
                <a:solidFill>
                  <a:prstClr val="black"/>
                </a:solidFill>
              </a:rPr>
              <a:t>Stakeholder consultation</a:t>
            </a:r>
          </a:p>
          <a:p>
            <a:pPr marL="285744" indent="-285744">
              <a:buFont typeface="Arial" panose="020B0604020202020204" pitchFamily="34" charset="0"/>
              <a:buChar char="•"/>
            </a:pPr>
            <a:r>
              <a:rPr lang="en-US" sz="2800" dirty="0">
                <a:solidFill>
                  <a:prstClr val="black"/>
                </a:solidFill>
              </a:rPr>
              <a:t>Feasibility</a:t>
            </a:r>
          </a:p>
        </p:txBody>
      </p:sp>
      <p:sp>
        <p:nvSpPr>
          <p:cNvPr id="39" name="Right Brace 38"/>
          <p:cNvSpPr/>
          <p:nvPr/>
        </p:nvSpPr>
        <p:spPr>
          <a:xfrm>
            <a:off x="5274742" y="2408053"/>
            <a:ext cx="380999" cy="1384995"/>
          </a:xfrm>
          <a:prstGeom prst="righ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000" dirty="0"/>
          </a:p>
        </p:txBody>
      </p:sp>
      <p:sp>
        <p:nvSpPr>
          <p:cNvPr id="40" name="TextBox 39"/>
          <p:cNvSpPr txBox="1"/>
          <p:nvPr/>
        </p:nvSpPr>
        <p:spPr>
          <a:xfrm>
            <a:off x="5757339" y="2408052"/>
            <a:ext cx="5977468" cy="1384995"/>
          </a:xfrm>
          <a:prstGeom prst="rect">
            <a:avLst/>
          </a:prstGeom>
          <a:noFill/>
        </p:spPr>
        <p:txBody>
          <a:bodyPr wrap="square" rtlCol="0">
            <a:spAutoFit/>
          </a:bodyPr>
          <a:lstStyle/>
          <a:p>
            <a:pPr marL="387341" indent="-387341">
              <a:buFont typeface="+mj-lt"/>
              <a:buAutoNum type="arabicPeriod"/>
            </a:pPr>
            <a:r>
              <a:rPr lang="en-US" sz="2800" dirty="0">
                <a:solidFill>
                  <a:prstClr val="black"/>
                </a:solidFill>
              </a:rPr>
              <a:t>Prioritize barriers</a:t>
            </a:r>
          </a:p>
          <a:p>
            <a:pPr marL="387341" indent="-387341">
              <a:buFont typeface="+mj-lt"/>
              <a:buAutoNum type="arabicPeriod"/>
            </a:pPr>
            <a:r>
              <a:rPr lang="en-US" sz="2800" dirty="0">
                <a:solidFill>
                  <a:prstClr val="black"/>
                </a:solidFill>
              </a:rPr>
              <a:t>Select interventions</a:t>
            </a:r>
          </a:p>
          <a:p>
            <a:pPr marL="387341" indent="-387341">
              <a:buFont typeface="+mj-lt"/>
              <a:buAutoNum type="arabicPeriod"/>
            </a:pPr>
            <a:r>
              <a:rPr lang="en-US" sz="2800" dirty="0">
                <a:solidFill>
                  <a:prstClr val="black"/>
                </a:solidFill>
              </a:rPr>
              <a:t>Specify how interventions delivered</a:t>
            </a:r>
          </a:p>
        </p:txBody>
      </p:sp>
      <p:sp>
        <p:nvSpPr>
          <p:cNvPr id="26" name="Title 1"/>
          <p:cNvSpPr txBox="1">
            <a:spLocks/>
          </p:cNvSpPr>
          <p:nvPr/>
        </p:nvSpPr>
        <p:spPr>
          <a:xfrm>
            <a:off x="675755" y="1409157"/>
            <a:ext cx="8534400" cy="6397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latin typeface="+mn-lt"/>
              </a:rPr>
              <a:t>Intervention design process:</a:t>
            </a:r>
          </a:p>
        </p:txBody>
      </p:sp>
    </p:spTree>
    <p:extLst>
      <p:ext uri="{BB962C8B-B14F-4D97-AF65-F5344CB8AC3E}">
        <p14:creationId xmlns:p14="http://schemas.microsoft.com/office/powerpoint/2010/main" val="40456404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CF5AE72-8723-7D4E-9FEB-F563D31EA591}"/>
              </a:ext>
            </a:extLst>
          </p:cNvPr>
          <p:cNvSpPr>
            <a:spLocks noGrp="1"/>
          </p:cNvSpPr>
          <p:nvPr>
            <p:ph type="sldNum" sz="quarter" idx="13"/>
          </p:nvPr>
        </p:nvSpPr>
        <p:spPr/>
        <p:txBody>
          <a:bodyPr/>
          <a:lstStyle/>
          <a:p>
            <a:fld id="{7BCC8D0D-EAEC-449D-9161-023DFF90F2E2}" type="slidenum">
              <a:rPr lang="en-US" smtClean="0"/>
              <a:pPr/>
              <a:t>13</a:t>
            </a:fld>
            <a:endParaRPr lang="en-US" dirty="0"/>
          </a:p>
        </p:txBody>
      </p:sp>
      <p:sp>
        <p:nvSpPr>
          <p:cNvPr id="4" name="Title 3">
            <a:extLst>
              <a:ext uri="{FF2B5EF4-FFF2-40B4-BE49-F238E27FC236}">
                <a16:creationId xmlns:a16="http://schemas.microsoft.com/office/drawing/2014/main" id="{DF21A7B8-0B53-7544-85CA-FF222FF19779}"/>
              </a:ext>
            </a:extLst>
          </p:cNvPr>
          <p:cNvSpPr>
            <a:spLocks noGrp="1"/>
          </p:cNvSpPr>
          <p:nvPr>
            <p:ph type="title"/>
          </p:nvPr>
        </p:nvSpPr>
        <p:spPr>
          <a:xfrm>
            <a:off x="612911" y="564926"/>
            <a:ext cx="10898107" cy="611449"/>
          </a:xfrm>
        </p:spPr>
        <p:txBody>
          <a:bodyPr/>
          <a:lstStyle/>
          <a:p>
            <a:r>
              <a:rPr lang="en-US" sz="3733" b="1" dirty="0"/>
              <a:t>XPEL TB Intervention Strategy</a:t>
            </a:r>
          </a:p>
        </p:txBody>
      </p:sp>
      <p:sp>
        <p:nvSpPr>
          <p:cNvPr id="6" name="Content Placeholder 5">
            <a:extLst>
              <a:ext uri="{FF2B5EF4-FFF2-40B4-BE49-F238E27FC236}">
                <a16:creationId xmlns:a16="http://schemas.microsoft.com/office/drawing/2014/main" id="{F7BF37FF-AEFE-FC44-B31B-EEE4BFEDE629}"/>
              </a:ext>
            </a:extLst>
          </p:cNvPr>
          <p:cNvSpPr>
            <a:spLocks noGrp="1"/>
          </p:cNvSpPr>
          <p:nvPr>
            <p:ph idx="1"/>
          </p:nvPr>
        </p:nvSpPr>
        <p:spPr>
          <a:xfrm>
            <a:off x="612911" y="1274811"/>
            <a:ext cx="9002067" cy="4357196"/>
          </a:xfrm>
        </p:spPr>
        <p:txBody>
          <a:bodyPr/>
          <a:lstStyle/>
          <a:p>
            <a:pPr marL="457189" indent="-457189">
              <a:buFont typeface="+mj-lt"/>
              <a:buAutoNum type="arabicPeriod"/>
            </a:pPr>
            <a:r>
              <a:rPr lang="en-GB" sz="2400" b="1" dirty="0">
                <a:latin typeface="Arial" panose="020B0604020202020204" pitchFamily="34" charset="0"/>
                <a:cs typeface="Arial" panose="020B0604020202020204" pitchFamily="34" charset="0"/>
              </a:rPr>
              <a:t>Onsite Xpert testing at health clinic</a:t>
            </a:r>
          </a:p>
          <a:p>
            <a:pPr marL="914377" lvl="1" indent="-457189"/>
            <a:r>
              <a:rPr lang="en-GB" dirty="0">
                <a:latin typeface="Arial" panose="020B0604020202020204" pitchFamily="34" charset="0"/>
                <a:cs typeface="Arial" panose="020B0604020202020204" pitchFamily="34" charset="0"/>
              </a:rPr>
              <a:t>Reduce workload, increase speed and accuracy of testing </a:t>
            </a:r>
          </a:p>
          <a:p>
            <a:pPr marL="914377" lvl="1" indent="-457189"/>
            <a:endParaRPr lang="en-GB" sz="1067" dirty="0">
              <a:latin typeface="Arial" panose="020B0604020202020204" pitchFamily="34" charset="0"/>
              <a:cs typeface="Arial" panose="020B0604020202020204" pitchFamily="34" charset="0"/>
            </a:endParaRPr>
          </a:p>
          <a:p>
            <a:pPr marL="457189" indent="-457189">
              <a:buFont typeface="+mj-lt"/>
              <a:buAutoNum type="arabicPeriod"/>
            </a:pPr>
            <a:r>
              <a:rPr lang="en-GB" sz="2400" b="1" dirty="0">
                <a:latin typeface="Arial" panose="020B0604020202020204" pitchFamily="34" charset="0"/>
                <a:cs typeface="Arial" panose="020B0604020202020204" pitchFamily="34" charset="0"/>
              </a:rPr>
              <a:t>Structured clinic process redesign to facilitate same day testing and treatment of TB</a:t>
            </a:r>
          </a:p>
          <a:p>
            <a:pPr marL="914377" lvl="1" indent="-457189"/>
            <a:r>
              <a:rPr lang="en-GB" dirty="0">
                <a:latin typeface="Arial" panose="020B0604020202020204" pitchFamily="34" charset="0"/>
                <a:cs typeface="Arial" panose="020B0604020202020204" pitchFamily="34" charset="0"/>
              </a:rPr>
              <a:t>Address lack of urgency and failure of patients to return</a:t>
            </a:r>
          </a:p>
          <a:p>
            <a:pPr marL="914377" lvl="1" indent="-457189"/>
            <a:endParaRPr lang="en-GB" sz="1067" dirty="0">
              <a:latin typeface="Arial" panose="020B0604020202020204" pitchFamily="34" charset="0"/>
              <a:cs typeface="Arial" panose="020B0604020202020204" pitchFamily="34" charset="0"/>
            </a:endParaRPr>
          </a:p>
          <a:p>
            <a:pPr marL="457189" indent="-457189">
              <a:buFont typeface="+mj-lt"/>
              <a:buAutoNum type="arabicPeriod"/>
            </a:pPr>
            <a:r>
              <a:rPr lang="en-GB" sz="2400" b="1" dirty="0">
                <a:latin typeface="Arial" panose="020B0604020202020204" pitchFamily="34" charset="0"/>
                <a:cs typeface="Arial" panose="020B0604020202020204" pitchFamily="34" charset="0"/>
              </a:rPr>
              <a:t>Regular feedback of quality metrics to health facility staff</a:t>
            </a:r>
          </a:p>
          <a:p>
            <a:pPr marL="914377" lvl="1" indent="-457189"/>
            <a:r>
              <a:rPr lang="en-GB" dirty="0">
                <a:latin typeface="Arial" panose="020B0604020202020204" pitchFamily="34" charset="0"/>
                <a:cs typeface="Arial" panose="020B0604020202020204" pitchFamily="34" charset="0"/>
              </a:rPr>
              <a:t>Improve communication, coordination and oversight</a:t>
            </a:r>
          </a:p>
          <a:p>
            <a:endParaRPr lang="en-US" dirty="0"/>
          </a:p>
        </p:txBody>
      </p:sp>
      <p:grpSp>
        <p:nvGrpSpPr>
          <p:cNvPr id="7" name="Group 6">
            <a:extLst>
              <a:ext uri="{FF2B5EF4-FFF2-40B4-BE49-F238E27FC236}">
                <a16:creationId xmlns:a16="http://schemas.microsoft.com/office/drawing/2014/main" id="{B9BD2C85-C48B-C245-B9F3-00AE9AA1F788}"/>
              </a:ext>
            </a:extLst>
          </p:cNvPr>
          <p:cNvGrpSpPr>
            <a:grpSpLocks noChangeAspect="1"/>
          </p:cNvGrpSpPr>
          <p:nvPr/>
        </p:nvGrpSpPr>
        <p:grpSpPr>
          <a:xfrm>
            <a:off x="9855644" y="1288729"/>
            <a:ext cx="1723445" cy="1106513"/>
            <a:chOff x="5677322" y="1259333"/>
            <a:chExt cx="2643711" cy="2263142"/>
          </a:xfrm>
        </p:grpSpPr>
        <p:pic>
          <p:nvPicPr>
            <p:cNvPr id="8" name="Picture 7">
              <a:extLst>
                <a:ext uri="{FF2B5EF4-FFF2-40B4-BE49-F238E27FC236}">
                  <a16:creationId xmlns:a16="http://schemas.microsoft.com/office/drawing/2014/main" id="{E08ED0B9-8B8E-B24A-B080-083BBFFCF92A}"/>
                </a:ext>
              </a:extLst>
            </p:cNvPr>
            <p:cNvPicPr>
              <a:picLocks noChangeAspect="1"/>
            </p:cNvPicPr>
            <p:nvPr/>
          </p:nvPicPr>
          <p:blipFill rotWithShape="1">
            <a:blip r:embed="rId2"/>
            <a:srcRect l="32600" r="34024"/>
            <a:stretch/>
          </p:blipFill>
          <p:spPr>
            <a:xfrm>
              <a:off x="6114697" y="1259333"/>
              <a:ext cx="652775" cy="2263142"/>
            </a:xfrm>
            <a:prstGeom prst="rect">
              <a:avLst/>
            </a:prstGeom>
          </p:spPr>
        </p:pic>
        <p:pic>
          <p:nvPicPr>
            <p:cNvPr id="9" name="Picture 8">
              <a:extLst>
                <a:ext uri="{FF2B5EF4-FFF2-40B4-BE49-F238E27FC236}">
                  <a16:creationId xmlns:a16="http://schemas.microsoft.com/office/drawing/2014/main" id="{26A61415-542D-C54C-A5A0-E3336F443CA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1835" t="31811" b="9416"/>
            <a:stretch/>
          </p:blipFill>
          <p:spPr>
            <a:xfrm>
              <a:off x="6767472" y="2125985"/>
              <a:ext cx="1553561" cy="1230086"/>
            </a:xfrm>
            <a:prstGeom prst="rect">
              <a:avLst/>
            </a:prstGeom>
          </p:spPr>
        </p:pic>
        <p:pic>
          <p:nvPicPr>
            <p:cNvPr id="10" name="Picture 9">
              <a:extLst>
                <a:ext uri="{FF2B5EF4-FFF2-40B4-BE49-F238E27FC236}">
                  <a16:creationId xmlns:a16="http://schemas.microsoft.com/office/drawing/2014/main" id="{A8A0DE09-1207-0E49-8354-EB6B4330E62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5553" r="70623"/>
            <a:stretch/>
          </p:blipFill>
          <p:spPr>
            <a:xfrm>
              <a:off x="5677322" y="1628609"/>
              <a:ext cx="509175" cy="1893866"/>
            </a:xfrm>
            <a:prstGeom prst="rect">
              <a:avLst/>
            </a:prstGeom>
          </p:spPr>
        </p:pic>
      </p:grpSp>
      <p:pic>
        <p:nvPicPr>
          <p:cNvPr id="11" name="Picture 2" descr="Lean Laboratory: February 2015">
            <a:extLst>
              <a:ext uri="{FF2B5EF4-FFF2-40B4-BE49-F238E27FC236}">
                <a16:creationId xmlns:a16="http://schemas.microsoft.com/office/drawing/2014/main" id="{70DFD8BE-A7D8-784A-B8E7-081F418324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27010" y="2755679"/>
            <a:ext cx="945693" cy="94046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Why does my organization need Key Performance Indicators (KPI's)? | - NJ,  PA, DE, MD, FL | Beringer Technology Group">
            <a:extLst>
              <a:ext uri="{FF2B5EF4-FFF2-40B4-BE49-F238E27FC236}">
                <a16:creationId xmlns:a16="http://schemas.microsoft.com/office/drawing/2014/main" id="{7ACE25F8-BEE1-644C-9AE5-D86E0EE370B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99610" y="4056586"/>
            <a:ext cx="933415" cy="9404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3235688"/>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E9FC0DB-B2D8-2E43-90A1-0799CF10CFAC}"/>
              </a:ext>
            </a:extLst>
          </p:cNvPr>
          <p:cNvSpPr txBox="1"/>
          <p:nvPr/>
        </p:nvSpPr>
        <p:spPr>
          <a:xfrm>
            <a:off x="297873" y="1560893"/>
            <a:ext cx="6210503" cy="3693319"/>
          </a:xfrm>
          <a:prstGeom prst="rect">
            <a:avLst/>
          </a:prstGeom>
          <a:noFill/>
        </p:spPr>
        <p:txBody>
          <a:bodyPr wrap="square" lIns="0" tIns="0" rIns="0" bIns="0" rtlCol="0" anchor="t" anchorCtr="0">
            <a:spAutoFit/>
          </a:bodyPr>
          <a:lstStyle/>
          <a:p>
            <a:pPr marL="380981" indent="-380981">
              <a:buFont typeface="Arial" panose="020B0604020202020204" pitchFamily="34" charset="0"/>
              <a:buChar char="•"/>
            </a:pPr>
            <a:r>
              <a:rPr lang="en-GB" sz="2400" b="1" dirty="0">
                <a:cs typeface="Arial" panose="020B0604020202020204" pitchFamily="34" charset="0"/>
              </a:rPr>
              <a:t>Objective</a:t>
            </a:r>
            <a:r>
              <a:rPr lang="en-GB" sz="2400" dirty="0">
                <a:cs typeface="Arial" panose="020B0604020202020204" pitchFamily="34" charset="0"/>
              </a:rPr>
              <a:t>: To evaluate the effectiveness, implementation and costs/cost-effectiveness of the XPEL TB strategy at community health </a:t>
            </a:r>
            <a:r>
              <a:rPr lang="en-GB" sz="2400" dirty="0" err="1">
                <a:cs typeface="Arial" panose="020B0604020202020204" pitchFamily="34" charset="0"/>
              </a:rPr>
              <a:t>centers</a:t>
            </a:r>
            <a:r>
              <a:rPr lang="en-GB" sz="2400" dirty="0">
                <a:cs typeface="Arial" panose="020B0604020202020204" pitchFamily="34" charset="0"/>
              </a:rPr>
              <a:t>.</a:t>
            </a:r>
          </a:p>
          <a:p>
            <a:pPr marL="380981" indent="-380981">
              <a:buFont typeface="Arial" panose="020B0604020202020204" pitchFamily="34" charset="0"/>
              <a:buChar char="•"/>
            </a:pPr>
            <a:endParaRPr lang="en-GB" sz="2400" dirty="0">
              <a:cs typeface="Arial" panose="020B0604020202020204" pitchFamily="34" charset="0"/>
            </a:endParaRPr>
          </a:p>
          <a:p>
            <a:pPr marL="380981" indent="-380981">
              <a:buFont typeface="Arial" panose="020B0604020202020204" pitchFamily="34" charset="0"/>
              <a:buChar char="•"/>
            </a:pPr>
            <a:r>
              <a:rPr lang="en-GB" sz="2400" b="1" dirty="0">
                <a:solidFill>
                  <a:srgbClr val="000000"/>
                </a:solidFill>
                <a:latin typeface="Arial" panose="020B0604020202020204" pitchFamily="34" charset="0"/>
                <a:cs typeface="Arial" panose="020B0604020202020204" pitchFamily="34" charset="0"/>
              </a:rPr>
              <a:t>Design</a:t>
            </a:r>
            <a:r>
              <a:rPr lang="en-GB" sz="2400" dirty="0">
                <a:solidFill>
                  <a:srgbClr val="000000"/>
                </a:solidFill>
                <a:latin typeface="Arial" panose="020B0604020202020204" pitchFamily="34" charset="0"/>
                <a:cs typeface="Arial" panose="020B0604020202020204" pitchFamily="34" charset="0"/>
              </a:rPr>
              <a:t>: Cluster-randomized, hybrid effectiveness implementation (Type 2) trial at 20 community health </a:t>
            </a:r>
            <a:r>
              <a:rPr lang="en-GB" sz="2400" dirty="0" err="1">
                <a:solidFill>
                  <a:srgbClr val="000000"/>
                </a:solidFill>
                <a:latin typeface="Arial" panose="020B0604020202020204" pitchFamily="34" charset="0"/>
                <a:cs typeface="Arial" panose="020B0604020202020204" pitchFamily="34" charset="0"/>
              </a:rPr>
              <a:t>centers</a:t>
            </a:r>
            <a:r>
              <a:rPr lang="en-GB" sz="2400" dirty="0">
                <a:solidFill>
                  <a:srgbClr val="000000"/>
                </a:solidFill>
                <a:latin typeface="Arial" panose="020B0604020202020204" pitchFamily="34" charset="0"/>
                <a:cs typeface="Arial" panose="020B0604020202020204" pitchFamily="34" charset="0"/>
              </a:rPr>
              <a:t> in Uganda</a:t>
            </a:r>
          </a:p>
          <a:p>
            <a:pPr marL="838170" lvl="1" indent="-380981">
              <a:buFont typeface="Arial" panose="020B0604020202020204" pitchFamily="34" charset="0"/>
              <a:buChar char="•"/>
            </a:pPr>
            <a:endParaRPr lang="en-GB" sz="2400" dirty="0">
              <a:solidFill>
                <a:srgbClr val="000000"/>
              </a:solidFill>
              <a:latin typeface="Arial" panose="020B0604020202020204" pitchFamily="34" charset="0"/>
              <a:cs typeface="Arial" panose="020B0604020202020204" pitchFamily="34" charset="0"/>
            </a:endParaRPr>
          </a:p>
          <a:p>
            <a:pPr marL="380981" indent="-380981">
              <a:buFont typeface="Arial" panose="020B0604020202020204" pitchFamily="34" charset="0"/>
              <a:buChar char="•"/>
            </a:pPr>
            <a:endParaRPr lang="en-GB" sz="800" dirty="0">
              <a:solidFill>
                <a:srgbClr val="000000"/>
              </a:solidFill>
              <a:latin typeface="Arial" panose="020B0604020202020204" pitchFamily="34" charset="0"/>
              <a:cs typeface="Arial" panose="020B0604020202020204" pitchFamily="34" charset="0"/>
            </a:endParaRPr>
          </a:p>
          <a:p>
            <a:pPr marL="380981" indent="-380981">
              <a:buFont typeface="Arial" panose="020B0604020202020204" pitchFamily="34" charset="0"/>
              <a:buChar char="•"/>
            </a:pPr>
            <a:endParaRPr lang="en-GB" sz="800" dirty="0">
              <a:solidFill>
                <a:srgbClr val="000000"/>
              </a:solidFill>
              <a:latin typeface="Arial" panose="020B0604020202020204" pitchFamily="34" charset="0"/>
              <a:cs typeface="Arial" panose="020B0604020202020204" pitchFamily="34" charset="0"/>
            </a:endParaRPr>
          </a:p>
          <a:p>
            <a:pPr marL="380981" indent="-380981">
              <a:buFont typeface="Arial" panose="020B0604020202020204" pitchFamily="34" charset="0"/>
              <a:buChar char="•"/>
            </a:pPr>
            <a:endParaRPr lang="en-GB" sz="800" dirty="0">
              <a:solidFill>
                <a:srgbClr val="000000"/>
              </a:solidFill>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7A261203-054D-B24C-95C3-E433903CFC64}"/>
              </a:ext>
            </a:extLst>
          </p:cNvPr>
          <p:cNvSpPr>
            <a:spLocks noGrp="1"/>
          </p:cNvSpPr>
          <p:nvPr>
            <p:ph type="title"/>
          </p:nvPr>
        </p:nvSpPr>
        <p:spPr>
          <a:xfrm>
            <a:off x="711200" y="315129"/>
            <a:ext cx="10554899" cy="792163"/>
          </a:xfrm>
        </p:spPr>
        <p:txBody>
          <a:bodyPr>
            <a:normAutofit/>
          </a:bodyPr>
          <a:lstStyle/>
          <a:p>
            <a:r>
              <a:rPr lang="en-US" sz="4000" b="1" dirty="0">
                <a:cs typeface="Arial"/>
              </a:rPr>
              <a:t>XPEL TB trial design and population</a:t>
            </a:r>
          </a:p>
        </p:txBody>
      </p:sp>
      <p:pic>
        <p:nvPicPr>
          <p:cNvPr id="1026" name="Picture 2">
            <a:extLst>
              <a:ext uri="{FF2B5EF4-FFF2-40B4-BE49-F238E27FC236}">
                <a16:creationId xmlns:a16="http://schemas.microsoft.com/office/drawing/2014/main" id="{39F8C45D-E02D-7542-94E9-1B2C3D73877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7261" t="17778" r="5911" b="57883"/>
          <a:stretch/>
        </p:blipFill>
        <p:spPr bwMode="auto">
          <a:xfrm>
            <a:off x="6723071" y="1252433"/>
            <a:ext cx="5170060" cy="347314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88C1103-CACB-1246-8C0B-742783B123D7}"/>
              </a:ext>
            </a:extLst>
          </p:cNvPr>
          <p:cNvSpPr txBox="1"/>
          <p:nvPr/>
        </p:nvSpPr>
        <p:spPr bwMode="auto">
          <a:xfrm>
            <a:off x="297873" y="4840466"/>
            <a:ext cx="11219543" cy="910249"/>
          </a:xfrm>
          <a:prstGeom prst="rect">
            <a:avLst/>
          </a:prstGeom>
          <a:noFill/>
          <a:ln w="19050" algn="ctr">
            <a:noFill/>
            <a:miter lim="800000"/>
            <a:headEnd/>
            <a:tailEnd/>
          </a:ln>
        </p:spPr>
        <p:txBody>
          <a:bodyPr wrap="square" lIns="0" tIns="0" rIns="0" bIns="0" rtlCol="0">
            <a:spAutoFit/>
          </a:bodyPr>
          <a:lstStyle/>
          <a:p>
            <a:pPr marL="380981" indent="-380981">
              <a:lnSpc>
                <a:spcPct val="130000"/>
              </a:lnSpc>
              <a:buFont typeface="Arial" panose="020B0604020202020204" pitchFamily="34" charset="0"/>
              <a:buChar char="•"/>
            </a:pPr>
            <a:r>
              <a:rPr lang="en-GB" sz="2400" b="1" dirty="0">
                <a:solidFill>
                  <a:srgbClr val="000000"/>
                </a:solidFill>
                <a:latin typeface="Arial" panose="020B0604020202020204" pitchFamily="34" charset="0"/>
                <a:cs typeface="Arial" panose="020B0604020202020204" pitchFamily="34" charset="0"/>
              </a:rPr>
              <a:t>Population</a:t>
            </a:r>
            <a:r>
              <a:rPr lang="en-GB" sz="2400" dirty="0">
                <a:solidFill>
                  <a:srgbClr val="000000"/>
                </a:solidFill>
                <a:latin typeface="Arial" panose="020B0604020202020204" pitchFamily="34" charset="0"/>
                <a:cs typeface="Arial" panose="020B0604020202020204" pitchFamily="34" charset="0"/>
              </a:rPr>
              <a:t>: All adults evaluated for pulmonary TB from Oct 2018 to Mar 2020</a:t>
            </a:r>
          </a:p>
          <a:p>
            <a:pPr marL="838170" lvl="1" indent="-380981">
              <a:lnSpc>
                <a:spcPct val="130000"/>
              </a:lnSpc>
              <a:buFont typeface="Arial" panose="020B0604020202020204" pitchFamily="34" charset="0"/>
              <a:buChar char="•"/>
            </a:pPr>
            <a:r>
              <a:rPr lang="en-GB" sz="2400" dirty="0">
                <a:solidFill>
                  <a:srgbClr val="000000"/>
                </a:solidFill>
                <a:latin typeface="Arial" panose="020B0604020202020204" pitchFamily="34" charset="0"/>
                <a:cs typeface="Arial" panose="020B0604020202020204" pitchFamily="34" charset="0"/>
              </a:rPr>
              <a:t>Patients with RIF resistance excluded from analysis</a:t>
            </a:r>
          </a:p>
        </p:txBody>
      </p:sp>
      <p:sp>
        <p:nvSpPr>
          <p:cNvPr id="7" name="TextBox 6">
            <a:extLst>
              <a:ext uri="{FF2B5EF4-FFF2-40B4-BE49-F238E27FC236}">
                <a16:creationId xmlns:a16="http://schemas.microsoft.com/office/drawing/2014/main" id="{A16AE7E9-CF93-2C48-9563-B4A9B132084F}"/>
              </a:ext>
            </a:extLst>
          </p:cNvPr>
          <p:cNvSpPr txBox="1"/>
          <p:nvPr/>
        </p:nvSpPr>
        <p:spPr>
          <a:xfrm>
            <a:off x="6255657" y="6204316"/>
            <a:ext cx="4899803" cy="646331"/>
          </a:xfrm>
          <a:prstGeom prst="rect">
            <a:avLst/>
          </a:prstGeom>
          <a:noFill/>
        </p:spPr>
        <p:txBody>
          <a:bodyPr wrap="square" rtlCol="0">
            <a:spAutoFit/>
          </a:bodyPr>
          <a:lstStyle/>
          <a:p>
            <a:pPr algn="r"/>
            <a:r>
              <a:rPr lang="en-US" dirty="0"/>
              <a:t>Reza T, </a:t>
            </a:r>
            <a:r>
              <a:rPr lang="en-US" dirty="0" err="1"/>
              <a:t>Nalugwa</a:t>
            </a:r>
            <a:r>
              <a:rPr lang="en-US" dirty="0"/>
              <a:t> T et al. Implement Sci 2020</a:t>
            </a:r>
          </a:p>
          <a:p>
            <a:pPr algn="r"/>
            <a:r>
              <a:rPr lang="en-US" dirty="0"/>
              <a:t>Cattamanchi A et al. NEJM 2021</a:t>
            </a:r>
          </a:p>
        </p:txBody>
      </p:sp>
    </p:spTree>
    <p:extLst>
      <p:ext uri="{BB962C8B-B14F-4D97-AF65-F5344CB8AC3E}">
        <p14:creationId xmlns:p14="http://schemas.microsoft.com/office/powerpoint/2010/main" val="34582312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E9FC0DB-B2D8-2E43-90A1-0799CF10CFAC}"/>
              </a:ext>
            </a:extLst>
          </p:cNvPr>
          <p:cNvSpPr txBox="1"/>
          <p:nvPr/>
        </p:nvSpPr>
        <p:spPr>
          <a:xfrm>
            <a:off x="297874" y="1417582"/>
            <a:ext cx="11480292" cy="4222694"/>
          </a:xfrm>
          <a:prstGeom prst="rect">
            <a:avLst/>
          </a:prstGeom>
          <a:noFill/>
        </p:spPr>
        <p:txBody>
          <a:bodyPr wrap="square" lIns="0" tIns="0" rIns="0" bIns="0" rtlCol="0" anchor="t" anchorCtr="0">
            <a:spAutoFit/>
          </a:bodyPr>
          <a:lstStyle/>
          <a:p>
            <a:pPr marL="380981" indent="-380981">
              <a:lnSpc>
                <a:spcPct val="130000"/>
              </a:lnSpc>
              <a:buFont typeface="Arial" panose="020B0604020202020204" pitchFamily="34" charset="0"/>
              <a:buChar char="•"/>
            </a:pPr>
            <a:endParaRPr lang="en-GB" sz="800" dirty="0">
              <a:solidFill>
                <a:srgbClr val="000000"/>
              </a:solidFill>
              <a:latin typeface="Arial" panose="020B0604020202020204" pitchFamily="34" charset="0"/>
              <a:cs typeface="Arial" panose="020B0604020202020204" pitchFamily="34" charset="0"/>
            </a:endParaRPr>
          </a:p>
          <a:p>
            <a:pPr marL="380969" indent="-380981">
              <a:buFont typeface="Arial" panose="020B0604020202020204" pitchFamily="34" charset="0"/>
              <a:buChar char="•"/>
            </a:pPr>
            <a:r>
              <a:rPr lang="en-GB" sz="2400" dirty="0">
                <a:solidFill>
                  <a:srgbClr val="000000"/>
                </a:solidFill>
                <a:latin typeface="Arial" panose="020B0604020202020204" pitchFamily="34" charset="0"/>
                <a:cs typeface="Arial" panose="020B0604020202020204" pitchFamily="34" charset="0"/>
              </a:rPr>
              <a:t>Public randomization ceremony</a:t>
            </a:r>
          </a:p>
          <a:p>
            <a:pPr marL="990554" lvl="1" indent="-380981">
              <a:buFont typeface="Arial" panose="020B0604020202020204" pitchFamily="34" charset="0"/>
              <a:buChar char="•"/>
            </a:pPr>
            <a:r>
              <a:rPr lang="en-GB" sz="2400" dirty="0">
                <a:solidFill>
                  <a:srgbClr val="000000"/>
                </a:solidFill>
                <a:latin typeface="Arial" panose="020B0604020202020204" pitchFamily="34" charset="0"/>
                <a:cs typeface="Arial" panose="020B0604020202020204" pitchFamily="34" charset="0"/>
              </a:rPr>
              <a:t>restricted + stratified randomization using 2017 TB data</a:t>
            </a:r>
          </a:p>
          <a:p>
            <a:pPr marL="380969" indent="-380981">
              <a:buFont typeface="Arial" panose="020B0604020202020204" pitchFamily="34" charset="0"/>
              <a:buChar char="•"/>
            </a:pPr>
            <a:endParaRPr lang="en-GB" sz="2400" dirty="0">
              <a:solidFill>
                <a:srgbClr val="000000"/>
              </a:solidFill>
              <a:latin typeface="Arial" panose="020B0604020202020204" pitchFamily="34" charset="0"/>
              <a:cs typeface="Arial" panose="020B0604020202020204" pitchFamily="34" charset="0"/>
            </a:endParaRPr>
          </a:p>
          <a:p>
            <a:pPr marL="380969" indent="-380981">
              <a:buFont typeface="Arial" panose="020B0604020202020204" pitchFamily="34" charset="0"/>
              <a:buChar char="•"/>
            </a:pPr>
            <a:r>
              <a:rPr lang="en-GB" sz="2400" dirty="0">
                <a:solidFill>
                  <a:srgbClr val="000000"/>
                </a:solidFill>
                <a:latin typeface="Arial" panose="020B0604020202020204" pitchFamily="34" charset="0"/>
                <a:cs typeface="Arial" panose="020B0604020202020204" pitchFamily="34" charset="0"/>
              </a:rPr>
              <a:t>“Ultra-pragmatic features”</a:t>
            </a:r>
          </a:p>
          <a:p>
            <a:pPr marL="990554" lvl="1" indent="-380981">
              <a:buFont typeface="Arial" panose="020B0604020202020204" pitchFamily="34" charset="0"/>
              <a:buChar char="•"/>
            </a:pPr>
            <a:r>
              <a:rPr lang="en-GB" sz="2400" dirty="0">
                <a:solidFill>
                  <a:srgbClr val="000000"/>
                </a:solidFill>
                <a:latin typeface="Arial" panose="020B0604020202020204" pitchFamily="34" charset="0"/>
                <a:cs typeface="Arial" panose="020B0604020202020204" pitchFamily="34" charset="0"/>
              </a:rPr>
              <a:t>Waiver of informed consent</a:t>
            </a:r>
          </a:p>
          <a:p>
            <a:pPr marL="990554" lvl="1" indent="-380981">
              <a:buFont typeface="Arial" panose="020B0604020202020204" pitchFamily="34" charset="0"/>
              <a:buChar char="•"/>
            </a:pPr>
            <a:r>
              <a:rPr lang="en-GB" sz="2400" dirty="0">
                <a:solidFill>
                  <a:srgbClr val="000000"/>
                </a:solidFill>
                <a:latin typeface="Arial" panose="020B0604020202020204" pitchFamily="34" charset="0"/>
                <a:cs typeface="Arial" panose="020B0604020202020204" pitchFamily="34" charset="0"/>
              </a:rPr>
              <a:t>No trial-specific changes to usual care (e.g., no CXR, culture, additional patient contact)</a:t>
            </a:r>
          </a:p>
          <a:p>
            <a:pPr marL="990554" lvl="1" indent="-380981">
              <a:buFont typeface="Arial" panose="020B0604020202020204" pitchFamily="34" charset="0"/>
              <a:buChar char="•"/>
            </a:pPr>
            <a:r>
              <a:rPr lang="en-GB" sz="2400" dirty="0">
                <a:solidFill>
                  <a:srgbClr val="000000"/>
                </a:solidFill>
                <a:latin typeface="Arial" panose="020B0604020202020204" pitchFamily="34" charset="0"/>
                <a:cs typeface="Arial" panose="020B0604020202020204" pitchFamily="34" charset="0"/>
              </a:rPr>
              <a:t>Outcomes assessed using routine data sources (</a:t>
            </a:r>
            <a:r>
              <a:rPr lang="en-GB" sz="2400" i="1" dirty="0">
                <a:solidFill>
                  <a:srgbClr val="000000"/>
                </a:solidFill>
                <a:latin typeface="Arial" panose="020B0604020202020204" pitchFamily="34" charset="0"/>
                <a:cs typeface="Arial" panose="020B0604020202020204" pitchFamily="34" charset="0"/>
              </a:rPr>
              <a:t>i.e., </a:t>
            </a:r>
            <a:r>
              <a:rPr lang="en-GB" sz="2400" dirty="0">
                <a:solidFill>
                  <a:srgbClr val="000000"/>
                </a:solidFill>
                <a:latin typeface="Arial" panose="020B0604020202020204" pitchFamily="34" charset="0"/>
                <a:cs typeface="Arial" panose="020B0604020202020204" pitchFamily="34" charset="0"/>
              </a:rPr>
              <a:t>TB registers)</a:t>
            </a:r>
          </a:p>
          <a:p>
            <a:pPr marL="990554" lvl="1" indent="-380981">
              <a:buFont typeface="Arial" panose="020B0604020202020204" pitchFamily="34" charset="0"/>
              <a:buChar char="•"/>
            </a:pPr>
            <a:r>
              <a:rPr lang="en-GB" sz="2400" dirty="0">
                <a:solidFill>
                  <a:srgbClr val="000000"/>
                </a:solidFill>
                <a:latin typeface="Arial" panose="020B0604020202020204" pitchFamily="34" charset="0"/>
                <a:cs typeface="Arial" panose="020B0604020202020204" pitchFamily="34" charset="0"/>
              </a:rPr>
              <a:t>Minimal contact with health </a:t>
            </a:r>
            <a:r>
              <a:rPr lang="en-GB" sz="2400" dirty="0" err="1">
                <a:solidFill>
                  <a:srgbClr val="000000"/>
                </a:solidFill>
                <a:latin typeface="Arial" panose="020B0604020202020204" pitchFamily="34" charset="0"/>
                <a:cs typeface="Arial" panose="020B0604020202020204" pitchFamily="34" charset="0"/>
              </a:rPr>
              <a:t>centers</a:t>
            </a:r>
            <a:endParaRPr lang="en-GB" sz="2400" dirty="0">
              <a:solidFill>
                <a:srgbClr val="000000"/>
              </a:solidFill>
              <a:latin typeface="Arial" panose="020B0604020202020204" pitchFamily="34" charset="0"/>
              <a:cs typeface="Arial" panose="020B0604020202020204" pitchFamily="34" charset="0"/>
            </a:endParaRPr>
          </a:p>
          <a:p>
            <a:pPr marL="1600139" lvl="2" indent="-380981">
              <a:buFont typeface="Arial" panose="020B0604020202020204" pitchFamily="34" charset="0"/>
              <a:buChar char="•"/>
            </a:pPr>
            <a:r>
              <a:rPr lang="en-GB" sz="2400" dirty="0">
                <a:solidFill>
                  <a:srgbClr val="000000"/>
                </a:solidFill>
                <a:latin typeface="Arial" panose="020B0604020202020204" pitchFamily="34" charset="0"/>
                <a:cs typeface="Arial" panose="020B0604020202020204" pitchFamily="34" charset="0"/>
              </a:rPr>
              <a:t>initial training visit + quarterly site visits to resolve data queries and conduct nested sub-studies</a:t>
            </a:r>
          </a:p>
        </p:txBody>
      </p:sp>
      <p:sp>
        <p:nvSpPr>
          <p:cNvPr id="2" name="TextBox 1">
            <a:extLst>
              <a:ext uri="{FF2B5EF4-FFF2-40B4-BE49-F238E27FC236}">
                <a16:creationId xmlns:a16="http://schemas.microsoft.com/office/drawing/2014/main" id="{3582E3A4-DF86-F04A-8409-81ECF0CAE2D0}"/>
              </a:ext>
            </a:extLst>
          </p:cNvPr>
          <p:cNvSpPr txBox="1"/>
          <p:nvPr/>
        </p:nvSpPr>
        <p:spPr>
          <a:xfrm>
            <a:off x="3990111" y="5952985"/>
            <a:ext cx="7788056" cy="646331"/>
          </a:xfrm>
          <a:prstGeom prst="rect">
            <a:avLst/>
          </a:prstGeom>
          <a:noFill/>
        </p:spPr>
        <p:txBody>
          <a:bodyPr wrap="square" rtlCol="0">
            <a:spAutoFit/>
          </a:bodyPr>
          <a:lstStyle/>
          <a:p>
            <a:pPr algn="r"/>
            <a:r>
              <a:rPr lang="en-US" dirty="0"/>
              <a:t>Reza T, </a:t>
            </a:r>
            <a:r>
              <a:rPr lang="en-US" dirty="0" err="1"/>
              <a:t>Nalugwa</a:t>
            </a:r>
            <a:r>
              <a:rPr lang="en-US" dirty="0"/>
              <a:t> T et al. Implement Sci 2020</a:t>
            </a:r>
          </a:p>
          <a:p>
            <a:pPr algn="r"/>
            <a:r>
              <a:rPr lang="en-US" dirty="0"/>
              <a:t>Reza  T, </a:t>
            </a:r>
            <a:r>
              <a:rPr lang="en-US" dirty="0" err="1"/>
              <a:t>Nalugwa</a:t>
            </a:r>
            <a:r>
              <a:rPr lang="en-US" dirty="0"/>
              <a:t> T et al Contemporary Clinical Trials communication  </a:t>
            </a:r>
          </a:p>
        </p:txBody>
      </p:sp>
      <p:sp>
        <p:nvSpPr>
          <p:cNvPr id="5" name="Title 1">
            <a:extLst>
              <a:ext uri="{FF2B5EF4-FFF2-40B4-BE49-F238E27FC236}">
                <a16:creationId xmlns:a16="http://schemas.microsoft.com/office/drawing/2014/main" id="{2BE33271-A250-E14D-8772-F5F52DB145D6}"/>
              </a:ext>
            </a:extLst>
          </p:cNvPr>
          <p:cNvSpPr>
            <a:spLocks noGrp="1"/>
          </p:cNvSpPr>
          <p:nvPr>
            <p:ph type="title"/>
          </p:nvPr>
        </p:nvSpPr>
        <p:spPr>
          <a:xfrm>
            <a:off x="297873" y="312709"/>
            <a:ext cx="10554899" cy="792163"/>
          </a:xfrm>
        </p:spPr>
        <p:txBody>
          <a:bodyPr>
            <a:normAutofit/>
          </a:bodyPr>
          <a:lstStyle/>
          <a:p>
            <a:r>
              <a:rPr lang="en-US" sz="4000" b="1" dirty="0">
                <a:cs typeface="Arial"/>
              </a:rPr>
              <a:t>XPEL TB trial procedures</a:t>
            </a:r>
          </a:p>
        </p:txBody>
      </p:sp>
      <p:pic>
        <p:nvPicPr>
          <p:cNvPr id="2050" name="Picture 2" descr="Fig. 2">
            <a:extLst>
              <a:ext uri="{FF2B5EF4-FFF2-40B4-BE49-F238E27FC236}">
                <a16:creationId xmlns:a16="http://schemas.microsoft.com/office/drawing/2014/main" id="{43A9398F-C30E-CA41-86C2-DCE016A437A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2197"/>
          <a:stretch/>
        </p:blipFill>
        <p:spPr bwMode="auto">
          <a:xfrm>
            <a:off x="7340261" y="0"/>
            <a:ext cx="4851739" cy="18734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34036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CF5AE72-8723-7D4E-9FEB-F563D31EA591}"/>
              </a:ext>
            </a:extLst>
          </p:cNvPr>
          <p:cNvSpPr>
            <a:spLocks noGrp="1"/>
          </p:cNvSpPr>
          <p:nvPr>
            <p:ph type="sldNum" sz="quarter" idx="13"/>
          </p:nvPr>
        </p:nvSpPr>
        <p:spPr/>
        <p:txBody>
          <a:bodyPr/>
          <a:lstStyle/>
          <a:p>
            <a:fld id="{7BCC8D0D-EAEC-449D-9161-023DFF90F2E2}" type="slidenum">
              <a:rPr lang="en-US" smtClean="0"/>
              <a:pPr/>
              <a:t>16</a:t>
            </a:fld>
            <a:endParaRPr lang="en-US" dirty="0"/>
          </a:p>
        </p:txBody>
      </p:sp>
      <p:sp>
        <p:nvSpPr>
          <p:cNvPr id="4" name="Title 3">
            <a:extLst>
              <a:ext uri="{FF2B5EF4-FFF2-40B4-BE49-F238E27FC236}">
                <a16:creationId xmlns:a16="http://schemas.microsoft.com/office/drawing/2014/main" id="{DF21A7B8-0B53-7544-85CA-FF222FF19779}"/>
              </a:ext>
            </a:extLst>
          </p:cNvPr>
          <p:cNvSpPr>
            <a:spLocks noGrp="1"/>
          </p:cNvSpPr>
          <p:nvPr>
            <p:ph type="title"/>
          </p:nvPr>
        </p:nvSpPr>
        <p:spPr/>
        <p:txBody>
          <a:bodyPr/>
          <a:lstStyle/>
          <a:p>
            <a:r>
              <a:rPr lang="en-US" sz="3733" b="1" dirty="0"/>
              <a:t>XPEL TB trial effectiveness outcomes </a:t>
            </a:r>
          </a:p>
        </p:txBody>
      </p:sp>
      <p:sp>
        <p:nvSpPr>
          <p:cNvPr id="7" name="TextBox 6">
            <a:extLst>
              <a:ext uri="{FF2B5EF4-FFF2-40B4-BE49-F238E27FC236}">
                <a16:creationId xmlns:a16="http://schemas.microsoft.com/office/drawing/2014/main" id="{F673EC5E-CCAD-0B40-81D7-11097AAB9037}"/>
              </a:ext>
            </a:extLst>
          </p:cNvPr>
          <p:cNvSpPr txBox="1"/>
          <p:nvPr/>
        </p:nvSpPr>
        <p:spPr>
          <a:xfrm>
            <a:off x="604781" y="2270873"/>
            <a:ext cx="4019460" cy="2114169"/>
          </a:xfrm>
          <a:prstGeom prst="rect">
            <a:avLst/>
          </a:prstGeom>
          <a:noFill/>
        </p:spPr>
        <p:txBody>
          <a:bodyPr wrap="square" lIns="0" tIns="0" rIns="0" bIns="0" rtlCol="0" anchor="t" anchorCtr="0">
            <a:spAutoFit/>
          </a:bodyPr>
          <a:lstStyle/>
          <a:p>
            <a:pPr>
              <a:lnSpc>
                <a:spcPct val="130000"/>
              </a:lnSpc>
              <a:spcAft>
                <a:spcPts val="1867"/>
              </a:spcAft>
            </a:pPr>
            <a:r>
              <a:rPr lang="en-GB" sz="2400" b="1" dirty="0">
                <a:latin typeface="Arial" panose="020B0604020202020204" pitchFamily="34" charset="0"/>
                <a:cs typeface="Arial" panose="020B0604020202020204" pitchFamily="34" charset="0"/>
              </a:rPr>
              <a:t>Primary outcome</a:t>
            </a:r>
            <a:r>
              <a:rPr lang="en-GB" sz="2400" dirty="0">
                <a:latin typeface="Arial" panose="020B0604020202020204" pitchFamily="34" charset="0"/>
                <a:cs typeface="Arial" panose="020B0604020202020204" pitchFamily="34" charset="0"/>
              </a:rPr>
              <a:t>: </a:t>
            </a:r>
          </a:p>
          <a:p>
            <a:pPr>
              <a:lnSpc>
                <a:spcPct val="130000"/>
              </a:lnSpc>
              <a:spcAft>
                <a:spcPts val="1867"/>
              </a:spcAft>
            </a:pPr>
            <a:r>
              <a:rPr lang="en-GB" sz="2400" dirty="0">
                <a:latin typeface="Arial" panose="020B0604020202020204" pitchFamily="34" charset="0"/>
                <a:cs typeface="Arial" panose="020B0604020202020204" pitchFamily="34" charset="0"/>
              </a:rPr>
              <a:t>Number of patients treated for microbiologically-confirmed TB within 14 days</a:t>
            </a:r>
          </a:p>
        </p:txBody>
      </p:sp>
      <p:sp>
        <p:nvSpPr>
          <p:cNvPr id="8" name="TextBox 7">
            <a:extLst>
              <a:ext uri="{FF2B5EF4-FFF2-40B4-BE49-F238E27FC236}">
                <a16:creationId xmlns:a16="http://schemas.microsoft.com/office/drawing/2014/main" id="{B233CB70-59D2-C642-B665-1DBB70BD979C}"/>
              </a:ext>
            </a:extLst>
          </p:cNvPr>
          <p:cNvSpPr txBox="1"/>
          <p:nvPr/>
        </p:nvSpPr>
        <p:spPr>
          <a:xfrm>
            <a:off x="5059078" y="1414276"/>
            <a:ext cx="6285429" cy="430118"/>
          </a:xfrm>
          <a:prstGeom prst="rect">
            <a:avLst/>
          </a:prstGeom>
          <a:noFill/>
        </p:spPr>
        <p:txBody>
          <a:bodyPr wrap="square" lIns="0" tIns="0" rIns="0" bIns="0" rtlCol="0" anchor="t" anchorCtr="0">
            <a:spAutoFit/>
          </a:bodyPr>
          <a:lstStyle/>
          <a:p>
            <a:pPr>
              <a:lnSpc>
                <a:spcPct val="130000"/>
              </a:lnSpc>
              <a:spcAft>
                <a:spcPts val="1867"/>
              </a:spcAft>
            </a:pPr>
            <a:r>
              <a:rPr lang="en-GB" sz="2400" b="1" dirty="0">
                <a:latin typeface="Arial" panose="020B0604020202020204" pitchFamily="34" charset="0"/>
                <a:cs typeface="Arial" panose="020B0604020202020204" pitchFamily="34" charset="0"/>
              </a:rPr>
              <a:t>Secondary outcomes</a:t>
            </a:r>
            <a:r>
              <a:rPr lang="en-GB" sz="2400" dirty="0">
                <a:latin typeface="Arial" panose="020B0604020202020204" pitchFamily="34" charset="0"/>
                <a:cs typeface="Arial" panose="020B0604020202020204" pitchFamily="34" charset="0"/>
              </a:rPr>
              <a:t>: </a:t>
            </a:r>
          </a:p>
        </p:txBody>
      </p:sp>
      <p:graphicFrame>
        <p:nvGraphicFramePr>
          <p:cNvPr id="9" name="Table 2">
            <a:extLst>
              <a:ext uri="{FF2B5EF4-FFF2-40B4-BE49-F238E27FC236}">
                <a16:creationId xmlns:a16="http://schemas.microsoft.com/office/drawing/2014/main" id="{D86522FD-667C-1D42-9B68-38EE16F90890}"/>
              </a:ext>
            </a:extLst>
          </p:cNvPr>
          <p:cNvGraphicFramePr>
            <a:graphicFrameLocks noGrp="1"/>
          </p:cNvGraphicFramePr>
          <p:nvPr/>
        </p:nvGraphicFramePr>
        <p:xfrm>
          <a:off x="4742986" y="1931337"/>
          <a:ext cx="7211122" cy="3297400"/>
        </p:xfrm>
        <a:graphic>
          <a:graphicData uri="http://schemas.openxmlformats.org/drawingml/2006/table">
            <a:tbl>
              <a:tblPr firstRow="1" bandRow="1">
                <a:tableStyleId>{B301B821-A1FF-4177-AEE7-76D212191A09}</a:tableStyleId>
              </a:tblPr>
              <a:tblGrid>
                <a:gridCol w="2155903">
                  <a:extLst>
                    <a:ext uri="{9D8B030D-6E8A-4147-A177-3AD203B41FA5}">
                      <a16:colId xmlns:a16="http://schemas.microsoft.com/office/drawing/2014/main" val="2340926806"/>
                    </a:ext>
                  </a:extLst>
                </a:gridCol>
                <a:gridCol w="5055219">
                  <a:extLst>
                    <a:ext uri="{9D8B030D-6E8A-4147-A177-3AD203B41FA5}">
                      <a16:colId xmlns:a16="http://schemas.microsoft.com/office/drawing/2014/main" val="1428304611"/>
                    </a:ext>
                  </a:extLst>
                </a:gridCol>
              </a:tblGrid>
              <a:tr h="648359">
                <a:tc>
                  <a:txBody>
                    <a:bodyPr/>
                    <a:lstStyle/>
                    <a:p>
                      <a:r>
                        <a:rPr lang="en-US" sz="2100" dirty="0">
                          <a:solidFill>
                            <a:schemeClr val="bg1"/>
                          </a:solidFill>
                        </a:rPr>
                        <a:t>Care Cascade</a:t>
                      </a:r>
                      <a:endParaRPr lang="en-US" sz="2100" dirty="0">
                        <a:solidFill>
                          <a:schemeClr val="bg1"/>
                        </a:solidFill>
                        <a:latin typeface="Arial" panose="020B0604020202020204" pitchFamily="34" charset="0"/>
                        <a:cs typeface="Arial" panose="020B0604020202020204" pitchFamily="34" charset="0"/>
                      </a:endParaRPr>
                    </a:p>
                  </a:txBody>
                  <a:tcPr marL="95043" marR="95043" marT="47521" marB="47521"/>
                </a:tc>
                <a:tc>
                  <a:txBody>
                    <a:bodyPr/>
                    <a:lstStyle/>
                    <a:p>
                      <a:r>
                        <a:rPr lang="en-US" sz="2100" dirty="0">
                          <a:solidFill>
                            <a:schemeClr val="bg1"/>
                          </a:solidFill>
                        </a:rPr>
                        <a:t>Outcome</a:t>
                      </a:r>
                      <a:endParaRPr lang="en-US" sz="2100" dirty="0">
                        <a:solidFill>
                          <a:schemeClr val="bg1"/>
                        </a:solidFill>
                        <a:latin typeface="Arial" panose="020B0604020202020204" pitchFamily="34" charset="0"/>
                        <a:cs typeface="Arial" panose="020B0604020202020204" pitchFamily="34" charset="0"/>
                      </a:endParaRPr>
                    </a:p>
                  </a:txBody>
                  <a:tcPr marL="95043" marR="95043" marT="47521" marB="47521"/>
                </a:tc>
                <a:extLst>
                  <a:ext uri="{0D108BD9-81ED-4DB2-BD59-A6C34878D82A}">
                    <a16:rowId xmlns:a16="http://schemas.microsoft.com/office/drawing/2014/main" val="207395297"/>
                  </a:ext>
                </a:extLst>
              </a:tr>
              <a:tr h="745283">
                <a:tc>
                  <a:txBody>
                    <a:bodyPr/>
                    <a:lstStyle/>
                    <a:p>
                      <a:r>
                        <a:rPr lang="en-US" sz="2100" dirty="0"/>
                        <a:t>Testing</a:t>
                      </a:r>
                      <a:endParaRPr lang="en-US" sz="2100" dirty="0">
                        <a:latin typeface="Arial" panose="020B0604020202020204" pitchFamily="34" charset="0"/>
                        <a:cs typeface="Arial" panose="020B0604020202020204" pitchFamily="34" charset="0"/>
                      </a:endParaRPr>
                    </a:p>
                  </a:txBody>
                  <a:tcPr marL="95043" marR="95043" marT="47521" marB="47521"/>
                </a:tc>
                <a:tc>
                  <a:txBody>
                    <a:bodyPr/>
                    <a:lstStyle/>
                    <a:p>
                      <a:r>
                        <a:rPr lang="en-US" sz="2100" dirty="0"/>
                        <a:t>Number completing TB testing per national guidelines </a:t>
                      </a:r>
                      <a:endParaRPr lang="en-US" sz="2100" dirty="0">
                        <a:latin typeface="Arial" panose="020B0604020202020204" pitchFamily="34" charset="0"/>
                        <a:cs typeface="Arial" panose="020B0604020202020204" pitchFamily="34" charset="0"/>
                      </a:endParaRPr>
                    </a:p>
                  </a:txBody>
                  <a:tcPr marL="95043" marR="95043" marT="47521" marB="47521"/>
                </a:tc>
                <a:extLst>
                  <a:ext uri="{0D108BD9-81ED-4DB2-BD59-A6C34878D82A}">
                    <a16:rowId xmlns:a16="http://schemas.microsoft.com/office/drawing/2014/main" val="3503683977"/>
                  </a:ext>
                </a:extLst>
              </a:tr>
              <a:tr h="648359">
                <a:tc>
                  <a:txBody>
                    <a:bodyPr/>
                    <a:lstStyle/>
                    <a:p>
                      <a:r>
                        <a:rPr lang="en-US" sz="2100" dirty="0"/>
                        <a:t>Diagnosis</a:t>
                      </a:r>
                      <a:endParaRPr lang="en-US" sz="2100" dirty="0">
                        <a:latin typeface="Arial" panose="020B0604020202020204" pitchFamily="34" charset="0"/>
                        <a:cs typeface="Arial" panose="020B0604020202020204" pitchFamily="34" charset="0"/>
                      </a:endParaRPr>
                    </a:p>
                  </a:txBody>
                  <a:tcPr marL="95043" marR="95043" marT="47521" marB="47521"/>
                </a:tc>
                <a:tc>
                  <a:txBody>
                    <a:bodyPr/>
                    <a:lstStyle/>
                    <a:p>
                      <a:r>
                        <a:rPr lang="en-US" sz="2100" dirty="0"/>
                        <a:t>Number diagnosed with confirmed TB*</a:t>
                      </a:r>
                      <a:endParaRPr lang="en-US" sz="2100" dirty="0">
                        <a:latin typeface="Arial" panose="020B0604020202020204" pitchFamily="34" charset="0"/>
                        <a:cs typeface="Arial" panose="020B0604020202020204" pitchFamily="34" charset="0"/>
                      </a:endParaRPr>
                    </a:p>
                  </a:txBody>
                  <a:tcPr marL="95043" marR="95043" marT="47521" marB="47521"/>
                </a:tc>
                <a:extLst>
                  <a:ext uri="{0D108BD9-81ED-4DB2-BD59-A6C34878D82A}">
                    <a16:rowId xmlns:a16="http://schemas.microsoft.com/office/drawing/2014/main" val="3322067891"/>
                  </a:ext>
                </a:extLst>
              </a:tr>
              <a:tr h="648359">
                <a:tc>
                  <a:txBody>
                    <a:bodyPr/>
                    <a:lstStyle/>
                    <a:p>
                      <a:r>
                        <a:rPr lang="en-US" sz="2100" dirty="0"/>
                        <a:t>Treatment</a:t>
                      </a:r>
                      <a:endParaRPr lang="en-US" sz="2100" dirty="0">
                        <a:latin typeface="Arial" panose="020B0604020202020204" pitchFamily="34" charset="0"/>
                        <a:cs typeface="Arial" panose="020B0604020202020204" pitchFamily="34" charset="0"/>
                      </a:endParaRPr>
                    </a:p>
                  </a:txBody>
                  <a:tcPr marL="95043" marR="95043" marT="47521" marB="47521"/>
                </a:tc>
                <a:tc>
                  <a:txBody>
                    <a:bodyPr/>
                    <a:lstStyle/>
                    <a:p>
                      <a:r>
                        <a:rPr lang="en-US" sz="2100" dirty="0"/>
                        <a:t>Number treated for confirmed TB*</a:t>
                      </a:r>
                      <a:endParaRPr lang="en-US" sz="2100" dirty="0">
                        <a:latin typeface="Arial" panose="020B0604020202020204" pitchFamily="34" charset="0"/>
                        <a:cs typeface="Arial" panose="020B0604020202020204" pitchFamily="34" charset="0"/>
                      </a:endParaRPr>
                    </a:p>
                  </a:txBody>
                  <a:tcPr marL="95043" marR="95043" marT="47521" marB="47521"/>
                </a:tc>
                <a:extLst>
                  <a:ext uri="{0D108BD9-81ED-4DB2-BD59-A6C34878D82A}">
                    <a16:rowId xmlns:a16="http://schemas.microsoft.com/office/drawing/2014/main" val="3663781332"/>
                  </a:ext>
                </a:extLst>
              </a:tr>
              <a:tr h="607040">
                <a:tc>
                  <a:txBody>
                    <a:bodyPr/>
                    <a:lstStyle/>
                    <a:p>
                      <a:r>
                        <a:rPr lang="en-US" sz="2100" dirty="0"/>
                        <a:t>Treatment</a:t>
                      </a:r>
                      <a:endParaRPr lang="en-US" sz="2100" dirty="0">
                        <a:latin typeface="Arial" panose="020B0604020202020204" pitchFamily="34" charset="0"/>
                        <a:cs typeface="Arial" panose="020B0604020202020204" pitchFamily="34" charset="0"/>
                      </a:endParaRPr>
                    </a:p>
                  </a:txBody>
                  <a:tcPr marL="95043" marR="95043" marT="47521" marB="47521"/>
                </a:tc>
                <a:tc>
                  <a:txBody>
                    <a:bodyPr/>
                    <a:lstStyle/>
                    <a:p>
                      <a:r>
                        <a:rPr lang="en-US" sz="2100" dirty="0"/>
                        <a:t>Number treated for TB* </a:t>
                      </a:r>
                      <a:endParaRPr lang="en-US" sz="2100" dirty="0">
                        <a:latin typeface="Arial" panose="020B0604020202020204" pitchFamily="34" charset="0"/>
                        <a:cs typeface="Arial" panose="020B0604020202020204" pitchFamily="34" charset="0"/>
                      </a:endParaRPr>
                    </a:p>
                  </a:txBody>
                  <a:tcPr marL="95043" marR="95043" marT="47521" marB="47521"/>
                </a:tc>
                <a:extLst>
                  <a:ext uri="{0D108BD9-81ED-4DB2-BD59-A6C34878D82A}">
                    <a16:rowId xmlns:a16="http://schemas.microsoft.com/office/drawing/2014/main" val="437982834"/>
                  </a:ext>
                </a:extLst>
              </a:tr>
            </a:tbl>
          </a:graphicData>
        </a:graphic>
      </p:graphicFrame>
      <p:sp>
        <p:nvSpPr>
          <p:cNvPr id="10" name="TextBox 9">
            <a:extLst>
              <a:ext uri="{FF2B5EF4-FFF2-40B4-BE49-F238E27FC236}">
                <a16:creationId xmlns:a16="http://schemas.microsoft.com/office/drawing/2014/main" id="{ABE7CFBA-6D43-934D-8039-53BDFEC45B35}"/>
              </a:ext>
            </a:extLst>
          </p:cNvPr>
          <p:cNvSpPr txBox="1"/>
          <p:nvPr/>
        </p:nvSpPr>
        <p:spPr>
          <a:xfrm>
            <a:off x="5059078" y="5327646"/>
            <a:ext cx="6033713" cy="334643"/>
          </a:xfrm>
          <a:prstGeom prst="rect">
            <a:avLst/>
          </a:prstGeom>
          <a:noFill/>
        </p:spPr>
        <p:txBody>
          <a:bodyPr wrap="square" lIns="0" tIns="0" rIns="0" bIns="0" rtlCol="0" anchor="t" anchorCtr="0">
            <a:spAutoFit/>
          </a:bodyPr>
          <a:lstStyle/>
          <a:p>
            <a:pPr>
              <a:lnSpc>
                <a:spcPct val="130000"/>
              </a:lnSpc>
              <a:spcAft>
                <a:spcPts val="1867"/>
              </a:spcAft>
            </a:pPr>
            <a:r>
              <a:rPr lang="en-GB" sz="1867" dirty="0">
                <a:latin typeface="Arial" panose="020B0604020202020204" pitchFamily="34" charset="0"/>
                <a:cs typeface="Arial" panose="020B0604020202020204" pitchFamily="34" charset="0"/>
              </a:rPr>
              <a:t>*Assessed within 1-day (same-day) and 14 days   </a:t>
            </a:r>
          </a:p>
        </p:txBody>
      </p:sp>
    </p:spTree>
    <p:extLst>
      <p:ext uri="{BB962C8B-B14F-4D97-AF65-F5344CB8AC3E}">
        <p14:creationId xmlns:p14="http://schemas.microsoft.com/office/powerpoint/2010/main" val="1805463988"/>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CF5AE72-8723-7D4E-9FEB-F563D31EA591}"/>
              </a:ext>
            </a:extLst>
          </p:cNvPr>
          <p:cNvSpPr>
            <a:spLocks noGrp="1"/>
          </p:cNvSpPr>
          <p:nvPr>
            <p:ph type="sldNum" sz="quarter" idx="13"/>
          </p:nvPr>
        </p:nvSpPr>
        <p:spPr/>
        <p:txBody>
          <a:bodyPr/>
          <a:lstStyle/>
          <a:p>
            <a:fld id="{7BCC8D0D-EAEC-449D-9161-023DFF90F2E2}" type="slidenum">
              <a:rPr lang="en-US" smtClean="0"/>
              <a:pPr/>
              <a:t>17</a:t>
            </a:fld>
            <a:endParaRPr lang="en-US" dirty="0"/>
          </a:p>
        </p:txBody>
      </p:sp>
      <p:sp>
        <p:nvSpPr>
          <p:cNvPr id="4" name="Title 3">
            <a:extLst>
              <a:ext uri="{FF2B5EF4-FFF2-40B4-BE49-F238E27FC236}">
                <a16:creationId xmlns:a16="http://schemas.microsoft.com/office/drawing/2014/main" id="{DF21A7B8-0B53-7544-85CA-FF222FF19779}"/>
              </a:ext>
            </a:extLst>
          </p:cNvPr>
          <p:cNvSpPr>
            <a:spLocks noGrp="1"/>
          </p:cNvSpPr>
          <p:nvPr>
            <p:ph type="title"/>
          </p:nvPr>
        </p:nvSpPr>
        <p:spPr>
          <a:xfrm>
            <a:off x="6905331" y="204442"/>
            <a:ext cx="4840829" cy="611449"/>
          </a:xfrm>
        </p:spPr>
        <p:txBody>
          <a:bodyPr/>
          <a:lstStyle/>
          <a:p>
            <a:r>
              <a:rPr lang="en-US" sz="4000" b="1" dirty="0"/>
              <a:t>Trial flow chart</a:t>
            </a:r>
          </a:p>
        </p:txBody>
      </p:sp>
      <p:pic>
        <p:nvPicPr>
          <p:cNvPr id="3074" name="Picture 2">
            <a:extLst>
              <a:ext uri="{FF2B5EF4-FFF2-40B4-BE49-F238E27FC236}">
                <a16:creationId xmlns:a16="http://schemas.microsoft.com/office/drawing/2014/main" id="{3FD43DBC-B24B-CD4B-B813-6A3752453C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41" y="0"/>
            <a:ext cx="6633633"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46895D6-6112-9744-B00B-23FBC79DDC8B}"/>
              </a:ext>
            </a:extLst>
          </p:cNvPr>
          <p:cNvSpPr txBox="1"/>
          <p:nvPr/>
        </p:nvSpPr>
        <p:spPr bwMode="auto">
          <a:xfrm>
            <a:off x="6648174" y="1146320"/>
            <a:ext cx="5355141" cy="3323987"/>
          </a:xfrm>
          <a:prstGeom prst="rect">
            <a:avLst/>
          </a:prstGeom>
          <a:noFill/>
          <a:ln w="19050" algn="ctr">
            <a:noFill/>
            <a:miter lim="800000"/>
            <a:headEnd/>
            <a:tailEnd/>
          </a:ln>
        </p:spPr>
        <p:txBody>
          <a:bodyPr wrap="square" lIns="0" tIns="0" rIns="0" bIns="0" rtlCol="0">
            <a:spAutoFit/>
          </a:bodyPr>
          <a:lstStyle/>
          <a:p>
            <a:pPr marL="457189" indent="-457189">
              <a:buFont typeface="Arial" panose="020B0604020202020204" pitchFamily="34" charset="0"/>
              <a:buChar char="•"/>
            </a:pPr>
            <a:r>
              <a:rPr lang="en-US" sz="2400" dirty="0"/>
              <a:t>20 of 84 eligible health centers selected and randomized</a:t>
            </a:r>
          </a:p>
          <a:p>
            <a:pPr marL="457189" indent="-457189">
              <a:buFont typeface="Arial" panose="020B0604020202020204" pitchFamily="34" charset="0"/>
              <a:buChar char="•"/>
            </a:pPr>
            <a:endParaRPr lang="en-US" sz="2400" dirty="0"/>
          </a:p>
          <a:p>
            <a:pPr marL="457189" indent="-457189">
              <a:buFont typeface="Arial" panose="020B0604020202020204" pitchFamily="34" charset="0"/>
              <a:buChar char="•"/>
            </a:pPr>
            <a:r>
              <a:rPr lang="en-US" sz="2400" dirty="0"/>
              <a:t>&gt;10,000 in target population (adults evaluated for pulmonary TB)</a:t>
            </a:r>
          </a:p>
          <a:p>
            <a:pPr marL="1066773" lvl="1" indent="-457189">
              <a:buFont typeface="Arial" panose="020B0604020202020204" pitchFamily="34" charset="0"/>
              <a:buChar char="•"/>
            </a:pPr>
            <a:r>
              <a:rPr lang="en-US" sz="2400" dirty="0"/>
              <a:t>&lt;2% excluded</a:t>
            </a:r>
          </a:p>
          <a:p>
            <a:pPr marL="457189" indent="-457189">
              <a:buFont typeface="Arial" panose="020B0604020202020204" pitchFamily="34" charset="0"/>
              <a:buChar char="•"/>
            </a:pPr>
            <a:endParaRPr lang="en-US" sz="2400" dirty="0"/>
          </a:p>
          <a:p>
            <a:pPr marL="457189" indent="-457189">
              <a:buFont typeface="Arial" panose="020B0604020202020204" pitchFamily="34" charset="0"/>
              <a:buChar char="•"/>
            </a:pPr>
            <a:r>
              <a:rPr lang="en-US" sz="2400" dirty="0"/>
              <a:t>Harmonic mean number of patients higher in intervention arm (456 vs. 366)</a:t>
            </a:r>
          </a:p>
        </p:txBody>
      </p:sp>
      <p:sp>
        <p:nvSpPr>
          <p:cNvPr id="9" name="TextBox 8">
            <a:extLst>
              <a:ext uri="{FF2B5EF4-FFF2-40B4-BE49-F238E27FC236}">
                <a16:creationId xmlns:a16="http://schemas.microsoft.com/office/drawing/2014/main" id="{6D53C259-C734-634C-9217-DD7B174DE9A6}"/>
              </a:ext>
            </a:extLst>
          </p:cNvPr>
          <p:cNvSpPr txBox="1"/>
          <p:nvPr/>
        </p:nvSpPr>
        <p:spPr>
          <a:xfrm>
            <a:off x="6241143" y="6253449"/>
            <a:ext cx="4899803" cy="369332"/>
          </a:xfrm>
          <a:prstGeom prst="rect">
            <a:avLst/>
          </a:prstGeom>
          <a:noFill/>
        </p:spPr>
        <p:txBody>
          <a:bodyPr wrap="square" rtlCol="0">
            <a:spAutoFit/>
          </a:bodyPr>
          <a:lstStyle/>
          <a:p>
            <a:pPr algn="r"/>
            <a:r>
              <a:rPr lang="en-US" dirty="0"/>
              <a:t>Cattamanchi A et al. NEJM 2021</a:t>
            </a:r>
          </a:p>
        </p:txBody>
      </p:sp>
    </p:spTree>
    <p:extLst>
      <p:ext uri="{BB962C8B-B14F-4D97-AF65-F5344CB8AC3E}">
        <p14:creationId xmlns:p14="http://schemas.microsoft.com/office/powerpoint/2010/main" val="354047256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CF5AE72-8723-7D4E-9FEB-F563D31EA591}"/>
              </a:ext>
            </a:extLst>
          </p:cNvPr>
          <p:cNvSpPr>
            <a:spLocks noGrp="1"/>
          </p:cNvSpPr>
          <p:nvPr>
            <p:ph type="sldNum" sz="quarter" idx="13"/>
          </p:nvPr>
        </p:nvSpPr>
        <p:spPr/>
        <p:txBody>
          <a:bodyPr/>
          <a:lstStyle/>
          <a:p>
            <a:fld id="{7BCC8D0D-EAEC-449D-9161-023DFF90F2E2}" type="slidenum">
              <a:rPr lang="en-US" smtClean="0"/>
              <a:pPr/>
              <a:t>18</a:t>
            </a:fld>
            <a:endParaRPr lang="en-US" dirty="0"/>
          </a:p>
        </p:txBody>
      </p:sp>
      <p:sp>
        <p:nvSpPr>
          <p:cNvPr id="4" name="Title 3">
            <a:extLst>
              <a:ext uri="{FF2B5EF4-FFF2-40B4-BE49-F238E27FC236}">
                <a16:creationId xmlns:a16="http://schemas.microsoft.com/office/drawing/2014/main" id="{DF21A7B8-0B53-7544-85CA-FF222FF19779}"/>
              </a:ext>
            </a:extLst>
          </p:cNvPr>
          <p:cNvSpPr>
            <a:spLocks noGrp="1"/>
          </p:cNvSpPr>
          <p:nvPr>
            <p:ph type="title"/>
          </p:nvPr>
        </p:nvSpPr>
        <p:spPr>
          <a:xfrm>
            <a:off x="604780" y="587096"/>
            <a:ext cx="10898107" cy="611449"/>
          </a:xfrm>
        </p:spPr>
        <p:txBody>
          <a:bodyPr/>
          <a:lstStyle/>
          <a:p>
            <a:r>
              <a:rPr lang="en-US" sz="4000" b="1" dirty="0"/>
              <a:t>Patient-level characteristics </a:t>
            </a:r>
          </a:p>
        </p:txBody>
      </p:sp>
      <p:graphicFrame>
        <p:nvGraphicFramePr>
          <p:cNvPr id="7" name="Table 3">
            <a:extLst>
              <a:ext uri="{FF2B5EF4-FFF2-40B4-BE49-F238E27FC236}">
                <a16:creationId xmlns:a16="http://schemas.microsoft.com/office/drawing/2014/main" id="{B287AF1D-1173-5841-B47F-07F97A00F51E}"/>
              </a:ext>
            </a:extLst>
          </p:cNvPr>
          <p:cNvGraphicFramePr>
            <a:graphicFrameLocks noGrp="1"/>
          </p:cNvGraphicFramePr>
          <p:nvPr/>
        </p:nvGraphicFramePr>
        <p:xfrm>
          <a:off x="644236" y="1574251"/>
          <a:ext cx="10903527" cy="3210560"/>
        </p:xfrm>
        <a:graphic>
          <a:graphicData uri="http://schemas.openxmlformats.org/drawingml/2006/table">
            <a:tbl>
              <a:tblPr firstRow="1" bandRow="1">
                <a:tableStyleId>{5C22544A-7EE6-4342-B048-85BDC9FD1C3A}</a:tableStyleId>
              </a:tblPr>
              <a:tblGrid>
                <a:gridCol w="3634509">
                  <a:extLst>
                    <a:ext uri="{9D8B030D-6E8A-4147-A177-3AD203B41FA5}">
                      <a16:colId xmlns:a16="http://schemas.microsoft.com/office/drawing/2014/main" val="2719634653"/>
                    </a:ext>
                  </a:extLst>
                </a:gridCol>
                <a:gridCol w="3587997">
                  <a:extLst>
                    <a:ext uri="{9D8B030D-6E8A-4147-A177-3AD203B41FA5}">
                      <a16:colId xmlns:a16="http://schemas.microsoft.com/office/drawing/2014/main" val="1742168579"/>
                    </a:ext>
                  </a:extLst>
                </a:gridCol>
                <a:gridCol w="3681021">
                  <a:extLst>
                    <a:ext uri="{9D8B030D-6E8A-4147-A177-3AD203B41FA5}">
                      <a16:colId xmlns:a16="http://schemas.microsoft.com/office/drawing/2014/main" val="4051823767"/>
                    </a:ext>
                  </a:extLst>
                </a:gridCol>
              </a:tblGrid>
              <a:tr h="487680">
                <a:tc>
                  <a:txBody>
                    <a:bodyPr/>
                    <a:lstStyle/>
                    <a:p>
                      <a:pPr algn="ctr"/>
                      <a:r>
                        <a:rPr lang="en-US" sz="2400" dirty="0">
                          <a:solidFill>
                            <a:schemeClr val="bg1"/>
                          </a:solidFill>
                        </a:rPr>
                        <a:t>Characteristic</a:t>
                      </a:r>
                    </a:p>
                  </a:txBody>
                  <a:tcPr marL="121920" marR="121920" marT="60960" marB="60960"/>
                </a:tc>
                <a:tc>
                  <a:txBody>
                    <a:bodyPr/>
                    <a:lstStyle/>
                    <a:p>
                      <a:pPr algn="ctr"/>
                      <a:r>
                        <a:rPr lang="en-US" sz="2400" dirty="0">
                          <a:solidFill>
                            <a:schemeClr val="bg1"/>
                          </a:solidFill>
                        </a:rPr>
                        <a:t>Intervention (n=5,546)</a:t>
                      </a:r>
                    </a:p>
                  </a:txBody>
                  <a:tcPr marL="121920" marR="121920" marT="60960" marB="60960"/>
                </a:tc>
                <a:tc>
                  <a:txBody>
                    <a:bodyPr/>
                    <a:lstStyle/>
                    <a:p>
                      <a:pPr algn="ctr"/>
                      <a:r>
                        <a:rPr lang="en-US" sz="2400" dirty="0">
                          <a:solidFill>
                            <a:schemeClr val="bg1"/>
                          </a:solidFill>
                        </a:rPr>
                        <a:t>Control (n=5,093)</a:t>
                      </a:r>
                    </a:p>
                  </a:txBody>
                  <a:tcPr marL="121920" marR="121920" marT="60960" marB="60960"/>
                </a:tc>
                <a:extLst>
                  <a:ext uri="{0D108BD9-81ED-4DB2-BD59-A6C34878D82A}">
                    <a16:rowId xmlns:a16="http://schemas.microsoft.com/office/drawing/2014/main" val="2195374027"/>
                  </a:ext>
                </a:extLst>
              </a:tr>
              <a:tr h="487680">
                <a:tc>
                  <a:txBody>
                    <a:bodyPr/>
                    <a:lstStyle/>
                    <a:p>
                      <a:pPr algn="l"/>
                      <a:r>
                        <a:rPr lang="en-US" sz="2400" kern="1200" dirty="0">
                          <a:solidFill>
                            <a:schemeClr val="dk1"/>
                          </a:solidFill>
                          <a:effectLst/>
                        </a:rPr>
                        <a:t>Female – no. (%) </a:t>
                      </a:r>
                      <a:endParaRPr lang="en-US" sz="2400" i="1" dirty="0">
                        <a:solidFill>
                          <a:schemeClr val="tx1"/>
                        </a:solidFill>
                      </a:endParaRPr>
                    </a:p>
                  </a:txBody>
                  <a:tcPr marL="121920" marR="121920" marT="60960" marB="60960"/>
                </a:tc>
                <a:tc>
                  <a:txBody>
                    <a:bodyPr/>
                    <a:lstStyle/>
                    <a:p>
                      <a:pPr algn="ctr"/>
                      <a:r>
                        <a:rPr lang="en-US" sz="2400" dirty="0">
                          <a:solidFill>
                            <a:schemeClr val="tx1"/>
                          </a:solidFill>
                        </a:rPr>
                        <a:t>3289 (59.3)</a:t>
                      </a:r>
                    </a:p>
                  </a:txBody>
                  <a:tcPr marL="121920" marR="121920" marT="60960" marB="60960"/>
                </a:tc>
                <a:tc>
                  <a:txBody>
                    <a:bodyPr/>
                    <a:lstStyle/>
                    <a:p>
                      <a:pPr algn="ctr"/>
                      <a:r>
                        <a:rPr lang="en-US" sz="2400" dirty="0">
                          <a:solidFill>
                            <a:schemeClr val="tx1"/>
                          </a:solidFill>
                        </a:rPr>
                        <a:t>3112 (61.0)</a:t>
                      </a:r>
                    </a:p>
                  </a:txBody>
                  <a:tcPr marL="121920" marR="121920" marT="60960" marB="60960"/>
                </a:tc>
                <a:extLst>
                  <a:ext uri="{0D108BD9-81ED-4DB2-BD59-A6C34878D82A}">
                    <a16:rowId xmlns:a16="http://schemas.microsoft.com/office/drawing/2014/main" val="1394515849"/>
                  </a:ext>
                </a:extLst>
              </a:tr>
              <a:tr h="853440">
                <a:tc>
                  <a:txBody>
                    <a:bodyPr/>
                    <a:lstStyle/>
                    <a:p>
                      <a:pPr algn="l"/>
                      <a:r>
                        <a:rPr lang="en-US" sz="2400" dirty="0">
                          <a:solidFill>
                            <a:schemeClr val="tx1"/>
                          </a:solidFill>
                        </a:rPr>
                        <a:t> Age in years </a:t>
                      </a:r>
                      <a:r>
                        <a:rPr lang="en-US" sz="2400" kern="1200" dirty="0">
                          <a:solidFill>
                            <a:schemeClr val="dk1"/>
                          </a:solidFill>
                          <a:effectLst/>
                        </a:rPr>
                        <a:t>– </a:t>
                      </a:r>
                    </a:p>
                    <a:p>
                      <a:pPr algn="l"/>
                      <a:r>
                        <a:rPr lang="en-US" sz="2400" kern="1200" dirty="0">
                          <a:solidFill>
                            <a:schemeClr val="dk1"/>
                          </a:solidFill>
                          <a:effectLst/>
                        </a:rPr>
                        <a:t>median (IQR)</a:t>
                      </a:r>
                      <a:endParaRPr lang="en-US" sz="2400" i="1" dirty="0">
                        <a:solidFill>
                          <a:schemeClr val="tx1"/>
                        </a:solidFill>
                      </a:endParaRPr>
                    </a:p>
                  </a:txBody>
                  <a:tcPr marL="121920" marR="121920" marT="60960" marB="60960"/>
                </a:tc>
                <a:tc>
                  <a:txBody>
                    <a:bodyPr/>
                    <a:lstStyle/>
                    <a:p>
                      <a:pPr algn="ctr"/>
                      <a:r>
                        <a:rPr lang="en-US" sz="2400" dirty="0">
                          <a:solidFill>
                            <a:schemeClr val="tx1"/>
                          </a:solidFill>
                        </a:rPr>
                        <a:t>40 (30-52)</a:t>
                      </a:r>
                    </a:p>
                  </a:txBody>
                  <a:tcPr marL="121920" marR="121920" marT="60960" marB="60960"/>
                </a:tc>
                <a:tc>
                  <a:txBody>
                    <a:bodyPr/>
                    <a:lstStyle/>
                    <a:p>
                      <a:pPr algn="ctr"/>
                      <a:r>
                        <a:rPr lang="en-US" sz="2400" dirty="0">
                          <a:solidFill>
                            <a:schemeClr val="tx1"/>
                          </a:solidFill>
                        </a:rPr>
                        <a:t>38 (27-50)-</a:t>
                      </a:r>
                    </a:p>
                  </a:txBody>
                  <a:tcPr marL="121920" marR="121920" marT="60960" marB="60960"/>
                </a:tc>
                <a:extLst>
                  <a:ext uri="{0D108BD9-81ED-4DB2-BD59-A6C34878D82A}">
                    <a16:rowId xmlns:a16="http://schemas.microsoft.com/office/drawing/2014/main" val="2288914824"/>
                  </a:ext>
                </a:extLst>
              </a:tr>
              <a:tr h="487680">
                <a:tc>
                  <a:txBody>
                    <a:bodyPr/>
                    <a:lstStyle/>
                    <a:p>
                      <a:pPr algn="l"/>
                      <a:r>
                        <a:rPr lang="en-US" sz="2400" dirty="0">
                          <a:solidFill>
                            <a:schemeClr val="tx1"/>
                          </a:solidFill>
                        </a:rPr>
                        <a:t>HIV status* – no. (%)</a:t>
                      </a:r>
                      <a:endParaRPr lang="en-US" sz="2400" i="1" dirty="0">
                        <a:solidFill>
                          <a:schemeClr val="tx1"/>
                        </a:solidFill>
                      </a:endParaRPr>
                    </a:p>
                  </a:txBody>
                  <a:tcPr marL="121920" marR="121920" marT="60960" marB="60960"/>
                </a:tc>
                <a:tc>
                  <a:txBody>
                    <a:bodyPr/>
                    <a:lstStyle/>
                    <a:p>
                      <a:pPr algn="ctr"/>
                      <a:endParaRPr lang="en-US" sz="2400" dirty="0">
                        <a:solidFill>
                          <a:schemeClr val="tx1"/>
                        </a:solidFill>
                      </a:endParaRPr>
                    </a:p>
                  </a:txBody>
                  <a:tcPr marL="121920" marR="121920" marT="60960" marB="60960"/>
                </a:tc>
                <a:tc>
                  <a:txBody>
                    <a:bodyPr/>
                    <a:lstStyle/>
                    <a:p>
                      <a:pPr algn="ctr"/>
                      <a:endParaRPr lang="en-US" sz="2400" dirty="0">
                        <a:solidFill>
                          <a:schemeClr val="tx1"/>
                        </a:solidFill>
                      </a:endParaRPr>
                    </a:p>
                  </a:txBody>
                  <a:tcPr marL="121920" marR="121920" marT="60960" marB="60960"/>
                </a:tc>
                <a:extLst>
                  <a:ext uri="{0D108BD9-81ED-4DB2-BD59-A6C34878D82A}">
                    <a16:rowId xmlns:a16="http://schemas.microsoft.com/office/drawing/2014/main" val="1659239322"/>
                  </a:ext>
                </a:extLst>
              </a:tr>
              <a:tr h="447040">
                <a:tc>
                  <a:txBody>
                    <a:bodyPr/>
                    <a:lstStyle/>
                    <a:p>
                      <a:pPr algn="l"/>
                      <a:r>
                        <a:rPr lang="en-US" sz="2100" dirty="0">
                          <a:solidFill>
                            <a:schemeClr val="tx1"/>
                          </a:solidFill>
                        </a:rPr>
                        <a:t>     Positive</a:t>
                      </a:r>
                    </a:p>
                  </a:txBody>
                  <a:tcPr marL="121920" marR="121920" marT="60960" marB="60960"/>
                </a:tc>
                <a:tc>
                  <a:txBody>
                    <a:bodyPr/>
                    <a:lstStyle/>
                    <a:p>
                      <a:pPr algn="ctr"/>
                      <a:r>
                        <a:rPr lang="en-US" sz="2100" dirty="0">
                          <a:solidFill>
                            <a:schemeClr val="tx1"/>
                          </a:solidFill>
                        </a:rPr>
                        <a:t>2,285/5273 (43.3)</a:t>
                      </a:r>
                    </a:p>
                  </a:txBody>
                  <a:tcPr marL="121920" marR="121920" marT="60960" marB="60960"/>
                </a:tc>
                <a:tc>
                  <a:txBody>
                    <a:bodyPr/>
                    <a:lstStyle/>
                    <a:p>
                      <a:pPr algn="ctr"/>
                      <a:r>
                        <a:rPr lang="en-US" sz="2100" dirty="0">
                          <a:solidFill>
                            <a:schemeClr val="tx1"/>
                          </a:solidFill>
                        </a:rPr>
                        <a:t>1,905/4290 (44.4)</a:t>
                      </a:r>
                    </a:p>
                  </a:txBody>
                  <a:tcPr marL="121920" marR="121920" marT="60960" marB="60960"/>
                </a:tc>
                <a:extLst>
                  <a:ext uri="{0D108BD9-81ED-4DB2-BD59-A6C34878D82A}">
                    <a16:rowId xmlns:a16="http://schemas.microsoft.com/office/drawing/2014/main" val="2560798830"/>
                  </a:ext>
                </a:extLst>
              </a:tr>
              <a:tr h="447040">
                <a:tc>
                  <a:txBody>
                    <a:bodyPr/>
                    <a:lstStyle/>
                    <a:p>
                      <a:pPr algn="l"/>
                      <a:r>
                        <a:rPr lang="en-US" sz="2100" dirty="0">
                          <a:solidFill>
                            <a:schemeClr val="tx1"/>
                          </a:solidFill>
                        </a:rPr>
                        <a:t>     Negative</a:t>
                      </a:r>
                    </a:p>
                  </a:txBody>
                  <a:tcPr marL="121920" marR="121920" marT="60960" marB="60960"/>
                </a:tc>
                <a:tc>
                  <a:txBody>
                    <a:bodyPr/>
                    <a:lstStyle/>
                    <a:p>
                      <a:pPr algn="ctr"/>
                      <a:r>
                        <a:rPr lang="en-US" sz="2100" dirty="0">
                          <a:solidFill>
                            <a:schemeClr val="tx1"/>
                          </a:solidFill>
                        </a:rPr>
                        <a:t>2,988/5273 (56.7)</a:t>
                      </a:r>
                    </a:p>
                  </a:txBody>
                  <a:tcPr marL="121920" marR="121920" marT="60960" marB="60960"/>
                </a:tc>
                <a:tc>
                  <a:txBody>
                    <a:bodyPr/>
                    <a:lstStyle/>
                    <a:p>
                      <a:pPr algn="ctr"/>
                      <a:r>
                        <a:rPr lang="en-US" sz="2100" dirty="0">
                          <a:solidFill>
                            <a:schemeClr val="tx1"/>
                          </a:solidFill>
                        </a:rPr>
                        <a:t>2,385/4290 (55.6)</a:t>
                      </a:r>
                    </a:p>
                  </a:txBody>
                  <a:tcPr marL="121920" marR="121920" marT="60960" marB="60960"/>
                </a:tc>
                <a:extLst>
                  <a:ext uri="{0D108BD9-81ED-4DB2-BD59-A6C34878D82A}">
                    <a16:rowId xmlns:a16="http://schemas.microsoft.com/office/drawing/2014/main" val="1784038168"/>
                  </a:ext>
                </a:extLst>
              </a:tr>
            </a:tbl>
          </a:graphicData>
        </a:graphic>
      </p:graphicFrame>
      <p:sp>
        <p:nvSpPr>
          <p:cNvPr id="9" name="TextBox 8">
            <a:extLst>
              <a:ext uri="{FF2B5EF4-FFF2-40B4-BE49-F238E27FC236}">
                <a16:creationId xmlns:a16="http://schemas.microsoft.com/office/drawing/2014/main" id="{EBBEEEBF-ADDA-D241-9224-644883D1C080}"/>
              </a:ext>
            </a:extLst>
          </p:cNvPr>
          <p:cNvSpPr txBox="1"/>
          <p:nvPr/>
        </p:nvSpPr>
        <p:spPr>
          <a:xfrm>
            <a:off x="6241143" y="6253449"/>
            <a:ext cx="4899803" cy="369332"/>
          </a:xfrm>
          <a:prstGeom prst="rect">
            <a:avLst/>
          </a:prstGeom>
          <a:noFill/>
        </p:spPr>
        <p:txBody>
          <a:bodyPr wrap="square" rtlCol="0">
            <a:spAutoFit/>
          </a:bodyPr>
          <a:lstStyle/>
          <a:p>
            <a:pPr algn="r"/>
            <a:r>
              <a:rPr lang="en-US" dirty="0"/>
              <a:t>Cattamanchi A et al. NEJM 2021</a:t>
            </a:r>
          </a:p>
        </p:txBody>
      </p:sp>
    </p:spTree>
    <p:extLst>
      <p:ext uri="{BB962C8B-B14F-4D97-AF65-F5344CB8AC3E}">
        <p14:creationId xmlns:p14="http://schemas.microsoft.com/office/powerpoint/2010/main" val="2175120525"/>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CF5AE72-8723-7D4E-9FEB-F563D31EA591}"/>
              </a:ext>
            </a:extLst>
          </p:cNvPr>
          <p:cNvSpPr>
            <a:spLocks noGrp="1"/>
          </p:cNvSpPr>
          <p:nvPr>
            <p:ph type="sldNum" sz="quarter" idx="13"/>
          </p:nvPr>
        </p:nvSpPr>
        <p:spPr/>
        <p:txBody>
          <a:bodyPr/>
          <a:lstStyle/>
          <a:p>
            <a:fld id="{7BCC8D0D-EAEC-449D-9161-023DFF90F2E2}" type="slidenum">
              <a:rPr lang="en-US" smtClean="0"/>
              <a:pPr/>
              <a:t>19</a:t>
            </a:fld>
            <a:endParaRPr lang="en-US" dirty="0"/>
          </a:p>
        </p:txBody>
      </p:sp>
      <p:sp>
        <p:nvSpPr>
          <p:cNvPr id="4" name="Title 3">
            <a:extLst>
              <a:ext uri="{FF2B5EF4-FFF2-40B4-BE49-F238E27FC236}">
                <a16:creationId xmlns:a16="http://schemas.microsoft.com/office/drawing/2014/main" id="{DF21A7B8-0B53-7544-85CA-FF222FF19779}"/>
              </a:ext>
            </a:extLst>
          </p:cNvPr>
          <p:cNvSpPr>
            <a:spLocks noGrp="1"/>
          </p:cNvSpPr>
          <p:nvPr>
            <p:ph type="title"/>
          </p:nvPr>
        </p:nvSpPr>
        <p:spPr>
          <a:xfrm>
            <a:off x="526847" y="545908"/>
            <a:ext cx="10898107" cy="611449"/>
          </a:xfrm>
        </p:spPr>
        <p:txBody>
          <a:bodyPr/>
          <a:lstStyle/>
          <a:p>
            <a:r>
              <a:rPr lang="en-US" sz="4000" b="1" dirty="0"/>
              <a:t>Primary outcome</a:t>
            </a:r>
          </a:p>
        </p:txBody>
      </p:sp>
      <p:sp>
        <p:nvSpPr>
          <p:cNvPr id="8" name="TextBox 7">
            <a:extLst>
              <a:ext uri="{FF2B5EF4-FFF2-40B4-BE49-F238E27FC236}">
                <a16:creationId xmlns:a16="http://schemas.microsoft.com/office/drawing/2014/main" id="{C739C010-6DC3-7D45-80FC-3BB0985C1DE3}"/>
              </a:ext>
            </a:extLst>
          </p:cNvPr>
          <p:cNvSpPr txBox="1"/>
          <p:nvPr/>
        </p:nvSpPr>
        <p:spPr>
          <a:xfrm>
            <a:off x="526847" y="1529214"/>
            <a:ext cx="10515600" cy="369332"/>
          </a:xfrm>
          <a:prstGeom prst="rect">
            <a:avLst/>
          </a:prstGeom>
          <a:noFill/>
        </p:spPr>
        <p:txBody>
          <a:bodyPr wrap="square" lIns="0" tIns="0" rIns="0" bIns="0" rtlCol="0" anchor="t" anchorCtr="0">
            <a:spAutoFit/>
          </a:bodyPr>
          <a:lstStyle/>
          <a:p>
            <a:pPr marL="393690" lvl="1" indent="-380990">
              <a:buFont typeface="Arial" panose="020B0604020202020204" pitchFamily="34" charset="0"/>
              <a:buChar char="•"/>
            </a:pPr>
            <a:r>
              <a:rPr lang="en-GB" sz="2400" dirty="0">
                <a:latin typeface="Arial" panose="020B0604020202020204" pitchFamily="34" charset="0"/>
                <a:cs typeface="Arial" panose="020B0604020202020204" pitchFamily="34" charset="0"/>
              </a:rPr>
              <a:t>Cluster-level analysis using negative binomial regression models</a:t>
            </a:r>
          </a:p>
        </p:txBody>
      </p:sp>
      <p:sp>
        <p:nvSpPr>
          <p:cNvPr id="9" name="TextBox 8">
            <a:extLst>
              <a:ext uri="{FF2B5EF4-FFF2-40B4-BE49-F238E27FC236}">
                <a16:creationId xmlns:a16="http://schemas.microsoft.com/office/drawing/2014/main" id="{E54D4AB3-AFD9-C841-9842-A07FAC493070}"/>
              </a:ext>
            </a:extLst>
          </p:cNvPr>
          <p:cNvSpPr txBox="1"/>
          <p:nvPr/>
        </p:nvSpPr>
        <p:spPr>
          <a:xfrm>
            <a:off x="526848" y="5476500"/>
            <a:ext cx="10200369" cy="574644"/>
          </a:xfrm>
          <a:prstGeom prst="rect">
            <a:avLst/>
          </a:prstGeom>
          <a:noFill/>
        </p:spPr>
        <p:txBody>
          <a:bodyPr wrap="square" lIns="0" tIns="0" rIns="0" bIns="0" rtlCol="0" anchor="t" anchorCtr="0">
            <a:spAutoFit/>
          </a:bodyPr>
          <a:lstStyle/>
          <a:p>
            <a:pPr marL="12700" lvl="1"/>
            <a:r>
              <a:rPr lang="en-GB" sz="1867" dirty="0">
                <a:latin typeface="Arial" panose="020B0604020202020204" pitchFamily="34" charset="0"/>
                <a:cs typeface="Arial" panose="020B0604020202020204" pitchFamily="34" charset="0"/>
              </a:rPr>
              <a:t>* Adjusted for: Randomization strata, number of patients treated for confirmed TB within 14 days in 12-month pre-trial period</a:t>
            </a:r>
          </a:p>
        </p:txBody>
      </p:sp>
      <p:pic>
        <p:nvPicPr>
          <p:cNvPr id="6146" name="Picture 2">
            <a:extLst>
              <a:ext uri="{FF2B5EF4-FFF2-40B4-BE49-F238E27FC236}">
                <a16:creationId xmlns:a16="http://schemas.microsoft.com/office/drawing/2014/main" id="{940212C7-0D84-A747-8599-69CD5A82EC1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987" t="43386" r="5637" b="37990"/>
          <a:stretch/>
        </p:blipFill>
        <p:spPr bwMode="auto">
          <a:xfrm>
            <a:off x="526848" y="1927576"/>
            <a:ext cx="7091745" cy="360328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E26624E-AAC7-D046-83D3-98380C5AD5D2}"/>
              </a:ext>
            </a:extLst>
          </p:cNvPr>
          <p:cNvSpPr txBox="1"/>
          <p:nvPr/>
        </p:nvSpPr>
        <p:spPr bwMode="auto">
          <a:xfrm>
            <a:off x="1741716" y="2431853"/>
            <a:ext cx="5328953" cy="738664"/>
          </a:xfrm>
          <a:prstGeom prst="rect">
            <a:avLst/>
          </a:prstGeom>
          <a:solidFill>
            <a:schemeClr val="bg2"/>
          </a:solidFill>
          <a:ln w="19050" algn="ctr">
            <a:noFill/>
            <a:miter lim="800000"/>
            <a:headEnd/>
            <a:tailEnd/>
          </a:ln>
        </p:spPr>
        <p:txBody>
          <a:bodyPr wrap="square" lIns="0" tIns="0" rIns="0" bIns="0" rtlCol="0">
            <a:spAutoFit/>
          </a:bodyPr>
          <a:lstStyle/>
          <a:p>
            <a:endParaRPr lang="en-US" sz="2400" dirty="0">
              <a:solidFill>
                <a:srgbClr val="000000"/>
              </a:solidFill>
              <a:highlight>
                <a:srgbClr val="E8E7DE"/>
              </a:highlight>
            </a:endParaRPr>
          </a:p>
          <a:p>
            <a:r>
              <a:rPr lang="en-US" sz="2400" dirty="0">
                <a:solidFill>
                  <a:srgbClr val="000000"/>
                </a:solidFill>
              </a:rPr>
              <a:t>Adjusted rate ratio: 1.56 (1.21– 2.01)*</a:t>
            </a:r>
          </a:p>
        </p:txBody>
      </p:sp>
      <p:sp>
        <p:nvSpPr>
          <p:cNvPr id="10" name="TextBox 9">
            <a:extLst>
              <a:ext uri="{FF2B5EF4-FFF2-40B4-BE49-F238E27FC236}">
                <a16:creationId xmlns:a16="http://schemas.microsoft.com/office/drawing/2014/main" id="{898CCE9F-15DA-354B-BFFC-A34F8489E7D1}"/>
              </a:ext>
            </a:extLst>
          </p:cNvPr>
          <p:cNvSpPr txBox="1"/>
          <p:nvPr/>
        </p:nvSpPr>
        <p:spPr>
          <a:xfrm>
            <a:off x="6241143" y="6253449"/>
            <a:ext cx="4899803" cy="369332"/>
          </a:xfrm>
          <a:prstGeom prst="rect">
            <a:avLst/>
          </a:prstGeom>
          <a:noFill/>
        </p:spPr>
        <p:txBody>
          <a:bodyPr wrap="square" rtlCol="0">
            <a:spAutoFit/>
          </a:bodyPr>
          <a:lstStyle/>
          <a:p>
            <a:pPr algn="r"/>
            <a:r>
              <a:rPr lang="en-US" dirty="0"/>
              <a:t>Cattamanchi A et al. NEJM 2021</a:t>
            </a:r>
          </a:p>
        </p:txBody>
      </p:sp>
    </p:spTree>
    <p:extLst>
      <p:ext uri="{BB962C8B-B14F-4D97-AF65-F5344CB8AC3E}">
        <p14:creationId xmlns:p14="http://schemas.microsoft.com/office/powerpoint/2010/main" val="1436792368"/>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139" y="111131"/>
            <a:ext cx="10515600" cy="817784"/>
          </a:xfrm>
        </p:spPr>
        <p:txBody>
          <a:bodyPr>
            <a:normAutofit/>
          </a:bodyPr>
          <a:lstStyle/>
          <a:p>
            <a:r>
              <a:rPr lang="en-US" sz="3600" b="1" dirty="0">
                <a:cs typeface="Arial"/>
              </a:rPr>
              <a:t>Uganda Context – Key successes</a:t>
            </a:r>
          </a:p>
        </p:txBody>
      </p:sp>
      <p:sp>
        <p:nvSpPr>
          <p:cNvPr id="3" name="Content Placeholder 2"/>
          <p:cNvSpPr>
            <a:spLocks noGrp="1"/>
          </p:cNvSpPr>
          <p:nvPr>
            <p:ph idx="1"/>
          </p:nvPr>
        </p:nvSpPr>
        <p:spPr>
          <a:xfrm>
            <a:off x="321735" y="1063640"/>
            <a:ext cx="7191583" cy="5150899"/>
          </a:xfrm>
        </p:spPr>
        <p:txBody>
          <a:bodyPr>
            <a:noAutofit/>
          </a:bodyPr>
          <a:lstStyle/>
          <a:p>
            <a:r>
              <a:rPr lang="en-US" sz="2400" dirty="0"/>
              <a:t>Rapid scale-up of </a:t>
            </a:r>
            <a:r>
              <a:rPr lang="en-US" sz="2400" dirty="0" err="1"/>
              <a:t>Xpert</a:t>
            </a:r>
            <a:r>
              <a:rPr lang="en-US" sz="2400" dirty="0"/>
              <a:t> testing coverage</a:t>
            </a:r>
          </a:p>
          <a:p>
            <a:pPr lvl="1"/>
            <a:r>
              <a:rPr lang="en-US" sz="2133" dirty="0"/>
              <a:t>&gt;200 </a:t>
            </a:r>
            <a:r>
              <a:rPr lang="en-US" sz="2133" dirty="0" err="1"/>
              <a:t>GeneXpert</a:t>
            </a:r>
            <a:r>
              <a:rPr lang="en-US" sz="2133" dirty="0"/>
              <a:t> devices (</a:t>
            </a:r>
            <a:r>
              <a:rPr lang="en-US" sz="2133" b="1" u="sng" dirty="0"/>
              <a:t>hub-and-spoke model</a:t>
            </a:r>
            <a:r>
              <a:rPr lang="en-US" sz="2133" dirty="0"/>
              <a:t>)</a:t>
            </a:r>
          </a:p>
          <a:p>
            <a:pPr lvl="1"/>
            <a:r>
              <a:rPr lang="en-US" sz="2133" dirty="0"/>
              <a:t>&gt;400,000 </a:t>
            </a:r>
            <a:r>
              <a:rPr lang="en-US" sz="2133" dirty="0" err="1"/>
              <a:t>Xpert</a:t>
            </a:r>
            <a:r>
              <a:rPr lang="en-US" sz="2133" dirty="0"/>
              <a:t> MTB/RIF cartridges</a:t>
            </a:r>
          </a:p>
          <a:p>
            <a:pPr marL="457189" lvl="1" indent="0">
              <a:buNone/>
            </a:pPr>
            <a:endParaRPr lang="en-US" sz="1600" dirty="0"/>
          </a:p>
          <a:p>
            <a:r>
              <a:rPr lang="en-US" sz="2400" dirty="0"/>
              <a:t>Nearly 4-fold increase in confirmed MDR TB patients (2009 </a:t>
            </a:r>
            <a:r>
              <a:rPr lang="en-US" sz="2400" dirty="0">
                <a:sym typeface="Wingdings"/>
              </a:rPr>
              <a:t> 2015)</a:t>
            </a:r>
          </a:p>
          <a:p>
            <a:endParaRPr lang="en-US" sz="1600" dirty="0"/>
          </a:p>
          <a:p>
            <a:r>
              <a:rPr lang="en-US" sz="2400" dirty="0"/>
              <a:t>? increase in total TB cases notified annually</a:t>
            </a:r>
          </a:p>
          <a:p>
            <a:pPr lvl="1"/>
            <a:r>
              <a:rPr lang="en-US" sz="2133" dirty="0"/>
              <a:t>40-42000 </a:t>
            </a:r>
            <a:r>
              <a:rPr lang="en-US" sz="2133" dirty="0">
                <a:sym typeface="Wingdings"/>
              </a:rPr>
              <a:t> </a:t>
            </a:r>
            <a:r>
              <a:rPr lang="en-US" sz="2133" dirty="0"/>
              <a:t>44-45000 cases (pre-2010 </a:t>
            </a:r>
            <a:r>
              <a:rPr lang="en-US" sz="2133" dirty="0">
                <a:sym typeface="Wingdings"/>
              </a:rPr>
              <a:t> 2015)</a:t>
            </a:r>
            <a:endParaRPr lang="en-US" sz="2133" dirty="0"/>
          </a:p>
          <a:p>
            <a:pPr marL="457189" lvl="1" indent="0">
              <a:buNone/>
            </a:pPr>
            <a:endParaRPr lang="en-US" sz="1600" dirty="0"/>
          </a:p>
          <a:p>
            <a:r>
              <a:rPr lang="en-US" sz="2400" dirty="0"/>
              <a:t>? increase in proportion of bacteriologically-confirmed TB cases</a:t>
            </a:r>
          </a:p>
          <a:p>
            <a:pPr lvl="1"/>
            <a:r>
              <a:rPr lang="en-US" sz="2133" dirty="0"/>
              <a:t>60-65% </a:t>
            </a:r>
            <a:r>
              <a:rPr lang="en-US" sz="2133" dirty="0">
                <a:sym typeface="Wingdings"/>
              </a:rPr>
              <a:t></a:t>
            </a:r>
            <a:r>
              <a:rPr lang="en-US" sz="2133" dirty="0"/>
              <a:t> &gt;70% (pre-2010 </a:t>
            </a:r>
            <a:r>
              <a:rPr lang="en-US" sz="2133" dirty="0">
                <a:sym typeface="Wingdings"/>
              </a:rPr>
              <a:t> 2015)</a:t>
            </a:r>
            <a:endParaRPr lang="en-US" sz="2133" dirty="0"/>
          </a:p>
          <a:p>
            <a:endParaRPr lang="en-US" sz="1867" dirty="0"/>
          </a:p>
        </p:txBody>
      </p:sp>
      <p:pic>
        <p:nvPicPr>
          <p:cNvPr id="5" name="Picture 4">
            <a:extLst>
              <a:ext uri="{FF2B5EF4-FFF2-40B4-BE49-F238E27FC236}">
                <a16:creationId xmlns:a16="http://schemas.microsoft.com/office/drawing/2014/main" id="{4FDCF29F-B48E-40CF-8FDF-703B4DFA0B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3318" y="1078875"/>
            <a:ext cx="4425951" cy="4368800"/>
          </a:xfrm>
          <a:prstGeom prst="rect">
            <a:avLst/>
          </a:prstGeom>
        </p:spPr>
      </p:pic>
    </p:spTree>
    <p:extLst>
      <p:ext uri="{BB962C8B-B14F-4D97-AF65-F5344CB8AC3E}">
        <p14:creationId xmlns:p14="http://schemas.microsoft.com/office/powerpoint/2010/main" val="23204772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CF5AE72-8723-7D4E-9FEB-F563D31EA591}"/>
              </a:ext>
            </a:extLst>
          </p:cNvPr>
          <p:cNvSpPr>
            <a:spLocks noGrp="1"/>
          </p:cNvSpPr>
          <p:nvPr>
            <p:ph type="sldNum" sz="quarter" idx="13"/>
          </p:nvPr>
        </p:nvSpPr>
        <p:spPr/>
        <p:txBody>
          <a:bodyPr/>
          <a:lstStyle/>
          <a:p>
            <a:fld id="{7BCC8D0D-EAEC-449D-9161-023DFF90F2E2}" type="slidenum">
              <a:rPr lang="en-US" smtClean="0"/>
              <a:pPr/>
              <a:t>20</a:t>
            </a:fld>
            <a:endParaRPr lang="en-US" dirty="0"/>
          </a:p>
        </p:txBody>
      </p:sp>
      <p:sp>
        <p:nvSpPr>
          <p:cNvPr id="4" name="Title 3">
            <a:extLst>
              <a:ext uri="{FF2B5EF4-FFF2-40B4-BE49-F238E27FC236}">
                <a16:creationId xmlns:a16="http://schemas.microsoft.com/office/drawing/2014/main" id="{DF21A7B8-0B53-7544-85CA-FF222FF19779}"/>
              </a:ext>
            </a:extLst>
          </p:cNvPr>
          <p:cNvSpPr>
            <a:spLocks noGrp="1"/>
          </p:cNvSpPr>
          <p:nvPr>
            <p:ph type="title"/>
          </p:nvPr>
        </p:nvSpPr>
        <p:spPr>
          <a:xfrm>
            <a:off x="526847" y="299424"/>
            <a:ext cx="10898107" cy="611449"/>
          </a:xfrm>
        </p:spPr>
        <p:txBody>
          <a:bodyPr/>
          <a:lstStyle/>
          <a:p>
            <a:r>
              <a:rPr lang="en-US" sz="3733" b="1" dirty="0"/>
              <a:t>Subgroup analyses of primary outcome</a:t>
            </a:r>
          </a:p>
        </p:txBody>
      </p:sp>
      <p:sp>
        <p:nvSpPr>
          <p:cNvPr id="7" name="TextBox 6">
            <a:extLst>
              <a:ext uri="{FF2B5EF4-FFF2-40B4-BE49-F238E27FC236}">
                <a16:creationId xmlns:a16="http://schemas.microsoft.com/office/drawing/2014/main" id="{B7BE401C-4609-2842-A4DE-AEE1519122F9}"/>
              </a:ext>
            </a:extLst>
          </p:cNvPr>
          <p:cNvSpPr txBox="1"/>
          <p:nvPr/>
        </p:nvSpPr>
        <p:spPr>
          <a:xfrm>
            <a:off x="522862" y="5599633"/>
            <a:ext cx="10886017" cy="574644"/>
          </a:xfrm>
          <a:prstGeom prst="rect">
            <a:avLst/>
          </a:prstGeom>
          <a:noFill/>
        </p:spPr>
        <p:txBody>
          <a:bodyPr wrap="square" lIns="0" tIns="0" rIns="0" bIns="0" rtlCol="0" anchor="t" anchorCtr="0">
            <a:spAutoFit/>
          </a:bodyPr>
          <a:lstStyle/>
          <a:p>
            <a:pPr marL="12700" lvl="1"/>
            <a:r>
              <a:rPr lang="en-GB" sz="1867" dirty="0">
                <a:latin typeface="Arial" panose="020B0604020202020204" pitchFamily="34" charset="0"/>
                <a:cs typeface="Arial" panose="020B0604020202020204" pitchFamily="34" charset="0"/>
              </a:rPr>
              <a:t>* Adjusted for: Randomization strata, number of patients treated for confirmed TB within 14 days in 12-month pre-trial period</a:t>
            </a:r>
          </a:p>
        </p:txBody>
      </p:sp>
      <p:pic>
        <p:nvPicPr>
          <p:cNvPr id="7170" name="Picture 2">
            <a:extLst>
              <a:ext uri="{FF2B5EF4-FFF2-40B4-BE49-F238E27FC236}">
                <a16:creationId xmlns:a16="http://schemas.microsoft.com/office/drawing/2014/main" id="{366EA7F3-F138-0F47-AB29-7CC9E004B8F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1429"/>
          <a:stretch/>
        </p:blipFill>
        <p:spPr bwMode="auto">
          <a:xfrm>
            <a:off x="522862" y="885473"/>
            <a:ext cx="10886017" cy="470262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4C8D0E72-FE78-9A4F-9CA1-58AE309A2C46}"/>
              </a:ext>
            </a:extLst>
          </p:cNvPr>
          <p:cNvSpPr txBox="1"/>
          <p:nvPr/>
        </p:nvSpPr>
        <p:spPr>
          <a:xfrm>
            <a:off x="6241143" y="6253449"/>
            <a:ext cx="4899803" cy="369332"/>
          </a:xfrm>
          <a:prstGeom prst="rect">
            <a:avLst/>
          </a:prstGeom>
          <a:noFill/>
        </p:spPr>
        <p:txBody>
          <a:bodyPr wrap="square" rtlCol="0">
            <a:spAutoFit/>
          </a:bodyPr>
          <a:lstStyle/>
          <a:p>
            <a:pPr algn="r"/>
            <a:r>
              <a:rPr lang="en-US" dirty="0"/>
              <a:t>Cattamanchi A et al. NEJM 2021</a:t>
            </a:r>
          </a:p>
        </p:txBody>
      </p:sp>
    </p:spTree>
    <p:extLst>
      <p:ext uri="{BB962C8B-B14F-4D97-AF65-F5344CB8AC3E}">
        <p14:creationId xmlns:p14="http://schemas.microsoft.com/office/powerpoint/2010/main" val="817245860"/>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CF5AE72-8723-7D4E-9FEB-F563D31EA591}"/>
              </a:ext>
            </a:extLst>
          </p:cNvPr>
          <p:cNvSpPr>
            <a:spLocks noGrp="1"/>
          </p:cNvSpPr>
          <p:nvPr>
            <p:ph type="sldNum" sz="quarter" idx="13"/>
          </p:nvPr>
        </p:nvSpPr>
        <p:spPr/>
        <p:txBody>
          <a:bodyPr/>
          <a:lstStyle/>
          <a:p>
            <a:fld id="{7BCC8D0D-EAEC-449D-9161-023DFF90F2E2}" type="slidenum">
              <a:rPr lang="en-US" smtClean="0"/>
              <a:pPr/>
              <a:t>21</a:t>
            </a:fld>
            <a:endParaRPr lang="en-US" dirty="0"/>
          </a:p>
        </p:txBody>
      </p:sp>
      <p:sp>
        <p:nvSpPr>
          <p:cNvPr id="4" name="Title 3">
            <a:extLst>
              <a:ext uri="{FF2B5EF4-FFF2-40B4-BE49-F238E27FC236}">
                <a16:creationId xmlns:a16="http://schemas.microsoft.com/office/drawing/2014/main" id="{DF21A7B8-0B53-7544-85CA-FF222FF19779}"/>
              </a:ext>
            </a:extLst>
          </p:cNvPr>
          <p:cNvSpPr>
            <a:spLocks noGrp="1"/>
          </p:cNvSpPr>
          <p:nvPr>
            <p:ph type="title"/>
          </p:nvPr>
        </p:nvSpPr>
        <p:spPr>
          <a:xfrm>
            <a:off x="362807" y="625012"/>
            <a:ext cx="10898107" cy="611449"/>
          </a:xfrm>
        </p:spPr>
        <p:txBody>
          <a:bodyPr/>
          <a:lstStyle/>
          <a:p>
            <a:r>
              <a:rPr lang="en-US" sz="4267" b="1" dirty="0"/>
              <a:t>Secondary outcomes </a:t>
            </a:r>
          </a:p>
        </p:txBody>
      </p:sp>
      <p:pic>
        <p:nvPicPr>
          <p:cNvPr id="8194" name="Picture 2">
            <a:extLst>
              <a:ext uri="{FF2B5EF4-FFF2-40B4-BE49-F238E27FC236}">
                <a16:creationId xmlns:a16="http://schemas.microsoft.com/office/drawing/2014/main" id="{0BF9C0F2-24E5-3541-B5C8-FFF4FECB174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0000"/>
          <a:stretch/>
        </p:blipFill>
        <p:spPr bwMode="auto">
          <a:xfrm>
            <a:off x="873029" y="1714500"/>
            <a:ext cx="10160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65AC388-A227-F848-B10F-8F1700AADA92}"/>
              </a:ext>
            </a:extLst>
          </p:cNvPr>
          <p:cNvSpPr txBox="1"/>
          <p:nvPr/>
        </p:nvSpPr>
        <p:spPr bwMode="auto">
          <a:xfrm>
            <a:off x="1074058" y="4165601"/>
            <a:ext cx="9710057" cy="205121"/>
          </a:xfrm>
          <a:prstGeom prst="rect">
            <a:avLst/>
          </a:prstGeom>
          <a:solidFill>
            <a:srgbClr val="FF0000">
              <a:alpha val="15773"/>
            </a:srgbClr>
          </a:solidFill>
          <a:ln w="19050" algn="ctr">
            <a:noFill/>
            <a:miter lim="800000"/>
            <a:headEnd/>
            <a:tailEnd/>
          </a:ln>
        </p:spPr>
        <p:txBody>
          <a:bodyPr wrap="square" lIns="0" tIns="0" rIns="0" bIns="0" rtlCol="0">
            <a:spAutoFit/>
          </a:bodyPr>
          <a:lstStyle/>
          <a:p>
            <a:endParaRPr lang="en-US" sz="1333" dirty="0" err="1">
              <a:highlight>
                <a:srgbClr val="FF0000"/>
              </a:highlight>
            </a:endParaRPr>
          </a:p>
        </p:txBody>
      </p:sp>
      <p:sp>
        <p:nvSpPr>
          <p:cNvPr id="6" name="TextBox 5">
            <a:extLst>
              <a:ext uri="{FF2B5EF4-FFF2-40B4-BE49-F238E27FC236}">
                <a16:creationId xmlns:a16="http://schemas.microsoft.com/office/drawing/2014/main" id="{1C78EB31-6920-E14F-B7C6-609DBD009CEC}"/>
              </a:ext>
            </a:extLst>
          </p:cNvPr>
          <p:cNvSpPr txBox="1"/>
          <p:nvPr/>
        </p:nvSpPr>
        <p:spPr bwMode="auto">
          <a:xfrm>
            <a:off x="873029" y="5486400"/>
            <a:ext cx="10999656" cy="369332"/>
          </a:xfrm>
          <a:prstGeom prst="rect">
            <a:avLst/>
          </a:prstGeom>
          <a:noFill/>
          <a:ln w="19050" algn="ctr">
            <a:noFill/>
            <a:miter lim="800000"/>
            <a:headEnd/>
            <a:tailEnd/>
          </a:ln>
        </p:spPr>
        <p:txBody>
          <a:bodyPr wrap="square" lIns="0" tIns="0" rIns="0" bIns="0" rtlCol="0">
            <a:spAutoFit/>
          </a:bodyPr>
          <a:lstStyle/>
          <a:p>
            <a:r>
              <a:rPr lang="en-US" sz="2400" dirty="0">
                <a:solidFill>
                  <a:srgbClr val="FF0000"/>
                </a:solidFill>
              </a:rPr>
              <a:t>High implementation fidelity and improved quality across the cascade of care</a:t>
            </a:r>
          </a:p>
        </p:txBody>
      </p:sp>
      <p:sp>
        <p:nvSpPr>
          <p:cNvPr id="9" name="TextBox 8">
            <a:extLst>
              <a:ext uri="{FF2B5EF4-FFF2-40B4-BE49-F238E27FC236}">
                <a16:creationId xmlns:a16="http://schemas.microsoft.com/office/drawing/2014/main" id="{F1C12A38-6C05-9544-B94D-8BB673DC8EBC}"/>
              </a:ext>
            </a:extLst>
          </p:cNvPr>
          <p:cNvSpPr txBox="1"/>
          <p:nvPr/>
        </p:nvSpPr>
        <p:spPr>
          <a:xfrm>
            <a:off x="6241143" y="6253449"/>
            <a:ext cx="4899803" cy="369332"/>
          </a:xfrm>
          <a:prstGeom prst="rect">
            <a:avLst/>
          </a:prstGeom>
          <a:noFill/>
        </p:spPr>
        <p:txBody>
          <a:bodyPr wrap="square" rtlCol="0">
            <a:spAutoFit/>
          </a:bodyPr>
          <a:lstStyle/>
          <a:p>
            <a:pPr algn="r"/>
            <a:r>
              <a:rPr lang="en-US" dirty="0"/>
              <a:t>Cattamanchi A et al. NEJM 2021</a:t>
            </a:r>
          </a:p>
        </p:txBody>
      </p:sp>
    </p:spTree>
    <p:extLst>
      <p:ext uri="{BB962C8B-B14F-4D97-AF65-F5344CB8AC3E}">
        <p14:creationId xmlns:p14="http://schemas.microsoft.com/office/powerpoint/2010/main" val="2740648258"/>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061B328-D48A-1946-BB9C-EF17C5F72C25}"/>
              </a:ext>
            </a:extLst>
          </p:cNvPr>
          <p:cNvSpPr>
            <a:spLocks noGrp="1"/>
          </p:cNvSpPr>
          <p:nvPr>
            <p:ph type="sldNum" sz="quarter" idx="13"/>
          </p:nvPr>
        </p:nvSpPr>
        <p:spPr/>
        <p:txBody>
          <a:bodyPr/>
          <a:lstStyle/>
          <a:p>
            <a:fld id="{7BCC8D0D-EAEC-449D-9161-023DFF90F2E2}" type="slidenum">
              <a:rPr lang="en-US" smtClean="0"/>
              <a:pPr/>
              <a:t>22</a:t>
            </a:fld>
            <a:endParaRPr lang="en-US" dirty="0"/>
          </a:p>
        </p:txBody>
      </p:sp>
      <p:sp>
        <p:nvSpPr>
          <p:cNvPr id="4" name="Title 3">
            <a:extLst>
              <a:ext uri="{FF2B5EF4-FFF2-40B4-BE49-F238E27FC236}">
                <a16:creationId xmlns:a16="http://schemas.microsoft.com/office/drawing/2014/main" id="{2AC8F96A-6CF3-8748-95EC-29E5F52BF8A4}"/>
              </a:ext>
            </a:extLst>
          </p:cNvPr>
          <p:cNvSpPr>
            <a:spLocks noGrp="1"/>
          </p:cNvSpPr>
          <p:nvPr>
            <p:ph type="title"/>
          </p:nvPr>
        </p:nvSpPr>
        <p:spPr>
          <a:xfrm>
            <a:off x="343523" y="570144"/>
            <a:ext cx="11227363" cy="611449"/>
          </a:xfrm>
        </p:spPr>
        <p:txBody>
          <a:bodyPr/>
          <a:lstStyle/>
          <a:p>
            <a:r>
              <a:rPr lang="en-US" sz="3733" b="1" dirty="0"/>
              <a:t>Costs and incremental cost-effectiveness ratio (ICER)</a:t>
            </a:r>
          </a:p>
        </p:txBody>
      </p:sp>
      <p:graphicFrame>
        <p:nvGraphicFramePr>
          <p:cNvPr id="7" name="Table 7">
            <a:extLst>
              <a:ext uri="{FF2B5EF4-FFF2-40B4-BE49-F238E27FC236}">
                <a16:creationId xmlns:a16="http://schemas.microsoft.com/office/drawing/2014/main" id="{2A4ECC74-57D4-5849-9BA5-C4305BD8DCFB}"/>
              </a:ext>
            </a:extLst>
          </p:cNvPr>
          <p:cNvGraphicFramePr>
            <a:graphicFrameLocks noGrp="1"/>
          </p:cNvGraphicFramePr>
          <p:nvPr>
            <p:ph idx="1"/>
          </p:nvPr>
        </p:nvGraphicFramePr>
        <p:xfrm>
          <a:off x="217835" y="1884680"/>
          <a:ext cx="5558850" cy="3088640"/>
        </p:xfrm>
        <a:graphic>
          <a:graphicData uri="http://schemas.openxmlformats.org/drawingml/2006/table">
            <a:tbl>
              <a:tblPr firstRow="1" bandRow="1">
                <a:tableStyleId>{5C22544A-7EE6-4342-B048-85BDC9FD1C3A}</a:tableStyleId>
              </a:tblPr>
              <a:tblGrid>
                <a:gridCol w="1451308">
                  <a:extLst>
                    <a:ext uri="{9D8B030D-6E8A-4147-A177-3AD203B41FA5}">
                      <a16:colId xmlns:a16="http://schemas.microsoft.com/office/drawing/2014/main" val="4105700261"/>
                    </a:ext>
                  </a:extLst>
                </a:gridCol>
                <a:gridCol w="1915885">
                  <a:extLst>
                    <a:ext uri="{9D8B030D-6E8A-4147-A177-3AD203B41FA5}">
                      <a16:colId xmlns:a16="http://schemas.microsoft.com/office/drawing/2014/main" val="1512345041"/>
                    </a:ext>
                  </a:extLst>
                </a:gridCol>
                <a:gridCol w="2191657">
                  <a:extLst>
                    <a:ext uri="{9D8B030D-6E8A-4147-A177-3AD203B41FA5}">
                      <a16:colId xmlns:a16="http://schemas.microsoft.com/office/drawing/2014/main" val="1019773113"/>
                    </a:ext>
                  </a:extLst>
                </a:gridCol>
              </a:tblGrid>
              <a:tr h="772160">
                <a:tc>
                  <a:txBody>
                    <a:bodyPr/>
                    <a:lstStyle/>
                    <a:p>
                      <a:r>
                        <a:rPr lang="en-US" sz="2100" dirty="0"/>
                        <a:t>Outcome</a:t>
                      </a:r>
                    </a:p>
                  </a:txBody>
                  <a:tcPr marL="121920" marR="121920" marT="60960" marB="60960"/>
                </a:tc>
                <a:tc>
                  <a:txBody>
                    <a:bodyPr/>
                    <a:lstStyle/>
                    <a:p>
                      <a:pPr algn="ctr"/>
                      <a:r>
                        <a:rPr lang="en-US" sz="2100" dirty="0"/>
                        <a:t>Centralized testing</a:t>
                      </a:r>
                    </a:p>
                  </a:txBody>
                  <a:tcPr marL="121920" marR="121920" marT="60960" marB="60960"/>
                </a:tc>
                <a:tc>
                  <a:txBody>
                    <a:bodyPr/>
                    <a:lstStyle/>
                    <a:p>
                      <a:pPr algn="ctr"/>
                      <a:r>
                        <a:rPr lang="en-US" sz="2100" dirty="0"/>
                        <a:t>Decentralized testing</a:t>
                      </a:r>
                    </a:p>
                  </a:txBody>
                  <a:tcPr marL="121920" marR="121920" marT="60960" marB="60960"/>
                </a:tc>
                <a:extLst>
                  <a:ext uri="{0D108BD9-81ED-4DB2-BD59-A6C34878D82A}">
                    <a16:rowId xmlns:a16="http://schemas.microsoft.com/office/drawing/2014/main" val="3022253145"/>
                  </a:ext>
                </a:extLst>
              </a:tr>
              <a:tr h="772160">
                <a:tc>
                  <a:txBody>
                    <a:bodyPr/>
                    <a:lstStyle/>
                    <a:p>
                      <a:r>
                        <a:rPr lang="en-US" sz="2100" dirty="0"/>
                        <a:t>Cost per test</a:t>
                      </a:r>
                    </a:p>
                  </a:txBody>
                  <a:tcPr marL="121920" marR="121920" marT="60960" marB="60960"/>
                </a:tc>
                <a:tc>
                  <a:txBody>
                    <a:bodyPr/>
                    <a:lstStyle/>
                    <a:p>
                      <a:pPr algn="ctr"/>
                      <a:r>
                        <a:rPr lang="en-US" sz="2100" kern="1200" dirty="0">
                          <a:solidFill>
                            <a:schemeClr val="dk1"/>
                          </a:solidFill>
                          <a:effectLst/>
                          <a:latin typeface="+mn-lt"/>
                          <a:ea typeface="+mn-ea"/>
                          <a:cs typeface="+mn-cs"/>
                        </a:rPr>
                        <a:t>$20.61</a:t>
                      </a:r>
                    </a:p>
                    <a:p>
                      <a:pPr algn="ctr"/>
                      <a:r>
                        <a:rPr lang="en-US" sz="2100" kern="1200" dirty="0">
                          <a:solidFill>
                            <a:schemeClr val="dk1"/>
                          </a:solidFill>
                          <a:effectLst/>
                          <a:latin typeface="+mn-lt"/>
                          <a:ea typeface="+mn-ea"/>
                          <a:cs typeface="+mn-cs"/>
                        </a:rPr>
                        <a:t>(18.63 27.20)</a:t>
                      </a:r>
                    </a:p>
                  </a:txBody>
                  <a:tcPr marL="121920" marR="121920" marT="60960" marB="60960"/>
                </a:tc>
                <a:tc>
                  <a:txBody>
                    <a:bodyPr/>
                    <a:lstStyle/>
                    <a:p>
                      <a:pPr algn="ctr"/>
                      <a:r>
                        <a:rPr lang="en-US" sz="2100" kern="1200" dirty="0">
                          <a:solidFill>
                            <a:schemeClr val="dk1"/>
                          </a:solidFill>
                          <a:effectLst/>
                          <a:latin typeface="+mn-lt"/>
                          <a:ea typeface="+mn-ea"/>
                          <a:cs typeface="+mn-cs"/>
                        </a:rPr>
                        <a:t>$20.46</a:t>
                      </a:r>
                    </a:p>
                    <a:p>
                      <a:pPr algn="ctr"/>
                      <a:r>
                        <a:rPr lang="en-US" sz="2100" kern="1200" dirty="0">
                          <a:solidFill>
                            <a:schemeClr val="dk1"/>
                          </a:solidFill>
                          <a:effectLst/>
                          <a:latin typeface="+mn-lt"/>
                          <a:ea typeface="+mn-ea"/>
                          <a:cs typeface="+mn-cs"/>
                        </a:rPr>
                        <a:t>(17.85, 25.72)</a:t>
                      </a:r>
                    </a:p>
                  </a:txBody>
                  <a:tcPr marL="121920" marR="121920" marT="60960" marB="60960"/>
                </a:tc>
                <a:extLst>
                  <a:ext uri="{0D108BD9-81ED-4DB2-BD59-A6C34878D82A}">
                    <a16:rowId xmlns:a16="http://schemas.microsoft.com/office/drawing/2014/main" val="3136244960"/>
                  </a:ext>
                </a:extLst>
              </a:tr>
              <a:tr h="772160">
                <a:tc>
                  <a:txBody>
                    <a:bodyPr/>
                    <a:lstStyle/>
                    <a:p>
                      <a:r>
                        <a:rPr lang="en-US" sz="2100" dirty="0"/>
                        <a:t>Cost per patient</a:t>
                      </a:r>
                    </a:p>
                  </a:txBody>
                  <a:tcPr marL="121920" marR="121920" marT="60960" marB="60960"/>
                </a:tc>
                <a:tc>
                  <a:txBody>
                    <a:bodyPr/>
                    <a:lstStyle/>
                    <a:p>
                      <a:pPr algn="ctr"/>
                      <a:r>
                        <a:rPr lang="en-US" sz="2100" kern="1200" dirty="0">
                          <a:solidFill>
                            <a:schemeClr val="dk1"/>
                          </a:solidFill>
                          <a:effectLst/>
                          <a:latin typeface="+mn-lt"/>
                          <a:ea typeface="+mn-ea"/>
                          <a:cs typeface="+mn-cs"/>
                        </a:rPr>
                        <a:t>$9.59</a:t>
                      </a:r>
                    </a:p>
                    <a:p>
                      <a:pPr algn="ctr"/>
                      <a:r>
                        <a:rPr lang="en-US" sz="2100" kern="1200" dirty="0">
                          <a:solidFill>
                            <a:schemeClr val="dk1"/>
                          </a:solidFill>
                          <a:effectLst/>
                          <a:latin typeface="+mn-lt"/>
                          <a:ea typeface="+mn-ea"/>
                          <a:cs typeface="+mn-cs"/>
                        </a:rPr>
                        <a:t>(7.62, 14.34)</a:t>
                      </a:r>
                    </a:p>
                  </a:txBody>
                  <a:tcPr marL="121920" marR="121920" marT="60960" marB="60960"/>
                </a:tc>
                <a:tc>
                  <a:txBody>
                    <a:bodyPr/>
                    <a:lstStyle/>
                    <a:p>
                      <a:pPr algn="ctr"/>
                      <a:r>
                        <a:rPr lang="en-US" sz="2100" kern="1200" dirty="0">
                          <a:solidFill>
                            <a:schemeClr val="dk1"/>
                          </a:solidFill>
                          <a:effectLst/>
                          <a:latin typeface="+mn-lt"/>
                          <a:ea typeface="+mn-ea"/>
                          <a:cs typeface="+mn-cs"/>
                        </a:rPr>
                        <a:t>$20.28</a:t>
                      </a:r>
                    </a:p>
                    <a:p>
                      <a:pPr algn="ctr"/>
                      <a:r>
                        <a:rPr lang="en-US" sz="2100" kern="1200" dirty="0">
                          <a:solidFill>
                            <a:schemeClr val="dk1"/>
                          </a:solidFill>
                          <a:effectLst/>
                          <a:latin typeface="+mn-lt"/>
                          <a:ea typeface="+mn-ea"/>
                          <a:cs typeface="+mn-cs"/>
                        </a:rPr>
                        <a:t>(17.68, 25.48)</a:t>
                      </a:r>
                    </a:p>
                  </a:txBody>
                  <a:tcPr marL="121920" marR="121920" marT="60960" marB="60960"/>
                </a:tc>
                <a:extLst>
                  <a:ext uri="{0D108BD9-81ED-4DB2-BD59-A6C34878D82A}">
                    <a16:rowId xmlns:a16="http://schemas.microsoft.com/office/drawing/2014/main" val="3383647695"/>
                  </a:ext>
                </a:extLst>
              </a:tr>
              <a:tr h="772160">
                <a:tc>
                  <a:txBody>
                    <a:bodyPr/>
                    <a:lstStyle/>
                    <a:p>
                      <a:r>
                        <a:rPr lang="en-US" sz="2100" dirty="0"/>
                        <a:t>ICER*</a:t>
                      </a:r>
                    </a:p>
                  </a:txBody>
                  <a:tcPr marL="121920" marR="121920" marT="60960" marB="60960"/>
                </a:tc>
                <a:tc>
                  <a:txBody>
                    <a:bodyPr/>
                    <a:lstStyle/>
                    <a:p>
                      <a:pPr algn="ctr"/>
                      <a:endParaRPr lang="en-US" sz="2100" dirty="0"/>
                    </a:p>
                  </a:txBody>
                  <a:tcPr marL="121920" marR="121920" marT="60960" marB="60960"/>
                </a:tc>
                <a:tc>
                  <a:txBody>
                    <a:bodyPr/>
                    <a:lstStyle/>
                    <a:p>
                      <a:pPr algn="ctr"/>
                      <a:r>
                        <a:rPr lang="en-US" sz="2100" kern="1200" dirty="0">
                          <a:solidFill>
                            <a:schemeClr val="dk1"/>
                          </a:solidFill>
                          <a:effectLst/>
                          <a:latin typeface="+mn-lt"/>
                          <a:ea typeface="+mn-ea"/>
                          <a:cs typeface="+mn-cs"/>
                        </a:rPr>
                        <a:t>$687</a:t>
                      </a:r>
                    </a:p>
                    <a:p>
                      <a:pPr algn="ctr"/>
                      <a:r>
                        <a:rPr lang="en-US" sz="2100" kern="1200" dirty="0">
                          <a:solidFill>
                            <a:schemeClr val="dk1"/>
                          </a:solidFill>
                          <a:effectLst/>
                          <a:latin typeface="+mn-lt"/>
                          <a:ea typeface="+mn-ea"/>
                          <a:cs typeface="+mn-cs"/>
                        </a:rPr>
                        <a:t>(501, 1,207)</a:t>
                      </a:r>
                    </a:p>
                  </a:txBody>
                  <a:tcPr marL="121920" marR="121920" marT="60960" marB="60960"/>
                </a:tc>
                <a:extLst>
                  <a:ext uri="{0D108BD9-81ED-4DB2-BD59-A6C34878D82A}">
                    <a16:rowId xmlns:a16="http://schemas.microsoft.com/office/drawing/2014/main" val="4003171516"/>
                  </a:ext>
                </a:extLst>
              </a:tr>
            </a:tbl>
          </a:graphicData>
        </a:graphic>
      </p:graphicFrame>
      <p:sp>
        <p:nvSpPr>
          <p:cNvPr id="8" name="TextBox 7">
            <a:extLst>
              <a:ext uri="{FF2B5EF4-FFF2-40B4-BE49-F238E27FC236}">
                <a16:creationId xmlns:a16="http://schemas.microsoft.com/office/drawing/2014/main" id="{E5279885-C28C-5E4E-A4A4-141114A554F6}"/>
              </a:ext>
            </a:extLst>
          </p:cNvPr>
          <p:cNvSpPr txBox="1"/>
          <p:nvPr/>
        </p:nvSpPr>
        <p:spPr bwMode="auto">
          <a:xfrm>
            <a:off x="217835" y="4973320"/>
            <a:ext cx="5558851" cy="287323"/>
          </a:xfrm>
          <a:prstGeom prst="rect">
            <a:avLst/>
          </a:prstGeom>
          <a:noFill/>
          <a:ln w="19050" algn="ctr">
            <a:noFill/>
            <a:miter lim="800000"/>
            <a:headEnd/>
            <a:tailEnd/>
          </a:ln>
        </p:spPr>
        <p:txBody>
          <a:bodyPr wrap="square" lIns="0" tIns="0" rIns="0" bIns="0" rtlCol="0">
            <a:spAutoFit/>
          </a:bodyPr>
          <a:lstStyle/>
          <a:p>
            <a:r>
              <a:rPr lang="en-US" sz="1867" dirty="0"/>
              <a:t>* Cost per additional treatment within 14 days</a:t>
            </a:r>
          </a:p>
        </p:txBody>
      </p:sp>
      <p:pic>
        <p:nvPicPr>
          <p:cNvPr id="9217" name="Picture 1" descr="page6image51253728">
            <a:extLst>
              <a:ext uri="{FF2B5EF4-FFF2-40B4-BE49-F238E27FC236}">
                <a16:creationId xmlns:a16="http://schemas.microsoft.com/office/drawing/2014/main" id="{2DD34D46-FA3B-694B-9155-6A88974D68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711173"/>
            <a:ext cx="5474885" cy="3746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4422456"/>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CF5AE72-8723-7D4E-9FEB-F563D31EA591}"/>
              </a:ext>
            </a:extLst>
          </p:cNvPr>
          <p:cNvSpPr>
            <a:spLocks noGrp="1"/>
          </p:cNvSpPr>
          <p:nvPr>
            <p:ph type="sldNum" sz="quarter" idx="13"/>
          </p:nvPr>
        </p:nvSpPr>
        <p:spPr/>
        <p:txBody>
          <a:bodyPr/>
          <a:lstStyle/>
          <a:p>
            <a:fld id="{7BCC8D0D-EAEC-449D-9161-023DFF90F2E2}" type="slidenum">
              <a:rPr lang="en-US" smtClean="0"/>
              <a:pPr/>
              <a:t>23</a:t>
            </a:fld>
            <a:endParaRPr lang="en-US" dirty="0"/>
          </a:p>
        </p:txBody>
      </p:sp>
      <p:sp>
        <p:nvSpPr>
          <p:cNvPr id="4" name="Title 3">
            <a:extLst>
              <a:ext uri="{FF2B5EF4-FFF2-40B4-BE49-F238E27FC236}">
                <a16:creationId xmlns:a16="http://schemas.microsoft.com/office/drawing/2014/main" id="{DF21A7B8-0B53-7544-85CA-FF222FF19779}"/>
              </a:ext>
            </a:extLst>
          </p:cNvPr>
          <p:cNvSpPr>
            <a:spLocks noGrp="1"/>
          </p:cNvSpPr>
          <p:nvPr>
            <p:ph type="title"/>
          </p:nvPr>
        </p:nvSpPr>
        <p:spPr/>
        <p:txBody>
          <a:bodyPr/>
          <a:lstStyle/>
          <a:p>
            <a:r>
              <a:rPr lang="en-US" sz="3733" b="1" dirty="0"/>
              <a:t>Key limitations</a:t>
            </a:r>
            <a:r>
              <a:rPr lang="en-US" sz="4267" b="1" dirty="0"/>
              <a:t> </a:t>
            </a:r>
          </a:p>
        </p:txBody>
      </p:sp>
      <p:sp>
        <p:nvSpPr>
          <p:cNvPr id="6" name="Content Placeholder 5">
            <a:extLst>
              <a:ext uri="{FF2B5EF4-FFF2-40B4-BE49-F238E27FC236}">
                <a16:creationId xmlns:a16="http://schemas.microsoft.com/office/drawing/2014/main" id="{F7BF37FF-AEFE-FC44-B31B-EEE4BFEDE629}"/>
              </a:ext>
            </a:extLst>
          </p:cNvPr>
          <p:cNvSpPr>
            <a:spLocks noGrp="1"/>
          </p:cNvSpPr>
          <p:nvPr>
            <p:ph idx="1"/>
          </p:nvPr>
        </p:nvSpPr>
        <p:spPr>
          <a:xfrm>
            <a:off x="612911" y="1125659"/>
            <a:ext cx="10850220" cy="4741499"/>
          </a:xfrm>
        </p:spPr>
        <p:txBody>
          <a:bodyPr/>
          <a:lstStyle/>
          <a:p>
            <a:r>
              <a:rPr lang="en-US" sz="2667" dirty="0"/>
              <a:t>Potential imbalance in the underlying prevalence of TB and other factors by trial arm given relatively small number of clusters</a:t>
            </a:r>
            <a:br>
              <a:rPr lang="en-US" sz="2667" dirty="0"/>
            </a:br>
            <a:endParaRPr lang="en-US" sz="2667" dirty="0"/>
          </a:p>
          <a:p>
            <a:r>
              <a:rPr lang="en-US" sz="2667" dirty="0"/>
              <a:t>Multi-faceted intervention – effect of decentralized molecular testing alone unknown</a:t>
            </a:r>
          </a:p>
          <a:p>
            <a:endParaRPr lang="en-US" sz="2667" dirty="0"/>
          </a:p>
          <a:p>
            <a:r>
              <a:rPr lang="en-US" sz="2667" dirty="0"/>
              <a:t>Generalizability – uptake and impact of intervention strategy in other high burden countries uncertain</a:t>
            </a:r>
          </a:p>
        </p:txBody>
      </p:sp>
    </p:spTree>
    <p:extLst>
      <p:ext uri="{BB962C8B-B14F-4D97-AF65-F5344CB8AC3E}">
        <p14:creationId xmlns:p14="http://schemas.microsoft.com/office/powerpoint/2010/main" val="1311457854"/>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CF5AE72-8723-7D4E-9FEB-F563D31EA591}"/>
              </a:ext>
            </a:extLst>
          </p:cNvPr>
          <p:cNvSpPr>
            <a:spLocks noGrp="1"/>
          </p:cNvSpPr>
          <p:nvPr>
            <p:ph type="sldNum" sz="quarter" idx="13"/>
          </p:nvPr>
        </p:nvSpPr>
        <p:spPr/>
        <p:txBody>
          <a:bodyPr/>
          <a:lstStyle/>
          <a:p>
            <a:fld id="{7BCC8D0D-EAEC-449D-9161-023DFF90F2E2}" type="slidenum">
              <a:rPr lang="en-US" smtClean="0"/>
              <a:pPr/>
              <a:t>24</a:t>
            </a:fld>
            <a:endParaRPr lang="en-US" dirty="0"/>
          </a:p>
        </p:txBody>
      </p:sp>
      <p:sp>
        <p:nvSpPr>
          <p:cNvPr id="4" name="Title 3">
            <a:extLst>
              <a:ext uri="{FF2B5EF4-FFF2-40B4-BE49-F238E27FC236}">
                <a16:creationId xmlns:a16="http://schemas.microsoft.com/office/drawing/2014/main" id="{DF21A7B8-0B53-7544-85CA-FF222FF19779}"/>
              </a:ext>
            </a:extLst>
          </p:cNvPr>
          <p:cNvSpPr>
            <a:spLocks noGrp="1"/>
          </p:cNvSpPr>
          <p:nvPr>
            <p:ph type="title"/>
          </p:nvPr>
        </p:nvSpPr>
        <p:spPr/>
        <p:txBody>
          <a:bodyPr/>
          <a:lstStyle/>
          <a:p>
            <a:r>
              <a:rPr lang="en-US" sz="3733" b="1" dirty="0"/>
              <a:t>Conclusions </a:t>
            </a:r>
          </a:p>
        </p:txBody>
      </p:sp>
      <p:sp>
        <p:nvSpPr>
          <p:cNvPr id="6" name="Content Placeholder 5">
            <a:extLst>
              <a:ext uri="{FF2B5EF4-FFF2-40B4-BE49-F238E27FC236}">
                <a16:creationId xmlns:a16="http://schemas.microsoft.com/office/drawing/2014/main" id="{F7BF37FF-AEFE-FC44-B31B-EEE4BFEDE629}"/>
              </a:ext>
            </a:extLst>
          </p:cNvPr>
          <p:cNvSpPr>
            <a:spLocks noGrp="1"/>
          </p:cNvSpPr>
          <p:nvPr>
            <p:ph idx="1"/>
          </p:nvPr>
        </p:nvSpPr>
        <p:spPr>
          <a:xfrm>
            <a:off x="391568" y="1190503"/>
            <a:ext cx="11379517" cy="4598941"/>
          </a:xfrm>
        </p:spPr>
        <p:txBody>
          <a:bodyPr/>
          <a:lstStyle/>
          <a:p>
            <a:pPr marL="380990" indent="-380990"/>
            <a:r>
              <a:rPr lang="en-GB" sz="2400" dirty="0">
                <a:solidFill>
                  <a:srgbClr val="000000"/>
                </a:solidFill>
                <a:latin typeface="Arial" panose="020B0604020202020204" pitchFamily="34" charset="0"/>
                <a:cs typeface="Arial" panose="020B0604020202020204" pitchFamily="34" charset="0"/>
              </a:rPr>
              <a:t>Scale-up of novel diagnostics alone is unlikely to significantly increase case detection or improve patient outcomes</a:t>
            </a:r>
          </a:p>
          <a:p>
            <a:pPr marL="380990" indent="-380990"/>
            <a:endParaRPr lang="en-GB" sz="1067" dirty="0">
              <a:solidFill>
                <a:srgbClr val="000000"/>
              </a:solidFill>
              <a:latin typeface="Arial" panose="020B0604020202020204" pitchFamily="34" charset="0"/>
              <a:cs typeface="Arial" panose="020B0604020202020204" pitchFamily="34" charset="0"/>
            </a:endParaRPr>
          </a:p>
          <a:p>
            <a:pPr marL="380990" indent="-380990"/>
            <a:r>
              <a:rPr lang="en-GB" sz="2400" dirty="0">
                <a:solidFill>
                  <a:srgbClr val="000000"/>
                </a:solidFill>
                <a:latin typeface="Arial" panose="020B0604020202020204" pitchFamily="34" charset="0"/>
                <a:cs typeface="Arial" panose="020B0604020202020204" pitchFamily="34" charset="0"/>
              </a:rPr>
              <a:t>The XPEL TB strategy (onsite Xpert testing + implementation supports) </a:t>
            </a:r>
          </a:p>
          <a:p>
            <a:pPr marL="838179" lvl="1" indent="-380990"/>
            <a:r>
              <a:rPr lang="en-GB" dirty="0">
                <a:solidFill>
                  <a:srgbClr val="000000"/>
                </a:solidFill>
                <a:latin typeface="Arial" panose="020B0604020202020204" pitchFamily="34" charset="0"/>
                <a:cs typeface="Arial" panose="020B0604020202020204" pitchFamily="34" charset="0"/>
              </a:rPr>
              <a:t>increased 14-day TB diagnosis and treatment by 56%</a:t>
            </a:r>
          </a:p>
          <a:p>
            <a:pPr marL="838179" lvl="1" indent="-380990"/>
            <a:r>
              <a:rPr lang="en-GB" dirty="0">
                <a:solidFill>
                  <a:srgbClr val="000000"/>
                </a:solidFill>
                <a:latin typeface="Arial" panose="020B0604020202020204" pitchFamily="34" charset="0"/>
                <a:cs typeface="Arial" panose="020B0604020202020204" pitchFamily="34" charset="0"/>
              </a:rPr>
              <a:t>improved quality metrics at each step along the TB diagnostic evaluation cascade of care</a:t>
            </a:r>
          </a:p>
          <a:p>
            <a:pPr marL="380990" indent="-380990"/>
            <a:endParaRPr lang="en-GB" sz="1067" dirty="0">
              <a:solidFill>
                <a:srgbClr val="000000"/>
              </a:solidFill>
              <a:latin typeface="Arial" panose="020B0604020202020204" pitchFamily="34" charset="0"/>
              <a:cs typeface="Arial" panose="020B0604020202020204" pitchFamily="34" charset="0"/>
            </a:endParaRPr>
          </a:p>
          <a:p>
            <a:pPr marL="380990" indent="-380990"/>
            <a:r>
              <a:rPr lang="en-GB" sz="2400" dirty="0">
                <a:solidFill>
                  <a:srgbClr val="000000"/>
                </a:solidFill>
                <a:latin typeface="Arial" panose="020B0604020202020204" pitchFamily="34" charset="0"/>
                <a:cs typeface="Arial" panose="020B0604020202020204" pitchFamily="34" charset="0"/>
              </a:rPr>
              <a:t>National TB programs should consider decentralized molecular testing to close the case detection gap and improve quality of care</a:t>
            </a:r>
          </a:p>
          <a:p>
            <a:pPr marL="380990" indent="-380990"/>
            <a:endParaRPr lang="en-GB" sz="1067" dirty="0">
              <a:solidFill>
                <a:srgbClr val="000000"/>
              </a:solidFill>
              <a:latin typeface="Arial" panose="020B0604020202020204" pitchFamily="34" charset="0"/>
              <a:cs typeface="Arial" panose="020B0604020202020204" pitchFamily="34" charset="0"/>
            </a:endParaRPr>
          </a:p>
          <a:p>
            <a:pPr marL="380990" indent="-380990"/>
            <a:r>
              <a:rPr lang="en-GB" sz="2400" dirty="0">
                <a:solidFill>
                  <a:srgbClr val="000000"/>
                </a:solidFill>
                <a:latin typeface="Arial" panose="020B0604020202020204" pitchFamily="34" charset="0"/>
                <a:cs typeface="Arial" panose="020B0604020202020204" pitchFamily="34" charset="0"/>
              </a:rPr>
              <a:t>Implementation science-based methods are useful for designing and evaluating health system interventions to improve quality of care</a:t>
            </a:r>
          </a:p>
          <a:p>
            <a:endParaRPr lang="en-US" sz="2667" dirty="0"/>
          </a:p>
        </p:txBody>
      </p:sp>
    </p:spTree>
    <p:extLst>
      <p:ext uri="{BB962C8B-B14F-4D97-AF65-F5344CB8AC3E}">
        <p14:creationId xmlns:p14="http://schemas.microsoft.com/office/powerpoint/2010/main" val="3367260427"/>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CF5AE72-8723-7D4E-9FEB-F563D31EA591}"/>
              </a:ext>
            </a:extLst>
          </p:cNvPr>
          <p:cNvSpPr>
            <a:spLocks noGrp="1"/>
          </p:cNvSpPr>
          <p:nvPr>
            <p:ph type="sldNum" sz="quarter" idx="13"/>
          </p:nvPr>
        </p:nvSpPr>
        <p:spPr/>
        <p:txBody>
          <a:bodyPr/>
          <a:lstStyle/>
          <a:p>
            <a:fld id="{7BCC8D0D-EAEC-449D-9161-023DFF90F2E2}" type="slidenum">
              <a:rPr lang="en-US" smtClean="0"/>
              <a:pPr/>
              <a:t>25</a:t>
            </a:fld>
            <a:endParaRPr lang="en-US" dirty="0"/>
          </a:p>
        </p:txBody>
      </p:sp>
      <p:sp>
        <p:nvSpPr>
          <p:cNvPr id="4" name="Title 3">
            <a:extLst>
              <a:ext uri="{FF2B5EF4-FFF2-40B4-BE49-F238E27FC236}">
                <a16:creationId xmlns:a16="http://schemas.microsoft.com/office/drawing/2014/main" id="{DF21A7B8-0B53-7544-85CA-FF222FF19779}"/>
              </a:ext>
            </a:extLst>
          </p:cNvPr>
          <p:cNvSpPr>
            <a:spLocks noGrp="1"/>
          </p:cNvSpPr>
          <p:nvPr>
            <p:ph type="title"/>
          </p:nvPr>
        </p:nvSpPr>
        <p:spPr/>
        <p:txBody>
          <a:bodyPr/>
          <a:lstStyle/>
          <a:p>
            <a:r>
              <a:rPr lang="en-US" sz="3733" b="1" dirty="0"/>
              <a:t>Acknowledgements </a:t>
            </a:r>
          </a:p>
        </p:txBody>
      </p:sp>
      <p:pic>
        <p:nvPicPr>
          <p:cNvPr id="7" name="Picture 6">
            <a:extLst>
              <a:ext uri="{FF2B5EF4-FFF2-40B4-BE49-F238E27FC236}">
                <a16:creationId xmlns:a16="http://schemas.microsoft.com/office/drawing/2014/main" id="{8CBEDF57-7A1A-4942-AA23-A77F4E6667C1}"/>
              </a:ext>
            </a:extLst>
          </p:cNvPr>
          <p:cNvPicPr>
            <a:picLocks noChangeAspect="1"/>
          </p:cNvPicPr>
          <p:nvPr/>
        </p:nvPicPr>
        <p:blipFill>
          <a:blip r:embed="rId2"/>
          <a:stretch>
            <a:fillRect/>
          </a:stretch>
        </p:blipFill>
        <p:spPr>
          <a:xfrm>
            <a:off x="730867" y="1170427"/>
            <a:ext cx="4239717" cy="3198603"/>
          </a:xfrm>
          <a:prstGeom prst="rect">
            <a:avLst/>
          </a:prstGeom>
        </p:spPr>
      </p:pic>
      <p:sp>
        <p:nvSpPr>
          <p:cNvPr id="8" name="TextBox 7">
            <a:extLst>
              <a:ext uri="{FF2B5EF4-FFF2-40B4-BE49-F238E27FC236}">
                <a16:creationId xmlns:a16="http://schemas.microsoft.com/office/drawing/2014/main" id="{F65E60C4-4482-B64E-9AC9-7FB82FF594B1}"/>
              </a:ext>
            </a:extLst>
          </p:cNvPr>
          <p:cNvSpPr txBox="1"/>
          <p:nvPr/>
        </p:nvSpPr>
        <p:spPr>
          <a:xfrm>
            <a:off x="730867" y="4470804"/>
            <a:ext cx="7646272" cy="2215991"/>
          </a:xfrm>
          <a:prstGeom prst="rect">
            <a:avLst/>
          </a:prstGeom>
          <a:noFill/>
        </p:spPr>
        <p:txBody>
          <a:bodyPr wrap="square" lIns="0" tIns="0" rIns="0" bIns="0" rtlCol="0" anchor="t" anchorCtr="0">
            <a:spAutoFit/>
          </a:bodyPr>
          <a:lstStyle/>
          <a:p>
            <a:pPr fontAlgn="base"/>
            <a:r>
              <a:rPr lang="en-US" sz="1600" u="sng" dirty="0">
                <a:latin typeface="Arial" panose="020B0604020202020204" pitchFamily="34" charset="0"/>
                <a:cs typeface="Arial" panose="020B0604020202020204" pitchFamily="34" charset="0"/>
              </a:rPr>
              <a:t>Principal Investigator: Adithya </a:t>
            </a:r>
            <a:r>
              <a:rPr lang="en-US" sz="1600" u="sng" dirty="0" err="1">
                <a:latin typeface="Arial" panose="020B0604020202020204" pitchFamily="34" charset="0"/>
                <a:cs typeface="Arial" panose="020B0604020202020204" pitchFamily="34" charset="0"/>
              </a:rPr>
              <a:t>Cattamanchi</a:t>
            </a:r>
            <a:r>
              <a:rPr lang="en-US" sz="1600" u="sng" dirty="0">
                <a:latin typeface="Arial" panose="020B0604020202020204" pitchFamily="34" charset="0"/>
                <a:cs typeface="Arial" panose="020B0604020202020204" pitchFamily="34" charset="0"/>
              </a:rPr>
              <a:t> (UCSF) </a:t>
            </a:r>
          </a:p>
          <a:p>
            <a:pPr fontAlgn="base"/>
            <a:r>
              <a:rPr lang="en-US" sz="1600" u="sng" dirty="0">
                <a:latin typeface="Arial" panose="020B0604020202020204" pitchFamily="34" charset="0"/>
                <a:cs typeface="Arial" panose="020B0604020202020204" pitchFamily="34" charset="0"/>
              </a:rPr>
              <a:t>Co-Investigators</a:t>
            </a:r>
            <a:r>
              <a:rPr lang="en-US" sz="1600" dirty="0">
                <a:latin typeface="Arial" panose="020B0604020202020204" pitchFamily="34" charset="0"/>
                <a:cs typeface="Arial" panose="020B0604020202020204" pitchFamily="34" charset="0"/>
              </a:rPr>
              <a:t>: Luke Davis (Yale), David Dowdy (Johns Hopkins), Priya </a:t>
            </a:r>
            <a:r>
              <a:rPr lang="en-US" sz="1600" dirty="0" err="1">
                <a:latin typeface="Arial" panose="020B0604020202020204" pitchFamily="34" charset="0"/>
                <a:cs typeface="Arial" panose="020B0604020202020204" pitchFamily="34" charset="0"/>
              </a:rPr>
              <a:t>Shete</a:t>
            </a:r>
            <a:r>
              <a:rPr lang="en-US" sz="1600" dirty="0">
                <a:latin typeface="Arial" panose="020B0604020202020204" pitchFamily="34" charset="0"/>
                <a:cs typeface="Arial" panose="020B0604020202020204" pitchFamily="34" charset="0"/>
              </a:rPr>
              <a:t> (UCSF), David Moore (LSHTM), Katherine Fielding (LSHTM), Sara Ackerman (UCSF), Margaret Handley (UCSF)</a:t>
            </a:r>
          </a:p>
          <a:p>
            <a:pPr fontAlgn="base"/>
            <a:r>
              <a:rPr lang="en-US" sz="1600" u="sng" dirty="0">
                <a:latin typeface="Arial" panose="020B0604020202020204" pitchFamily="34" charset="0"/>
                <a:cs typeface="Arial" panose="020B0604020202020204" pitchFamily="34" charset="0"/>
              </a:rPr>
              <a:t>Study Coordinators</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Talemwa</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Nalugwa</a:t>
            </a:r>
            <a:r>
              <a:rPr lang="en-US" sz="1600" dirty="0">
                <a:latin typeface="Arial" panose="020B0604020202020204" pitchFamily="34" charset="0"/>
                <a:cs typeface="Arial" panose="020B0604020202020204" pitchFamily="34" charset="0"/>
              </a:rPr>
              <a:t> (U-TIRC), Kate Farr/Tania Reza (UCSF)</a:t>
            </a:r>
          </a:p>
          <a:p>
            <a:pPr fontAlgn="base"/>
            <a:r>
              <a:rPr lang="en-US" sz="1600" u="sng" dirty="0">
                <a:latin typeface="Arial" panose="020B0604020202020204" pitchFamily="34" charset="0"/>
                <a:cs typeface="Arial" panose="020B0604020202020204" pitchFamily="34" charset="0"/>
              </a:rPr>
              <a:t>Laboratory Technologist</a:t>
            </a:r>
            <a:r>
              <a:rPr lang="en-US" sz="1600" dirty="0">
                <a:latin typeface="Arial" panose="020B0604020202020204" pitchFamily="34" charset="0"/>
                <a:cs typeface="Arial" panose="020B0604020202020204" pitchFamily="34" charset="0"/>
              </a:rPr>
              <a:t>: Mariam </a:t>
            </a:r>
            <a:r>
              <a:rPr lang="en-US" sz="1600" dirty="0" err="1">
                <a:latin typeface="Arial" panose="020B0604020202020204" pitchFamily="34" charset="0"/>
                <a:cs typeface="Arial" panose="020B0604020202020204" pitchFamily="34" charset="0"/>
              </a:rPr>
              <a:t>Nantale</a:t>
            </a:r>
            <a:r>
              <a:rPr lang="en-US" sz="1600" dirty="0">
                <a:latin typeface="Arial" panose="020B0604020202020204" pitchFamily="34" charset="0"/>
                <a:cs typeface="Arial" panose="020B0604020202020204" pitchFamily="34" charset="0"/>
              </a:rPr>
              <a:t> (U-TIRC)</a:t>
            </a:r>
          </a:p>
          <a:p>
            <a:pPr fontAlgn="base"/>
            <a:r>
              <a:rPr lang="en-US" sz="1600" u="sng" dirty="0">
                <a:latin typeface="Arial" panose="020B0604020202020204" pitchFamily="34" charset="0"/>
                <a:cs typeface="Arial" panose="020B0604020202020204" pitchFamily="34" charset="0"/>
              </a:rPr>
              <a:t>Research Assistants</a:t>
            </a:r>
            <a:r>
              <a:rPr lang="en-US" sz="1600" dirty="0">
                <a:latin typeface="Arial" panose="020B0604020202020204" pitchFamily="34" charset="0"/>
                <a:cs typeface="Arial" panose="020B0604020202020204" pitchFamily="34" charset="0"/>
              </a:rPr>
              <a:t>: Denis </a:t>
            </a:r>
            <a:r>
              <a:rPr lang="en-US" sz="1600" dirty="0" err="1">
                <a:latin typeface="Arial" panose="020B0604020202020204" pitchFamily="34" charset="0"/>
                <a:cs typeface="Arial" panose="020B0604020202020204" pitchFamily="34" charset="0"/>
              </a:rPr>
              <a:t>Oyuku</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Annet</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Nakaweesa</a:t>
            </a:r>
            <a:r>
              <a:rPr lang="en-US" sz="1600" dirty="0">
                <a:latin typeface="Arial" panose="020B0604020202020204" pitchFamily="34" charset="0"/>
                <a:cs typeface="Arial" panose="020B0604020202020204" pitchFamily="34" charset="0"/>
              </a:rPr>
              <a:t>, Johnson </a:t>
            </a:r>
            <a:r>
              <a:rPr lang="en-US" sz="1600" dirty="0" err="1">
                <a:latin typeface="Arial" panose="020B0604020202020204" pitchFamily="34" charset="0"/>
                <a:cs typeface="Arial" panose="020B0604020202020204" pitchFamily="34" charset="0"/>
              </a:rPr>
              <a:t>Musinguzi</a:t>
            </a:r>
            <a:r>
              <a:rPr lang="en-US" sz="1600" dirty="0">
                <a:latin typeface="Arial" panose="020B0604020202020204" pitchFamily="34" charset="0"/>
                <a:cs typeface="Arial" panose="020B0604020202020204" pitchFamily="34" charset="0"/>
              </a:rPr>
              <a:t> (U-TIRC)</a:t>
            </a:r>
          </a:p>
          <a:p>
            <a:pPr fontAlgn="base"/>
            <a:r>
              <a:rPr lang="en-US" sz="1600" u="sng" dirty="0">
                <a:latin typeface="Arial" panose="020B0604020202020204" pitchFamily="34" charset="0"/>
                <a:cs typeface="Arial" panose="020B0604020202020204" pitchFamily="34" charset="0"/>
              </a:rPr>
              <a:t>Uganda </a:t>
            </a:r>
            <a:r>
              <a:rPr lang="en-US" sz="1600" u="sng" dirty="0" err="1">
                <a:latin typeface="Arial" panose="020B0604020202020204" pitchFamily="34" charset="0"/>
                <a:cs typeface="Arial" panose="020B0604020202020204" pitchFamily="34" charset="0"/>
              </a:rPr>
              <a:t>MoH</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Stavia</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Turyahabwe</a:t>
            </a:r>
            <a:r>
              <a:rPr lang="en-US" sz="1600" dirty="0">
                <a:latin typeface="Arial" panose="020B0604020202020204" pitchFamily="34" charset="0"/>
                <a:cs typeface="Arial" panose="020B0604020202020204" pitchFamily="34" charset="0"/>
              </a:rPr>
              <a:t>, Moses </a:t>
            </a:r>
            <a:r>
              <a:rPr lang="en-US" sz="1600" dirty="0" err="1">
                <a:latin typeface="Arial" panose="020B0604020202020204" pitchFamily="34" charset="0"/>
                <a:cs typeface="Arial" panose="020B0604020202020204" pitchFamily="34" charset="0"/>
              </a:rPr>
              <a:t>Joloba</a:t>
            </a:r>
            <a:endParaRPr lang="en-US" sz="1600" dirty="0">
              <a:latin typeface="Arial" panose="020B0604020202020204" pitchFamily="34" charset="0"/>
              <a:cs typeface="Arial" panose="020B0604020202020204" pitchFamily="34" charset="0"/>
            </a:endParaRPr>
          </a:p>
          <a:p>
            <a:pPr lvl="1">
              <a:spcAft>
                <a:spcPts val="1867"/>
              </a:spcAft>
            </a:pPr>
            <a:endParaRPr lang="en-GB" sz="1600" dirty="0">
              <a:latin typeface="Arial" panose="020B0604020202020204" pitchFamily="34" charset="0"/>
              <a:cs typeface="Arial" panose="020B0604020202020204" pitchFamily="34" charset="0"/>
            </a:endParaRPr>
          </a:p>
        </p:txBody>
      </p:sp>
      <p:pic>
        <p:nvPicPr>
          <p:cNvPr id="11" name="Picture 10" descr="A picture containing drawing&#10;&#10;Description automatically generated">
            <a:extLst>
              <a:ext uri="{FF2B5EF4-FFF2-40B4-BE49-F238E27FC236}">
                <a16:creationId xmlns:a16="http://schemas.microsoft.com/office/drawing/2014/main" id="{62321CCB-655A-F848-99E6-66A5E5955766}"/>
              </a:ext>
            </a:extLst>
          </p:cNvPr>
          <p:cNvPicPr>
            <a:picLocks noChangeAspect="1"/>
          </p:cNvPicPr>
          <p:nvPr/>
        </p:nvPicPr>
        <p:blipFill>
          <a:blip r:embed="rId3"/>
          <a:stretch>
            <a:fillRect/>
          </a:stretch>
        </p:blipFill>
        <p:spPr>
          <a:xfrm>
            <a:off x="8279192" y="1038272"/>
            <a:ext cx="1627024" cy="1010632"/>
          </a:xfrm>
          <a:prstGeom prst="rect">
            <a:avLst/>
          </a:prstGeom>
        </p:spPr>
      </p:pic>
      <p:pic>
        <p:nvPicPr>
          <p:cNvPr id="12" name="Picture 11" descr="A close up of a sign&#10;&#10;Description automatically generated">
            <a:extLst>
              <a:ext uri="{FF2B5EF4-FFF2-40B4-BE49-F238E27FC236}">
                <a16:creationId xmlns:a16="http://schemas.microsoft.com/office/drawing/2014/main" id="{D3346F8C-35C3-0947-A664-B10F70F4D2B0}"/>
              </a:ext>
            </a:extLst>
          </p:cNvPr>
          <p:cNvPicPr>
            <a:picLocks noChangeAspect="1"/>
          </p:cNvPicPr>
          <p:nvPr/>
        </p:nvPicPr>
        <p:blipFill>
          <a:blip r:embed="rId4"/>
          <a:stretch>
            <a:fillRect/>
          </a:stretch>
        </p:blipFill>
        <p:spPr>
          <a:xfrm>
            <a:off x="6657849" y="2451292"/>
            <a:ext cx="1421939" cy="924577"/>
          </a:xfrm>
          <a:prstGeom prst="rect">
            <a:avLst/>
          </a:prstGeom>
        </p:spPr>
      </p:pic>
      <p:pic>
        <p:nvPicPr>
          <p:cNvPr id="13" name="Picture 2" descr="Ministry of Health (Uganda) - Wikipedia">
            <a:extLst>
              <a:ext uri="{FF2B5EF4-FFF2-40B4-BE49-F238E27FC236}">
                <a16:creationId xmlns:a16="http://schemas.microsoft.com/office/drawing/2014/main" id="{6780F2D3-EB40-BA43-BCCF-BF84ABC8A0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3661" y="997323"/>
            <a:ext cx="1030316" cy="110427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MakSPH — Future Health Systems">
            <a:extLst>
              <a:ext uri="{FF2B5EF4-FFF2-40B4-BE49-F238E27FC236}">
                <a16:creationId xmlns:a16="http://schemas.microsoft.com/office/drawing/2014/main" id="{40BB96B9-3A7E-EF49-91B5-83D1216DB91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19806" y="965924"/>
            <a:ext cx="1155617" cy="106067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University Logo – Brand Guidelines">
            <a:extLst>
              <a:ext uri="{FF2B5EF4-FFF2-40B4-BE49-F238E27FC236}">
                <a16:creationId xmlns:a16="http://schemas.microsoft.com/office/drawing/2014/main" id="{69FA8A38-B899-4148-BE69-06112166DF2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4476" t="21800" r="13809" b="19590"/>
          <a:stretch/>
        </p:blipFill>
        <p:spPr bwMode="auto">
          <a:xfrm>
            <a:off x="8251536" y="2253944"/>
            <a:ext cx="1926176" cy="101063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The School Seal | LSHTM">
            <a:extLst>
              <a:ext uri="{FF2B5EF4-FFF2-40B4-BE49-F238E27FC236}">
                <a16:creationId xmlns:a16="http://schemas.microsoft.com/office/drawing/2014/main" id="{64067296-C18B-244F-BDE6-6FBAC09E3BF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77139" y="3469615"/>
            <a:ext cx="1674971" cy="80404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a:extLst>
              <a:ext uri="{FF2B5EF4-FFF2-40B4-BE49-F238E27FC236}">
                <a16:creationId xmlns:a16="http://schemas.microsoft.com/office/drawing/2014/main" id="{2165864C-A5E3-BD49-9892-8401F84A83B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375465" y="2497448"/>
            <a:ext cx="1211756" cy="523621"/>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DB4C6830-4B4A-3745-8BD5-838AACF199D6}"/>
              </a:ext>
            </a:extLst>
          </p:cNvPr>
          <p:cNvSpPr txBox="1"/>
          <p:nvPr/>
        </p:nvSpPr>
        <p:spPr>
          <a:xfrm>
            <a:off x="8462794" y="4470804"/>
            <a:ext cx="3429837" cy="1061829"/>
          </a:xfrm>
          <a:prstGeom prst="rect">
            <a:avLst/>
          </a:prstGeom>
          <a:noFill/>
        </p:spPr>
        <p:txBody>
          <a:bodyPr wrap="square" lIns="0" tIns="0" rIns="0" bIns="0" rtlCol="0" anchor="t" anchorCtr="0">
            <a:spAutoFit/>
          </a:bodyPr>
          <a:lstStyle/>
          <a:p>
            <a:pPr>
              <a:spcAft>
                <a:spcPts val="267"/>
              </a:spcAft>
            </a:pPr>
            <a:r>
              <a:rPr lang="en-GB" sz="1600" b="1" dirty="0">
                <a:latin typeface="Arial" panose="020B0604020202020204" pitchFamily="34" charset="0"/>
                <a:cs typeface="Arial" panose="020B0604020202020204" pitchFamily="34" charset="0"/>
              </a:rPr>
              <a:t>Funding: </a:t>
            </a:r>
          </a:p>
          <a:p>
            <a:pPr marL="228594" indent="-228594">
              <a:spcAft>
                <a:spcPts val="267"/>
              </a:spcAft>
              <a:buFontTx/>
              <a:buChar char="-"/>
            </a:pPr>
            <a:r>
              <a:rPr lang="en-GB" sz="1600" dirty="0">
                <a:latin typeface="Arial" panose="020B0604020202020204" pitchFamily="34" charset="0"/>
                <a:cs typeface="Arial" panose="020B0604020202020204" pitchFamily="34" charset="0"/>
              </a:rPr>
              <a:t>U.S. National Institutes of Health </a:t>
            </a:r>
          </a:p>
          <a:p>
            <a:pPr marL="228594" indent="-228594">
              <a:spcAft>
                <a:spcPts val="267"/>
              </a:spcAft>
              <a:buFontTx/>
              <a:buChar char="-"/>
            </a:pPr>
            <a:r>
              <a:rPr lang="en-GB" sz="1600" dirty="0">
                <a:latin typeface="Arial" panose="020B0604020202020204" pitchFamily="34" charset="0"/>
                <a:cs typeface="Arial" panose="020B0604020202020204" pitchFamily="34" charset="0"/>
              </a:rPr>
              <a:t>GeneXpert devices donated by Cepheid via FIND</a:t>
            </a:r>
            <a:endParaRPr lang="en-GB" sz="1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06500141"/>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5291" y="235814"/>
            <a:ext cx="10898107" cy="699607"/>
          </a:xfrm>
        </p:spPr>
        <p:txBody>
          <a:bodyPr>
            <a:normAutofit/>
          </a:bodyPr>
          <a:lstStyle/>
          <a:p>
            <a:r>
              <a:rPr lang="en-US" sz="4267" b="1" dirty="0">
                <a:cs typeface="Arial"/>
              </a:rPr>
              <a:t>Unresolved questions</a:t>
            </a:r>
          </a:p>
        </p:txBody>
      </p:sp>
      <p:sp>
        <p:nvSpPr>
          <p:cNvPr id="3" name="Content Placeholder 2"/>
          <p:cNvSpPr>
            <a:spLocks noGrp="1"/>
          </p:cNvSpPr>
          <p:nvPr>
            <p:ph idx="1"/>
          </p:nvPr>
        </p:nvSpPr>
        <p:spPr>
          <a:xfrm>
            <a:off x="294290" y="1331526"/>
            <a:ext cx="11719033" cy="3909393"/>
          </a:xfrm>
        </p:spPr>
        <p:txBody>
          <a:bodyPr/>
          <a:lstStyle/>
          <a:p>
            <a:r>
              <a:rPr lang="en-US" dirty="0"/>
              <a:t>How well are </a:t>
            </a:r>
            <a:r>
              <a:rPr lang="en-US" dirty="0" err="1"/>
              <a:t>Xpert</a:t>
            </a:r>
            <a:r>
              <a:rPr lang="en-US" dirty="0"/>
              <a:t> referral networks (</a:t>
            </a:r>
            <a:r>
              <a:rPr lang="en-US" i="1" dirty="0"/>
              <a:t>i.e., </a:t>
            </a:r>
            <a:r>
              <a:rPr lang="en-US" b="1" dirty="0"/>
              <a:t>hub-and-spoke model</a:t>
            </a:r>
            <a:r>
              <a:rPr lang="en-US" dirty="0"/>
              <a:t>) functioning?</a:t>
            </a:r>
          </a:p>
          <a:p>
            <a:endParaRPr lang="en-US" dirty="0"/>
          </a:p>
          <a:p>
            <a:r>
              <a:rPr lang="en-US" dirty="0"/>
              <a:t>What is the quality of TB diagnostic care within </a:t>
            </a:r>
            <a:r>
              <a:rPr lang="en-US" dirty="0" err="1"/>
              <a:t>Xpert</a:t>
            </a:r>
            <a:r>
              <a:rPr lang="en-US" dirty="0"/>
              <a:t> referral networks?</a:t>
            </a:r>
          </a:p>
          <a:p>
            <a:endParaRPr lang="en-US" dirty="0"/>
          </a:p>
          <a:p>
            <a:r>
              <a:rPr lang="en-US" dirty="0"/>
              <a:t>What policy changes and co-interventions can further enhance implementation of </a:t>
            </a:r>
            <a:r>
              <a:rPr lang="en-US" dirty="0" err="1"/>
              <a:t>Xpert</a:t>
            </a:r>
            <a:r>
              <a:rPr lang="en-US" dirty="0"/>
              <a:t> (and future molecular tests)?</a:t>
            </a:r>
          </a:p>
        </p:txBody>
      </p:sp>
    </p:spTree>
    <p:extLst>
      <p:ext uri="{BB962C8B-B14F-4D97-AF65-F5344CB8AC3E}">
        <p14:creationId xmlns:p14="http://schemas.microsoft.com/office/powerpoint/2010/main" val="2013385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5734" y="274639"/>
            <a:ext cx="11142135" cy="1143000"/>
          </a:xfrm>
        </p:spPr>
        <p:txBody>
          <a:bodyPr>
            <a:noAutofit/>
          </a:bodyPr>
          <a:lstStyle/>
          <a:p>
            <a:r>
              <a:rPr lang="en-US" sz="3600" b="1" u="sng" dirty="0" err="1">
                <a:cs typeface="Arial"/>
              </a:rPr>
              <a:t>X</a:t>
            </a:r>
            <a:r>
              <a:rPr lang="en-US" sz="3600" b="1" dirty="0" err="1">
                <a:cs typeface="Arial"/>
              </a:rPr>
              <a:t>pert</a:t>
            </a:r>
            <a:r>
              <a:rPr lang="en-US" sz="3600" b="1" dirty="0">
                <a:cs typeface="Arial"/>
              </a:rPr>
              <a:t> </a:t>
            </a:r>
            <a:r>
              <a:rPr lang="en-US" sz="3600" b="1" u="sng" dirty="0">
                <a:cs typeface="Arial"/>
              </a:rPr>
              <a:t>P</a:t>
            </a:r>
            <a:r>
              <a:rPr lang="en-US" sz="3600" b="1" dirty="0">
                <a:cs typeface="Arial"/>
              </a:rPr>
              <a:t>erformance </a:t>
            </a:r>
            <a:r>
              <a:rPr lang="en-US" sz="3600" b="1" u="sng" dirty="0">
                <a:cs typeface="Arial"/>
              </a:rPr>
              <a:t>E</a:t>
            </a:r>
            <a:r>
              <a:rPr lang="en-US" sz="3600" b="1" dirty="0">
                <a:cs typeface="Arial"/>
              </a:rPr>
              <a:t>valuation to facilitate </a:t>
            </a:r>
            <a:r>
              <a:rPr lang="en-US" sz="3600" b="1" u="sng" dirty="0">
                <a:cs typeface="Arial"/>
              </a:rPr>
              <a:t>L</a:t>
            </a:r>
            <a:r>
              <a:rPr lang="en-US" sz="3600" b="1" dirty="0">
                <a:cs typeface="Arial"/>
              </a:rPr>
              <a:t>inkage to TB care (XPEL TB)</a:t>
            </a:r>
          </a:p>
        </p:txBody>
      </p:sp>
      <p:sp>
        <p:nvSpPr>
          <p:cNvPr id="3" name="Content Placeholder 2"/>
          <p:cNvSpPr>
            <a:spLocks noGrp="1"/>
          </p:cNvSpPr>
          <p:nvPr>
            <p:ph idx="1"/>
          </p:nvPr>
        </p:nvSpPr>
        <p:spPr>
          <a:xfrm>
            <a:off x="829723" y="1756839"/>
            <a:ext cx="10532541" cy="4525963"/>
          </a:xfrm>
        </p:spPr>
        <p:txBody>
          <a:bodyPr>
            <a:normAutofit fontScale="92500" lnSpcReduction="10000"/>
          </a:bodyPr>
          <a:lstStyle/>
          <a:p>
            <a:pPr marL="0" indent="0">
              <a:buNone/>
            </a:pPr>
            <a:r>
              <a:rPr lang="en-US" sz="3300" b="1" dirty="0"/>
              <a:t>AIMS</a:t>
            </a:r>
            <a:endParaRPr lang="en-US" b="1" dirty="0"/>
          </a:p>
          <a:p>
            <a:r>
              <a:rPr lang="en-US" dirty="0"/>
              <a:t>To quantify gaps in TB diagnosis at health centers linked to </a:t>
            </a:r>
            <a:r>
              <a:rPr lang="en-US" dirty="0" err="1"/>
              <a:t>Xpert</a:t>
            </a:r>
            <a:r>
              <a:rPr lang="en-US" dirty="0"/>
              <a:t> testing sites</a:t>
            </a:r>
          </a:p>
          <a:p>
            <a:pPr marL="0" indent="0">
              <a:buNone/>
            </a:pPr>
            <a:endParaRPr lang="en-US" dirty="0"/>
          </a:p>
          <a:p>
            <a:r>
              <a:rPr lang="en-US" dirty="0"/>
              <a:t>To identify modifiable barriers to high-quality TB diagnostic services</a:t>
            </a:r>
          </a:p>
          <a:p>
            <a:pPr lvl="1"/>
            <a:r>
              <a:rPr lang="en-US" dirty="0"/>
              <a:t>Provider-level</a:t>
            </a:r>
          </a:p>
          <a:p>
            <a:pPr lvl="1"/>
            <a:r>
              <a:rPr lang="en-US" dirty="0"/>
              <a:t>Patient-level</a:t>
            </a:r>
          </a:p>
          <a:p>
            <a:pPr lvl="1"/>
            <a:r>
              <a:rPr lang="en-US" dirty="0"/>
              <a:t>Health system-level</a:t>
            </a:r>
          </a:p>
          <a:p>
            <a:pPr marL="457189" lvl="1" indent="0">
              <a:buNone/>
            </a:pPr>
            <a:endParaRPr lang="en-US" dirty="0"/>
          </a:p>
          <a:p>
            <a:r>
              <a:rPr lang="en-US" dirty="0"/>
              <a:t>To develop and evaluate a theory-driven intervention to improve the quality of TB diagnostic services</a:t>
            </a:r>
          </a:p>
        </p:txBody>
      </p:sp>
    </p:spTree>
    <p:extLst>
      <p:ext uri="{BB962C8B-B14F-4D97-AF65-F5344CB8AC3E}">
        <p14:creationId xmlns:p14="http://schemas.microsoft.com/office/powerpoint/2010/main" val="40893106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2125" y="1337734"/>
            <a:ext cx="7378675" cy="5029199"/>
          </a:xfrm>
        </p:spPr>
        <p:txBody>
          <a:bodyPr>
            <a:normAutofit/>
          </a:bodyPr>
          <a:lstStyle/>
          <a:p>
            <a:r>
              <a:rPr lang="en-US" dirty="0"/>
              <a:t>24 health centers (spokes) linked to 16 </a:t>
            </a:r>
            <a:r>
              <a:rPr lang="en-US" dirty="0" err="1"/>
              <a:t>Xpert</a:t>
            </a:r>
            <a:r>
              <a:rPr lang="en-US" dirty="0"/>
              <a:t> testing sites (hubs) </a:t>
            </a:r>
          </a:p>
          <a:p>
            <a:endParaRPr lang="en-US" dirty="0"/>
          </a:p>
          <a:p>
            <a:r>
              <a:rPr lang="en-US" dirty="0"/>
              <a:t>Selected based on 2015 Uganda TB case notification data and proximity to Kampala (within 6 hours)</a:t>
            </a:r>
          </a:p>
        </p:txBody>
      </p:sp>
      <p:pic>
        <p:nvPicPr>
          <p:cNvPr id="4" name="Picture 3">
            <a:extLst>
              <a:ext uri="{FF2B5EF4-FFF2-40B4-BE49-F238E27FC236}">
                <a16:creationId xmlns:a16="http://schemas.microsoft.com/office/drawing/2014/main" id="{DEA14104-305B-41CC-869B-A96C7C22BC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0090" y="892706"/>
            <a:ext cx="4519676" cy="4519676"/>
          </a:xfrm>
          <a:prstGeom prst="rect">
            <a:avLst/>
          </a:prstGeom>
        </p:spPr>
      </p:pic>
      <p:sp>
        <p:nvSpPr>
          <p:cNvPr id="7" name="Title 1">
            <a:extLst>
              <a:ext uri="{FF2B5EF4-FFF2-40B4-BE49-F238E27FC236}">
                <a16:creationId xmlns:a16="http://schemas.microsoft.com/office/drawing/2014/main" id="{6CECABDA-AF10-204C-BB7A-042DE21EA50E}"/>
              </a:ext>
            </a:extLst>
          </p:cNvPr>
          <p:cNvSpPr txBox="1">
            <a:spLocks/>
          </p:cNvSpPr>
          <p:nvPr/>
        </p:nvSpPr>
        <p:spPr>
          <a:xfrm>
            <a:off x="491072" y="585524"/>
            <a:ext cx="8229600" cy="614363"/>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cs typeface="Arial"/>
              </a:rPr>
              <a:t>Study setting</a:t>
            </a:r>
          </a:p>
        </p:txBody>
      </p:sp>
    </p:spTree>
    <p:extLst>
      <p:ext uri="{BB962C8B-B14F-4D97-AF65-F5344CB8AC3E}">
        <p14:creationId xmlns:p14="http://schemas.microsoft.com/office/powerpoint/2010/main" val="5102222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566208"/>
          </a:xfrm>
        </p:spPr>
        <p:txBody>
          <a:bodyPr>
            <a:noAutofit/>
          </a:bodyPr>
          <a:lstStyle/>
          <a:p>
            <a:r>
              <a:rPr lang="en-US" sz="3200" b="1" dirty="0">
                <a:cs typeface="Arial"/>
              </a:rPr>
              <a:t>Pragmatic collection of TB evaluation outcome data</a:t>
            </a:r>
          </a:p>
        </p:txBody>
      </p:sp>
      <p:sp>
        <p:nvSpPr>
          <p:cNvPr id="3" name="Content Placeholder 2"/>
          <p:cNvSpPr>
            <a:spLocks noGrp="1"/>
          </p:cNvSpPr>
          <p:nvPr>
            <p:ph idx="1"/>
          </p:nvPr>
        </p:nvSpPr>
        <p:spPr>
          <a:xfrm>
            <a:off x="279401" y="970493"/>
            <a:ext cx="11442699" cy="5455708"/>
          </a:xfrm>
        </p:spPr>
        <p:txBody>
          <a:bodyPr>
            <a:normAutofit fontScale="92500" lnSpcReduction="10000"/>
          </a:bodyPr>
          <a:lstStyle/>
          <a:p>
            <a:r>
              <a:rPr lang="en-US" dirty="0"/>
              <a:t>Data collection from routine data sources</a:t>
            </a:r>
          </a:p>
          <a:p>
            <a:pPr lvl="1"/>
            <a:r>
              <a:rPr lang="en-US" dirty="0"/>
              <a:t>Data sources: Presumptive TB register, TB laboratory register, </a:t>
            </a:r>
            <a:r>
              <a:rPr lang="en-US" dirty="0" err="1"/>
              <a:t>Xpert</a:t>
            </a:r>
            <a:r>
              <a:rPr lang="en-US" dirty="0"/>
              <a:t> requisition forms, TB treatment register</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sz="2533" dirty="0"/>
          </a:p>
          <a:p>
            <a:pPr lvl="1"/>
            <a:endParaRPr lang="en-US" sz="2533" dirty="0"/>
          </a:p>
          <a:p>
            <a:pPr lvl="1"/>
            <a:r>
              <a:rPr lang="en-US" sz="2533" dirty="0" err="1"/>
              <a:t>GxAlert</a:t>
            </a:r>
            <a:r>
              <a:rPr lang="en-US" sz="2533" dirty="0"/>
              <a:t> server and machine data used to ensure complete capture of </a:t>
            </a:r>
            <a:r>
              <a:rPr lang="en-US" sz="2533" dirty="0" err="1"/>
              <a:t>Xpert</a:t>
            </a:r>
            <a:r>
              <a:rPr lang="en-US" sz="2533" dirty="0"/>
              <a:t> results</a:t>
            </a:r>
            <a:endParaRPr lang="en-US" dirty="0"/>
          </a:p>
          <a:p>
            <a:pPr lvl="1"/>
            <a:endParaRPr lang="en-US" dirty="0"/>
          </a:p>
          <a:p>
            <a:pPr lvl="1"/>
            <a:endParaRPr lang="en-US" dirty="0"/>
          </a:p>
          <a:p>
            <a:pPr lvl="1"/>
            <a:endParaRPr lang="en-US" dirty="0"/>
          </a:p>
          <a:p>
            <a:pPr lvl="2"/>
            <a:endParaRPr lang="en-US" dirty="0"/>
          </a:p>
        </p:txBody>
      </p:sp>
      <p:pic>
        <p:nvPicPr>
          <p:cNvPr id="4" name="Picture 3"/>
          <p:cNvPicPr>
            <a:picLocks noChangeAspect="1"/>
          </p:cNvPicPr>
          <p:nvPr/>
        </p:nvPicPr>
        <p:blipFill>
          <a:blip r:embed="rId3"/>
          <a:stretch>
            <a:fillRect/>
          </a:stretch>
        </p:blipFill>
        <p:spPr bwMode="auto">
          <a:xfrm>
            <a:off x="1075261" y="2868829"/>
            <a:ext cx="901255" cy="2307431"/>
          </a:xfrm>
          <a:prstGeom prst="rect">
            <a:avLst/>
          </a:prstGeom>
          <a:noFill/>
          <a:ln>
            <a:noFill/>
          </a:ln>
        </p:spPr>
      </p:pic>
      <p:pic>
        <p:nvPicPr>
          <p:cNvPr id="5" name="Picture 4"/>
          <p:cNvPicPr>
            <a:picLocks noChangeAspect="1"/>
          </p:cNvPicPr>
          <p:nvPr/>
        </p:nvPicPr>
        <p:blipFill>
          <a:blip r:embed="rId4"/>
          <a:stretch>
            <a:fillRect/>
          </a:stretch>
        </p:blipFill>
        <p:spPr>
          <a:xfrm>
            <a:off x="3700239" y="2936559"/>
            <a:ext cx="1219200" cy="2164080"/>
          </a:xfrm>
          <a:prstGeom prst="rect">
            <a:avLst/>
          </a:prstGeom>
          <a:ln>
            <a:solidFill>
              <a:schemeClr val="tx1"/>
            </a:solidFill>
          </a:ln>
        </p:spPr>
      </p:pic>
      <p:grpSp>
        <p:nvGrpSpPr>
          <p:cNvPr id="10" name="Group 9"/>
          <p:cNvGrpSpPr>
            <a:grpSpLocks noChangeAspect="1"/>
          </p:cNvGrpSpPr>
          <p:nvPr/>
        </p:nvGrpSpPr>
        <p:grpSpPr>
          <a:xfrm>
            <a:off x="6807514" y="2936559"/>
            <a:ext cx="926503" cy="2187632"/>
            <a:chOff x="6946270" y="-194055"/>
            <a:chExt cx="1683080" cy="3974041"/>
          </a:xfrm>
        </p:grpSpPr>
        <p:pic>
          <p:nvPicPr>
            <p:cNvPr id="6" name="Picture 5"/>
            <p:cNvPicPr>
              <a:picLocks noChangeAspect="1"/>
            </p:cNvPicPr>
            <p:nvPr/>
          </p:nvPicPr>
          <p:blipFill>
            <a:blip r:embed="rId5"/>
            <a:stretch>
              <a:fillRect/>
            </a:stretch>
          </p:blipFill>
          <p:spPr>
            <a:xfrm>
              <a:off x="6946854" y="-194055"/>
              <a:ext cx="1682496" cy="1682496"/>
            </a:xfrm>
            <a:prstGeom prst="rect">
              <a:avLst/>
            </a:prstGeom>
            <a:ln>
              <a:solidFill>
                <a:schemeClr val="bg1">
                  <a:lumMod val="75000"/>
                </a:schemeClr>
              </a:solidFill>
            </a:ln>
          </p:spPr>
        </p:pic>
        <p:grpSp>
          <p:nvGrpSpPr>
            <p:cNvPr id="9" name="Group 8"/>
            <p:cNvGrpSpPr>
              <a:grpSpLocks noChangeAspect="1"/>
            </p:cNvGrpSpPr>
            <p:nvPr/>
          </p:nvGrpSpPr>
          <p:grpSpPr>
            <a:xfrm>
              <a:off x="6946270" y="1488438"/>
              <a:ext cx="1683080" cy="2291548"/>
              <a:chOff x="6946265" y="1386840"/>
              <a:chExt cx="1957070" cy="2664591"/>
            </a:xfrm>
          </p:grpSpPr>
          <p:pic>
            <p:nvPicPr>
              <p:cNvPr id="7" name="Picture 6"/>
              <p:cNvPicPr/>
              <p:nvPr/>
            </p:nvPicPr>
            <p:blipFill rotWithShape="1">
              <a:blip r:embed="rId6"/>
              <a:srcRect t="4" b="78943"/>
              <a:stretch/>
            </p:blipFill>
            <p:spPr bwMode="auto">
              <a:xfrm>
                <a:off x="6946265" y="1386840"/>
                <a:ext cx="1957070" cy="731520"/>
              </a:xfrm>
              <a:prstGeom prst="rect">
                <a:avLst/>
              </a:prstGeom>
              <a:noFill/>
              <a:ln>
                <a:solidFill>
                  <a:schemeClr val="bg1">
                    <a:lumMod val="75000"/>
                  </a:schemeClr>
                </a:solidFill>
              </a:ln>
            </p:spPr>
          </p:pic>
          <p:pic>
            <p:nvPicPr>
              <p:cNvPr id="8" name="Picture 7"/>
              <p:cNvPicPr/>
              <p:nvPr/>
            </p:nvPicPr>
            <p:blipFill rotWithShape="1">
              <a:blip r:embed="rId6"/>
              <a:srcRect t="44736" b="1"/>
              <a:stretch/>
            </p:blipFill>
            <p:spPr bwMode="auto">
              <a:xfrm>
                <a:off x="6946265" y="2131191"/>
                <a:ext cx="1957070" cy="1920240"/>
              </a:xfrm>
              <a:prstGeom prst="rect">
                <a:avLst/>
              </a:prstGeom>
              <a:noFill/>
              <a:ln>
                <a:solidFill>
                  <a:schemeClr val="bg1">
                    <a:lumMod val="75000"/>
                  </a:schemeClr>
                </a:solidFill>
              </a:ln>
            </p:spPr>
          </p:pic>
        </p:grpSp>
      </p:grpSp>
      <p:sp>
        <p:nvSpPr>
          <p:cNvPr id="11" name="TextBox 10"/>
          <p:cNvSpPr txBox="1"/>
          <p:nvPr/>
        </p:nvSpPr>
        <p:spPr>
          <a:xfrm>
            <a:off x="1557867" y="5078575"/>
            <a:ext cx="2336800" cy="646331"/>
          </a:xfrm>
          <a:prstGeom prst="rect">
            <a:avLst/>
          </a:prstGeom>
          <a:noFill/>
        </p:spPr>
        <p:txBody>
          <a:bodyPr wrap="square" rtlCol="0">
            <a:spAutoFit/>
          </a:bodyPr>
          <a:lstStyle/>
          <a:p>
            <a:pPr algn="ctr"/>
            <a:r>
              <a:rPr lang="en-US" dirty="0"/>
              <a:t>Health Center Staff</a:t>
            </a:r>
          </a:p>
          <a:p>
            <a:pPr algn="ctr"/>
            <a:r>
              <a:rPr lang="en-US" dirty="0"/>
              <a:t>(every 2 weeks)</a:t>
            </a:r>
          </a:p>
        </p:txBody>
      </p:sp>
      <p:sp>
        <p:nvSpPr>
          <p:cNvPr id="12" name="TextBox 11"/>
          <p:cNvSpPr txBox="1"/>
          <p:nvPr/>
        </p:nvSpPr>
        <p:spPr>
          <a:xfrm>
            <a:off x="4800907" y="5078573"/>
            <a:ext cx="2336800" cy="369332"/>
          </a:xfrm>
          <a:prstGeom prst="rect">
            <a:avLst/>
          </a:prstGeom>
          <a:noFill/>
        </p:spPr>
        <p:txBody>
          <a:bodyPr wrap="square" rtlCol="0">
            <a:spAutoFit/>
          </a:bodyPr>
          <a:lstStyle/>
          <a:p>
            <a:pPr algn="ctr"/>
            <a:r>
              <a:rPr lang="en-US" dirty="0"/>
              <a:t>Study Staff</a:t>
            </a:r>
          </a:p>
        </p:txBody>
      </p:sp>
      <p:cxnSp>
        <p:nvCxnSpPr>
          <p:cNvPr id="14" name="Straight Arrow Connector 13"/>
          <p:cNvCxnSpPr>
            <a:stCxn id="4" idx="3"/>
            <a:endCxn id="5" idx="1"/>
          </p:cNvCxnSpPr>
          <p:nvPr/>
        </p:nvCxnSpPr>
        <p:spPr>
          <a:xfrm flipV="1">
            <a:off x="1976515" y="4018600"/>
            <a:ext cx="1723724" cy="3945"/>
          </a:xfrm>
          <a:prstGeom prst="straightConnector1">
            <a:avLst/>
          </a:prstGeom>
          <a:ln w="508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V="1">
            <a:off x="5083790" y="4018600"/>
            <a:ext cx="1723724" cy="3945"/>
          </a:xfrm>
          <a:prstGeom prst="straightConnector1">
            <a:avLst/>
          </a:prstGeom>
          <a:ln w="508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7894723" y="4014654"/>
            <a:ext cx="1723724" cy="3945"/>
          </a:xfrm>
          <a:prstGeom prst="straightConnector1">
            <a:avLst/>
          </a:prstGeom>
          <a:ln w="508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1761067" y="3548485"/>
            <a:ext cx="1989971" cy="276999"/>
          </a:xfrm>
          <a:prstGeom prst="rect">
            <a:avLst/>
          </a:prstGeom>
          <a:noFill/>
        </p:spPr>
        <p:txBody>
          <a:bodyPr wrap="square" rtlCol="0">
            <a:spAutoFit/>
          </a:bodyPr>
          <a:lstStyle/>
          <a:p>
            <a:pPr algn="ctr"/>
            <a:r>
              <a:rPr lang="en-US" sz="1200" dirty="0"/>
              <a:t>1. Take &amp; upload photos</a:t>
            </a:r>
          </a:p>
        </p:txBody>
      </p:sp>
      <p:sp>
        <p:nvSpPr>
          <p:cNvPr id="18" name="TextBox 17"/>
          <p:cNvSpPr txBox="1"/>
          <p:nvPr/>
        </p:nvSpPr>
        <p:spPr>
          <a:xfrm>
            <a:off x="7894723" y="3549437"/>
            <a:ext cx="1520211" cy="276999"/>
          </a:xfrm>
          <a:prstGeom prst="rect">
            <a:avLst/>
          </a:prstGeom>
          <a:noFill/>
        </p:spPr>
        <p:txBody>
          <a:bodyPr wrap="square" rtlCol="0">
            <a:spAutoFit/>
          </a:bodyPr>
          <a:lstStyle/>
          <a:p>
            <a:pPr algn="ctr"/>
            <a:r>
              <a:rPr lang="en-US" sz="1200" dirty="0"/>
              <a:t>3. Resolve queries</a:t>
            </a:r>
          </a:p>
        </p:txBody>
      </p:sp>
      <p:sp>
        <p:nvSpPr>
          <p:cNvPr id="19" name="TextBox 18"/>
          <p:cNvSpPr txBox="1"/>
          <p:nvPr/>
        </p:nvSpPr>
        <p:spPr>
          <a:xfrm>
            <a:off x="4868640" y="3548485"/>
            <a:ext cx="1989971" cy="276999"/>
          </a:xfrm>
          <a:prstGeom prst="rect">
            <a:avLst/>
          </a:prstGeom>
          <a:noFill/>
        </p:spPr>
        <p:txBody>
          <a:bodyPr wrap="square" rtlCol="0">
            <a:spAutoFit/>
          </a:bodyPr>
          <a:lstStyle/>
          <a:p>
            <a:pPr algn="ctr"/>
            <a:r>
              <a:rPr lang="en-US" sz="1200" dirty="0"/>
              <a:t>2. Extract patient-level data</a:t>
            </a:r>
          </a:p>
        </p:txBody>
      </p:sp>
      <p:sp>
        <p:nvSpPr>
          <p:cNvPr id="20" name="TextBox 19"/>
          <p:cNvSpPr txBox="1"/>
          <p:nvPr/>
        </p:nvSpPr>
        <p:spPr>
          <a:xfrm>
            <a:off x="7717395" y="5078575"/>
            <a:ext cx="2336800" cy="646331"/>
          </a:xfrm>
          <a:prstGeom prst="rect">
            <a:avLst/>
          </a:prstGeom>
          <a:noFill/>
        </p:spPr>
        <p:txBody>
          <a:bodyPr wrap="square" rtlCol="0">
            <a:spAutoFit/>
          </a:bodyPr>
          <a:lstStyle/>
          <a:p>
            <a:pPr algn="ctr"/>
            <a:r>
              <a:rPr lang="en-US" dirty="0"/>
              <a:t>Study Staff/Health Center Staff</a:t>
            </a:r>
          </a:p>
        </p:txBody>
      </p:sp>
      <p:pic>
        <p:nvPicPr>
          <p:cNvPr id="22" name="Picture 21"/>
          <p:cNvPicPr>
            <a:picLocks noChangeAspect="1"/>
          </p:cNvPicPr>
          <p:nvPr/>
        </p:nvPicPr>
        <p:blipFill>
          <a:blip r:embed="rId7"/>
          <a:stretch>
            <a:fillRect/>
          </a:stretch>
        </p:blipFill>
        <p:spPr>
          <a:xfrm>
            <a:off x="9618447" y="2990525"/>
            <a:ext cx="1536192" cy="2048256"/>
          </a:xfrm>
          <a:prstGeom prst="rect">
            <a:avLst/>
          </a:prstGeom>
        </p:spPr>
      </p:pic>
    </p:spTree>
    <p:extLst>
      <p:ext uri="{BB962C8B-B14F-4D97-AF65-F5344CB8AC3E}">
        <p14:creationId xmlns:p14="http://schemas.microsoft.com/office/powerpoint/2010/main" val="2405166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4"/>
          <p:cNvGraphicFramePr>
            <a:graphicFrameLocks noGrp="1"/>
          </p:cNvGraphicFramePr>
          <p:nvPr>
            <p:ph idx="1"/>
          </p:nvPr>
        </p:nvGraphicFramePr>
        <p:xfrm>
          <a:off x="250139" y="2103296"/>
          <a:ext cx="11791382" cy="2651407"/>
        </p:xfrm>
        <a:graphic>
          <a:graphicData uri="http://schemas.openxmlformats.org/drawingml/2006/table">
            <a:tbl>
              <a:tblPr firstRow="1" bandRow="1">
                <a:tableStyleId>{5C22544A-7EE6-4342-B048-85BDC9FD1C3A}</a:tableStyleId>
              </a:tblPr>
              <a:tblGrid>
                <a:gridCol w="9029011">
                  <a:extLst>
                    <a:ext uri="{9D8B030D-6E8A-4147-A177-3AD203B41FA5}">
                      <a16:colId xmlns:a16="http://schemas.microsoft.com/office/drawing/2014/main" val="20000"/>
                    </a:ext>
                  </a:extLst>
                </a:gridCol>
                <a:gridCol w="1104948">
                  <a:extLst>
                    <a:ext uri="{9D8B030D-6E8A-4147-A177-3AD203B41FA5}">
                      <a16:colId xmlns:a16="http://schemas.microsoft.com/office/drawing/2014/main" val="20001"/>
                    </a:ext>
                  </a:extLst>
                </a:gridCol>
                <a:gridCol w="1657423">
                  <a:extLst>
                    <a:ext uri="{9D8B030D-6E8A-4147-A177-3AD203B41FA5}">
                      <a16:colId xmlns:a16="http://schemas.microsoft.com/office/drawing/2014/main" val="20002"/>
                    </a:ext>
                  </a:extLst>
                </a:gridCol>
              </a:tblGrid>
              <a:tr h="800100">
                <a:tc>
                  <a:txBody>
                    <a:bodyPr/>
                    <a:lstStyle/>
                    <a:p>
                      <a:r>
                        <a:rPr lang="en-US" sz="2100" b="1" baseline="0" dirty="0">
                          <a:solidFill>
                            <a:schemeClr val="tx1"/>
                          </a:solidFill>
                        </a:rPr>
                        <a:t>6744 </a:t>
                      </a:r>
                      <a:r>
                        <a:rPr lang="en-US" sz="2100" b="1" dirty="0">
                          <a:solidFill>
                            <a:schemeClr val="tx1"/>
                          </a:solidFill>
                          <a:sym typeface="Wingdings" pitchFamily="2" charset="2"/>
                        </a:rPr>
                        <a:t>adults undergoing pulmonary TB evaluation (Jan – Dec 2017)</a:t>
                      </a:r>
                      <a:endParaRPr lang="en-US" sz="2100" b="1" dirty="0">
                        <a:solidFill>
                          <a:schemeClr val="tx1"/>
                        </a:solidFill>
                      </a:endParaRPr>
                    </a:p>
                  </a:txBody>
                  <a:tcPr marL="68580" marR="68580" marT="34291" marB="3429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US" sz="2100" b="1" dirty="0">
                          <a:solidFill>
                            <a:schemeClr val="tx1"/>
                          </a:solidFill>
                        </a:rPr>
                        <a:t>%</a:t>
                      </a:r>
                    </a:p>
                  </a:txBody>
                  <a:tcPr marL="68580" marR="68580" marT="34291" marB="3429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US" sz="2100" b="1" dirty="0">
                          <a:solidFill>
                            <a:schemeClr val="tx1"/>
                          </a:solidFill>
                        </a:rPr>
                        <a:t>Range</a:t>
                      </a:r>
                    </a:p>
                  </a:txBody>
                  <a:tcPr marL="68580" marR="68580" marT="34291" marB="3429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0000"/>
                  </a:ext>
                </a:extLst>
              </a:tr>
              <a:tr h="468557">
                <a:tc>
                  <a:txBody>
                    <a:bodyPr/>
                    <a:lstStyle/>
                    <a:p>
                      <a:r>
                        <a:rPr lang="en-US" sz="2100" b="1" baseline="0" dirty="0">
                          <a:solidFill>
                            <a:schemeClr val="tx1"/>
                          </a:solidFill>
                          <a:latin typeface="+mn-lt"/>
                        </a:rPr>
                        <a:t>Indicator 1: </a:t>
                      </a:r>
                      <a:r>
                        <a:rPr lang="en-US" sz="2100" dirty="0">
                          <a:latin typeface="+mn-lt"/>
                        </a:rPr>
                        <a:t>Proportion referred</a:t>
                      </a:r>
                      <a:r>
                        <a:rPr lang="en-US" sz="2100" baseline="0" dirty="0">
                          <a:latin typeface="+mn-lt"/>
                        </a:rPr>
                        <a:t> for </a:t>
                      </a:r>
                      <a:r>
                        <a:rPr lang="en-US" sz="2100" dirty="0">
                          <a:latin typeface="+mn-lt"/>
                        </a:rPr>
                        <a:t>sputum-based TB testing</a:t>
                      </a:r>
                    </a:p>
                  </a:txBody>
                  <a:tcPr marL="68580" marR="68580" marT="34291" marB="3429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100" b="0" dirty="0">
                          <a:solidFill>
                            <a:schemeClr val="tx1"/>
                          </a:solidFill>
                          <a:latin typeface="+mn-lt"/>
                        </a:rPr>
                        <a:t>79%</a:t>
                      </a:r>
                    </a:p>
                  </a:txBody>
                  <a:tcPr marL="68580" marR="68580" marT="34291" marB="3429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100" b="0" dirty="0">
                          <a:solidFill>
                            <a:schemeClr val="tx1"/>
                          </a:solidFill>
                          <a:latin typeface="+mn-lt"/>
                        </a:rPr>
                        <a:t>59 </a:t>
                      </a:r>
                      <a:r>
                        <a:rPr lang="mr-IN" sz="2100" b="0" dirty="0">
                          <a:solidFill>
                            <a:schemeClr val="tx1"/>
                          </a:solidFill>
                          <a:latin typeface="+mn-lt"/>
                        </a:rPr>
                        <a:t>–</a:t>
                      </a:r>
                      <a:r>
                        <a:rPr lang="en-US" sz="2100" b="0" dirty="0">
                          <a:solidFill>
                            <a:schemeClr val="tx1"/>
                          </a:solidFill>
                          <a:latin typeface="+mn-lt"/>
                        </a:rPr>
                        <a:t> 92%</a:t>
                      </a:r>
                    </a:p>
                  </a:txBody>
                  <a:tcPr marL="68580" marR="68580" marT="34291" marB="3429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60916">
                <a:tc>
                  <a:txBody>
                    <a:bodyPr/>
                    <a:lstStyle/>
                    <a:p>
                      <a:r>
                        <a:rPr lang="en-US" sz="2100" b="1" baseline="0" dirty="0">
                          <a:solidFill>
                            <a:schemeClr val="tx1"/>
                          </a:solidFill>
                          <a:latin typeface="+mn-lt"/>
                        </a:rPr>
                        <a:t>Indicator 2:</a:t>
                      </a:r>
                      <a:r>
                        <a:rPr lang="en-US" sz="2100" b="0" baseline="0" dirty="0">
                          <a:solidFill>
                            <a:schemeClr val="tx1"/>
                          </a:solidFill>
                          <a:latin typeface="+mn-lt"/>
                        </a:rPr>
                        <a:t> Proportion completing recommended TB testing</a:t>
                      </a:r>
                      <a:r>
                        <a:rPr lang="en-US" sz="2100" b="0" dirty="0">
                          <a:solidFill>
                            <a:schemeClr val="tx1"/>
                          </a:solidFill>
                          <a:latin typeface="+mn-lt"/>
                        </a:rPr>
                        <a:t> (if referred)</a:t>
                      </a:r>
                    </a:p>
                  </a:txBody>
                  <a:tcPr marL="68580" marR="68580" marT="34291" marB="3429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100" b="0" dirty="0">
                          <a:solidFill>
                            <a:schemeClr val="tx1"/>
                          </a:solidFill>
                          <a:latin typeface="+mn-lt"/>
                        </a:rPr>
                        <a:t>56%</a:t>
                      </a:r>
                    </a:p>
                  </a:txBody>
                  <a:tcPr marL="68580" marR="68580" marT="34291" marB="3429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100" b="0" dirty="0">
                          <a:solidFill>
                            <a:schemeClr val="tx1"/>
                          </a:solidFill>
                          <a:latin typeface="+mn-lt"/>
                        </a:rPr>
                        <a:t>21 </a:t>
                      </a:r>
                      <a:r>
                        <a:rPr lang="mr-IN" sz="2100" b="0" dirty="0">
                          <a:solidFill>
                            <a:schemeClr val="tx1"/>
                          </a:solidFill>
                          <a:latin typeface="+mn-lt"/>
                        </a:rPr>
                        <a:t>–</a:t>
                      </a:r>
                      <a:r>
                        <a:rPr lang="en-US" sz="2100" b="0" dirty="0">
                          <a:solidFill>
                            <a:schemeClr val="tx1"/>
                          </a:solidFill>
                          <a:latin typeface="+mn-lt"/>
                        </a:rPr>
                        <a:t> 81%</a:t>
                      </a:r>
                    </a:p>
                  </a:txBody>
                  <a:tcPr marL="68580" marR="68580" marT="34291" marB="3429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75785">
                <a:tc>
                  <a:txBody>
                    <a:bodyPr/>
                    <a:lstStyle/>
                    <a:p>
                      <a:r>
                        <a:rPr lang="en-US" sz="2100" b="1" dirty="0">
                          <a:solidFill>
                            <a:schemeClr val="tx1"/>
                          </a:solidFill>
                          <a:latin typeface="+mn-lt"/>
                        </a:rPr>
                        <a:t>Indicator 3:</a:t>
                      </a:r>
                      <a:r>
                        <a:rPr lang="en-US" sz="2100" b="0" dirty="0">
                          <a:solidFill>
                            <a:schemeClr val="tx1"/>
                          </a:solidFill>
                          <a:latin typeface="+mn-lt"/>
                        </a:rPr>
                        <a:t> </a:t>
                      </a:r>
                      <a:r>
                        <a:rPr lang="en-US" sz="2100" dirty="0">
                          <a:latin typeface="+mn-lt"/>
                          <a:cs typeface="Arial"/>
                        </a:rPr>
                        <a:t>Proportion</a:t>
                      </a:r>
                      <a:r>
                        <a:rPr lang="en-US" sz="2100" b="1" dirty="0">
                          <a:latin typeface="+mn-lt"/>
                          <a:cs typeface="Arial"/>
                        </a:rPr>
                        <a:t> </a:t>
                      </a:r>
                      <a:r>
                        <a:rPr lang="en-US" sz="2100" dirty="0">
                          <a:latin typeface="+mn-lt"/>
                          <a:cs typeface="Arial"/>
                        </a:rPr>
                        <a:t>treated within 14 days </a:t>
                      </a:r>
                      <a:r>
                        <a:rPr lang="en-US" sz="2100" b="0" dirty="0">
                          <a:solidFill>
                            <a:schemeClr val="tx1"/>
                          </a:solidFill>
                          <a:latin typeface="+mn-lt"/>
                        </a:rPr>
                        <a:t>(if smear- or </a:t>
                      </a:r>
                      <a:r>
                        <a:rPr lang="en-US" sz="2100" b="0" dirty="0" err="1">
                          <a:solidFill>
                            <a:schemeClr val="tx1"/>
                          </a:solidFill>
                          <a:latin typeface="+mn-lt"/>
                        </a:rPr>
                        <a:t>Xpert</a:t>
                      </a:r>
                      <a:r>
                        <a:rPr lang="en-US" sz="2100" b="0" dirty="0">
                          <a:solidFill>
                            <a:schemeClr val="tx1"/>
                          </a:solidFill>
                          <a:latin typeface="+mn-lt"/>
                        </a:rPr>
                        <a:t>-positive)</a:t>
                      </a:r>
                    </a:p>
                  </a:txBody>
                  <a:tcPr marL="68580" marR="68580" marT="34291" marB="3429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762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100" b="0" dirty="0">
                          <a:solidFill>
                            <a:schemeClr val="tx1"/>
                          </a:solidFill>
                          <a:latin typeface="+mn-lt"/>
                        </a:rPr>
                        <a:t>75%</a:t>
                      </a:r>
                    </a:p>
                  </a:txBody>
                  <a:tcPr marL="68580" marR="68580" marT="34291" marB="3429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762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100" b="0" dirty="0">
                          <a:solidFill>
                            <a:schemeClr val="tx1"/>
                          </a:solidFill>
                          <a:latin typeface="+mn-lt"/>
                        </a:rPr>
                        <a:t>14 </a:t>
                      </a:r>
                      <a:r>
                        <a:rPr lang="mr-IN" sz="2100" b="0" dirty="0">
                          <a:solidFill>
                            <a:schemeClr val="tx1"/>
                          </a:solidFill>
                          <a:latin typeface="+mn-lt"/>
                        </a:rPr>
                        <a:t>–</a:t>
                      </a:r>
                      <a:r>
                        <a:rPr lang="en-US" sz="2100" b="0" dirty="0">
                          <a:solidFill>
                            <a:schemeClr val="tx1"/>
                          </a:solidFill>
                          <a:latin typeface="+mn-lt"/>
                        </a:rPr>
                        <a:t> 100%</a:t>
                      </a:r>
                    </a:p>
                  </a:txBody>
                  <a:tcPr marL="68580" marR="68580" marT="34291" marB="3429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762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46049">
                <a:tc>
                  <a:txBody>
                    <a:bodyPr/>
                    <a:lstStyle/>
                    <a:p>
                      <a:r>
                        <a:rPr lang="en-US" sz="2100" b="1" dirty="0">
                          <a:solidFill>
                            <a:schemeClr val="tx1"/>
                          </a:solidFill>
                          <a:latin typeface="+mn-lt"/>
                        </a:rPr>
                        <a:t>Indicator</a:t>
                      </a:r>
                      <a:r>
                        <a:rPr lang="en-US" sz="2100" b="1" baseline="0" dirty="0">
                          <a:solidFill>
                            <a:schemeClr val="tx1"/>
                          </a:solidFill>
                          <a:latin typeface="+mn-lt"/>
                        </a:rPr>
                        <a:t> 4: </a:t>
                      </a:r>
                      <a:r>
                        <a:rPr lang="en-US" sz="2100" b="0" baseline="0" dirty="0">
                          <a:solidFill>
                            <a:schemeClr val="tx1"/>
                          </a:solidFill>
                          <a:latin typeface="+mn-lt"/>
                        </a:rPr>
                        <a:t>Proportion receiving ISTC-recommended care</a:t>
                      </a:r>
                      <a:endParaRPr lang="en-US" sz="2100" b="0" dirty="0">
                        <a:solidFill>
                          <a:schemeClr val="tx1"/>
                        </a:solidFill>
                        <a:latin typeface="+mn-lt"/>
                      </a:endParaRPr>
                    </a:p>
                  </a:txBody>
                  <a:tcPr marL="68580" marR="68580" marT="34291" marB="3429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100" b="1" dirty="0">
                          <a:solidFill>
                            <a:srgbClr val="FF0000"/>
                          </a:solidFill>
                          <a:latin typeface="+mn-lt"/>
                        </a:rPr>
                        <a:t>42%</a:t>
                      </a:r>
                    </a:p>
                  </a:txBody>
                  <a:tcPr marL="68580" marR="68580" marT="34291" marB="3429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100" b="0" dirty="0">
                          <a:solidFill>
                            <a:schemeClr val="tx1"/>
                          </a:solidFill>
                          <a:latin typeface="+mn-lt"/>
                        </a:rPr>
                        <a:t>16 – 64%</a:t>
                      </a:r>
                    </a:p>
                  </a:txBody>
                  <a:tcPr marL="68580" marR="68580" marT="34291" marB="3429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
        <p:nvSpPr>
          <p:cNvPr id="5" name="Title 1"/>
          <p:cNvSpPr>
            <a:spLocks noGrp="1"/>
          </p:cNvSpPr>
          <p:nvPr>
            <p:ph type="title"/>
          </p:nvPr>
        </p:nvSpPr>
        <p:spPr>
          <a:xfrm>
            <a:off x="838200" y="365126"/>
            <a:ext cx="10515600" cy="677108"/>
          </a:xfrm>
        </p:spPr>
        <p:txBody>
          <a:bodyPr>
            <a:normAutofit fontScale="90000"/>
          </a:bodyPr>
          <a:lstStyle/>
          <a:p>
            <a:r>
              <a:rPr lang="en-US" b="1" dirty="0">
                <a:cs typeface="Arial"/>
              </a:rPr>
              <a:t>Aim 1: Quality of TB diagnostic evaluation</a:t>
            </a:r>
          </a:p>
        </p:txBody>
      </p:sp>
      <p:sp>
        <p:nvSpPr>
          <p:cNvPr id="6" name="TextBox 5">
            <a:extLst>
              <a:ext uri="{FF2B5EF4-FFF2-40B4-BE49-F238E27FC236}">
                <a16:creationId xmlns:a16="http://schemas.microsoft.com/office/drawing/2014/main" id="{72DAEF1B-F9B2-9C43-85E3-E275512CC197}"/>
              </a:ext>
            </a:extLst>
          </p:cNvPr>
          <p:cNvSpPr txBox="1"/>
          <p:nvPr/>
        </p:nvSpPr>
        <p:spPr>
          <a:xfrm>
            <a:off x="5492183" y="6154321"/>
            <a:ext cx="5689599" cy="646331"/>
          </a:xfrm>
          <a:prstGeom prst="rect">
            <a:avLst/>
          </a:prstGeom>
          <a:noFill/>
        </p:spPr>
        <p:txBody>
          <a:bodyPr wrap="square" rtlCol="0">
            <a:spAutoFit/>
          </a:bodyPr>
          <a:lstStyle/>
          <a:p>
            <a:pPr algn="r"/>
            <a:r>
              <a:rPr lang="en-US" dirty="0"/>
              <a:t>Davis JL, </a:t>
            </a:r>
            <a:r>
              <a:rPr lang="en-US" dirty="0" err="1"/>
              <a:t>Katamba</a:t>
            </a:r>
            <a:r>
              <a:rPr lang="en-US" dirty="0"/>
              <a:t> A et al. AJRCCM. 2011</a:t>
            </a:r>
          </a:p>
          <a:p>
            <a:pPr algn="r"/>
            <a:r>
              <a:rPr lang="en-US" dirty="0"/>
              <a:t>Farr K, </a:t>
            </a:r>
            <a:r>
              <a:rPr lang="en-US" dirty="0" err="1"/>
              <a:t>Nalugwa</a:t>
            </a:r>
            <a:r>
              <a:rPr lang="en-US" dirty="0"/>
              <a:t> T et al. JC TUBE 2019</a:t>
            </a:r>
          </a:p>
        </p:txBody>
      </p:sp>
      <p:sp>
        <p:nvSpPr>
          <p:cNvPr id="8" name="Content Placeholder 2">
            <a:extLst>
              <a:ext uri="{FF2B5EF4-FFF2-40B4-BE49-F238E27FC236}">
                <a16:creationId xmlns:a16="http://schemas.microsoft.com/office/drawing/2014/main" id="{EABD63B5-A7AD-C244-AD25-BEE948F8C8EF}"/>
              </a:ext>
            </a:extLst>
          </p:cNvPr>
          <p:cNvSpPr txBox="1">
            <a:spLocks/>
          </p:cNvSpPr>
          <p:nvPr/>
        </p:nvSpPr>
        <p:spPr>
          <a:xfrm>
            <a:off x="292125" y="1337734"/>
            <a:ext cx="11707408" cy="5029199"/>
          </a:xfrm>
          <a:prstGeom prst="rect">
            <a:avLst/>
          </a:prstGeom>
        </p:spPr>
        <p:txBody>
          <a:bodyPr vert="horz" lIns="121920" tIns="60960" rIns="121920" bIns="60960" rtlCol="0">
            <a:normAutofit/>
          </a:bodyPr>
          <a:lstStyle>
            <a:lvl1pPr marL="295275" indent="-295275" algn="l" defTabSz="640080"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38" indent="-284163" algn="l" defTabSz="640080"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50" indent="-227013" algn="l" defTabSz="640080"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700" indent="-222250" algn="l" defTabSz="640080"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63" indent="-227013" algn="l" defTabSz="640080"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sz="2133" dirty="0"/>
          </a:p>
        </p:txBody>
      </p:sp>
    </p:spTree>
    <p:extLst>
      <p:ext uri="{BB962C8B-B14F-4D97-AF65-F5344CB8AC3E}">
        <p14:creationId xmlns:p14="http://schemas.microsoft.com/office/powerpoint/2010/main" val="18142227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4133" y="365125"/>
            <a:ext cx="10515600" cy="752475"/>
          </a:xfrm>
        </p:spPr>
        <p:txBody>
          <a:bodyPr>
            <a:normAutofit/>
          </a:bodyPr>
          <a:lstStyle/>
          <a:p>
            <a:r>
              <a:rPr lang="en-US" b="1" dirty="0">
                <a:cs typeface="Arial"/>
              </a:rPr>
              <a:t>Utilization of </a:t>
            </a:r>
            <a:r>
              <a:rPr lang="en-US" b="1" dirty="0" err="1">
                <a:cs typeface="Arial"/>
              </a:rPr>
              <a:t>Xpert</a:t>
            </a:r>
            <a:r>
              <a:rPr lang="en-US" b="1" dirty="0">
                <a:cs typeface="Arial"/>
              </a:rPr>
              <a:t> testing</a:t>
            </a:r>
          </a:p>
        </p:txBody>
      </p:sp>
      <p:sp>
        <p:nvSpPr>
          <p:cNvPr id="3" name="Content Placeholder 2"/>
          <p:cNvSpPr>
            <a:spLocks noGrp="1"/>
          </p:cNvSpPr>
          <p:nvPr>
            <p:ph idx="1"/>
          </p:nvPr>
        </p:nvSpPr>
        <p:spPr>
          <a:xfrm>
            <a:off x="208157" y="1368434"/>
            <a:ext cx="11820292" cy="4016367"/>
          </a:xfrm>
        </p:spPr>
        <p:txBody>
          <a:bodyPr>
            <a:normAutofit/>
          </a:bodyPr>
          <a:lstStyle/>
          <a:p>
            <a:pPr>
              <a:lnSpc>
                <a:spcPct val="110000"/>
              </a:lnSpc>
            </a:pPr>
            <a:r>
              <a:rPr lang="en-US" sz="2667" dirty="0"/>
              <a:t>20% (1316/6744) of patients referred for </a:t>
            </a:r>
            <a:r>
              <a:rPr lang="en-US" sz="2667" dirty="0" err="1"/>
              <a:t>Xpert</a:t>
            </a:r>
            <a:r>
              <a:rPr lang="en-US" sz="2667" dirty="0"/>
              <a:t> testing </a:t>
            </a:r>
          </a:p>
          <a:p>
            <a:pPr marL="685783" lvl="2">
              <a:lnSpc>
                <a:spcPct val="110000"/>
              </a:lnSpc>
            </a:pPr>
            <a:r>
              <a:rPr lang="en-US" sz="2133" dirty="0"/>
              <a:t>33% (1075/3229) of HIV-positive adults</a:t>
            </a:r>
          </a:p>
          <a:p>
            <a:pPr marL="685783" lvl="2">
              <a:lnSpc>
                <a:spcPct val="110000"/>
              </a:lnSpc>
            </a:pPr>
            <a:r>
              <a:rPr lang="en-US" sz="2133" dirty="0"/>
              <a:t>7% (241/3515) of HIV-negative adults</a:t>
            </a:r>
          </a:p>
          <a:p>
            <a:pPr marL="685783" lvl="2">
              <a:lnSpc>
                <a:spcPct val="110000"/>
              </a:lnSpc>
            </a:pPr>
            <a:endParaRPr lang="en-US" sz="2133" dirty="0"/>
          </a:p>
          <a:p>
            <a:pPr>
              <a:lnSpc>
                <a:spcPct val="110000"/>
              </a:lnSpc>
            </a:pPr>
            <a:r>
              <a:rPr lang="en-US" sz="2667" dirty="0"/>
              <a:t>6% (81/1316) of patients referred for </a:t>
            </a:r>
            <a:r>
              <a:rPr lang="en-US" sz="2667" dirty="0" err="1"/>
              <a:t>Xpert</a:t>
            </a:r>
            <a:r>
              <a:rPr lang="en-US" sz="2667" dirty="0"/>
              <a:t> as first-line test</a:t>
            </a:r>
          </a:p>
          <a:p>
            <a:pPr>
              <a:lnSpc>
                <a:spcPct val="110000"/>
              </a:lnSpc>
            </a:pPr>
            <a:endParaRPr lang="en-US" sz="2667" dirty="0"/>
          </a:p>
          <a:p>
            <a:pPr>
              <a:lnSpc>
                <a:spcPct val="110000"/>
              </a:lnSpc>
            </a:pPr>
            <a:r>
              <a:rPr lang="en-US" sz="2667" dirty="0"/>
              <a:t>52% (63/119) of </a:t>
            </a:r>
            <a:r>
              <a:rPr lang="en-US" sz="2667" dirty="0" err="1"/>
              <a:t>Xpert</a:t>
            </a:r>
            <a:r>
              <a:rPr lang="en-US" sz="2667" dirty="0"/>
              <a:t>-positive patients initiated treatment within 14 days</a:t>
            </a:r>
          </a:p>
        </p:txBody>
      </p:sp>
      <p:sp>
        <p:nvSpPr>
          <p:cNvPr id="5" name="TextBox 4"/>
          <p:cNvSpPr txBox="1"/>
          <p:nvPr/>
        </p:nvSpPr>
        <p:spPr>
          <a:xfrm>
            <a:off x="5300135" y="6292820"/>
            <a:ext cx="5689599" cy="369332"/>
          </a:xfrm>
          <a:prstGeom prst="rect">
            <a:avLst/>
          </a:prstGeom>
          <a:noFill/>
        </p:spPr>
        <p:txBody>
          <a:bodyPr wrap="square" rtlCol="0">
            <a:spAutoFit/>
          </a:bodyPr>
          <a:lstStyle/>
          <a:p>
            <a:pPr algn="r"/>
            <a:r>
              <a:rPr lang="en-US" dirty="0"/>
              <a:t>Farr K, </a:t>
            </a:r>
            <a:r>
              <a:rPr lang="en-US" dirty="0" err="1"/>
              <a:t>Nalugwa</a:t>
            </a:r>
            <a:r>
              <a:rPr lang="en-US" dirty="0"/>
              <a:t> T et al. JC TUBE 2019</a:t>
            </a:r>
          </a:p>
        </p:txBody>
      </p:sp>
      <p:sp>
        <p:nvSpPr>
          <p:cNvPr id="4" name="TextBox 3"/>
          <p:cNvSpPr txBox="1"/>
          <p:nvPr/>
        </p:nvSpPr>
        <p:spPr>
          <a:xfrm>
            <a:off x="445634" y="4896970"/>
            <a:ext cx="11345335" cy="707886"/>
          </a:xfrm>
          <a:prstGeom prst="rect">
            <a:avLst/>
          </a:prstGeom>
          <a:noFill/>
        </p:spPr>
        <p:txBody>
          <a:bodyPr wrap="square" rtlCol="0">
            <a:spAutoFit/>
          </a:bodyPr>
          <a:lstStyle/>
          <a:p>
            <a:r>
              <a:rPr lang="en-US" sz="2800" b="1" dirty="0">
                <a:solidFill>
                  <a:srgbClr val="FF0000"/>
                </a:solidFill>
              </a:rPr>
              <a:t>High coverage of </a:t>
            </a:r>
            <a:r>
              <a:rPr lang="en-US" sz="2800" b="1" dirty="0" err="1">
                <a:solidFill>
                  <a:srgbClr val="FF0000"/>
                </a:solidFill>
              </a:rPr>
              <a:t>Xpert</a:t>
            </a:r>
            <a:r>
              <a:rPr lang="en-US" sz="2800" b="1" dirty="0">
                <a:solidFill>
                  <a:srgbClr val="FF0000"/>
                </a:solidFill>
              </a:rPr>
              <a:t> testing services </a:t>
            </a:r>
            <a:r>
              <a:rPr lang="en-US" sz="4000" b="1" dirty="0">
                <a:solidFill>
                  <a:srgbClr val="FF0000"/>
                </a:solidFill>
              </a:rPr>
              <a:t>≠</a:t>
            </a:r>
            <a:r>
              <a:rPr lang="en-US" sz="2800" b="1" dirty="0">
                <a:solidFill>
                  <a:srgbClr val="FF0000"/>
                </a:solidFill>
              </a:rPr>
              <a:t> High quality care</a:t>
            </a:r>
          </a:p>
        </p:txBody>
      </p:sp>
    </p:spTree>
    <p:extLst>
      <p:ext uri="{BB962C8B-B14F-4D97-AF65-F5344CB8AC3E}">
        <p14:creationId xmlns:p14="http://schemas.microsoft.com/office/powerpoint/2010/main" val="3889730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399" y="510381"/>
            <a:ext cx="8229600" cy="563563"/>
          </a:xfrm>
        </p:spPr>
        <p:txBody>
          <a:bodyPr>
            <a:noAutofit/>
          </a:bodyPr>
          <a:lstStyle/>
          <a:p>
            <a:r>
              <a:rPr lang="en-US" b="1" dirty="0">
                <a:cs typeface="Arial"/>
              </a:rPr>
              <a:t>Aim 2: “Understand quality gap”</a:t>
            </a:r>
          </a:p>
        </p:txBody>
      </p:sp>
      <p:sp>
        <p:nvSpPr>
          <p:cNvPr id="3" name="Content Placeholder 2"/>
          <p:cNvSpPr>
            <a:spLocks noGrp="1"/>
          </p:cNvSpPr>
          <p:nvPr>
            <p:ph idx="1"/>
          </p:nvPr>
        </p:nvSpPr>
        <p:spPr>
          <a:xfrm>
            <a:off x="778935" y="1334695"/>
            <a:ext cx="8229600" cy="595699"/>
          </a:xfrm>
        </p:spPr>
        <p:txBody>
          <a:bodyPr>
            <a:normAutofit/>
          </a:bodyPr>
          <a:lstStyle/>
          <a:p>
            <a:r>
              <a:rPr lang="en-US" dirty="0"/>
              <a:t>Conceptual Model: Theory of Planned Behavior</a:t>
            </a:r>
          </a:p>
          <a:p>
            <a:endParaRPr lang="en-US" dirty="0"/>
          </a:p>
        </p:txBody>
      </p:sp>
      <p:pic>
        <p:nvPicPr>
          <p:cNvPr id="4" name="Picture 3">
            <a:extLst>
              <a:ext uri="{FF2B5EF4-FFF2-40B4-BE49-F238E27FC236}">
                <a16:creationId xmlns:a16="http://schemas.microsoft.com/office/drawing/2014/main" id="{18AB717B-0CEE-244D-8582-5923D9048CBF}"/>
              </a:ext>
            </a:extLst>
          </p:cNvPr>
          <p:cNvPicPr>
            <a:picLocks noChangeAspect="1"/>
          </p:cNvPicPr>
          <p:nvPr/>
        </p:nvPicPr>
        <p:blipFill>
          <a:blip r:embed="rId3"/>
          <a:stretch>
            <a:fillRect/>
          </a:stretch>
        </p:blipFill>
        <p:spPr>
          <a:xfrm>
            <a:off x="778935" y="1930393"/>
            <a:ext cx="9566656" cy="3621024"/>
          </a:xfrm>
          <a:prstGeom prst="rect">
            <a:avLst/>
          </a:prstGeom>
        </p:spPr>
      </p:pic>
    </p:spTree>
    <p:extLst>
      <p:ext uri="{BB962C8B-B14F-4D97-AF65-F5344CB8AC3E}">
        <p14:creationId xmlns:p14="http://schemas.microsoft.com/office/powerpoint/2010/main" val="40862398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8114</TotalTime>
  <Words>3066</Words>
  <Application>Microsoft Macintosh PowerPoint</Application>
  <PresentationFormat>Widescreen</PresentationFormat>
  <Paragraphs>334</Paragraphs>
  <Slides>25</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Calibri</vt:lpstr>
      <vt:lpstr>Calibri Light</vt:lpstr>
      <vt:lpstr>Wingdings</vt:lpstr>
      <vt:lpstr>Office Theme</vt:lpstr>
      <vt:lpstr>Xpert MTB/RIF -  a game changer?</vt:lpstr>
      <vt:lpstr>Uganda Context – Key successes</vt:lpstr>
      <vt:lpstr>Unresolved questions</vt:lpstr>
      <vt:lpstr>Xpert Performance Evaluation to facilitate Linkage to TB care (XPEL TB)</vt:lpstr>
      <vt:lpstr>PowerPoint Presentation</vt:lpstr>
      <vt:lpstr>Pragmatic collection of TB evaluation outcome data</vt:lpstr>
      <vt:lpstr>Aim 1: Quality of TB diagnostic evaluation</vt:lpstr>
      <vt:lpstr>Utilization of Xpert testing</vt:lpstr>
      <vt:lpstr>Aim 2: “Understand quality gap”</vt:lpstr>
      <vt:lpstr>Methods</vt:lpstr>
      <vt:lpstr>Aim 2 Summary: Barriers to high-quality TB evaluation</vt:lpstr>
      <vt:lpstr>Aim 3: “Improve quality gap”</vt:lpstr>
      <vt:lpstr>XPEL TB Intervention Strategy</vt:lpstr>
      <vt:lpstr>XPEL TB trial design and population</vt:lpstr>
      <vt:lpstr>XPEL TB trial procedures</vt:lpstr>
      <vt:lpstr>XPEL TB trial effectiveness outcomes </vt:lpstr>
      <vt:lpstr>Trial flow chart</vt:lpstr>
      <vt:lpstr>Patient-level characteristics </vt:lpstr>
      <vt:lpstr>Primary outcome</vt:lpstr>
      <vt:lpstr>Subgroup analyses of primary outcome</vt:lpstr>
      <vt:lpstr>Secondary outcomes </vt:lpstr>
      <vt:lpstr>Costs and incremental cost-effectiveness ratio (ICER)</vt:lpstr>
      <vt:lpstr>Key limitations </vt:lpstr>
      <vt:lpstr>Conclusions </vt:lpstr>
      <vt:lpstr>Acknowledgements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Achilles Katamba</cp:lastModifiedBy>
  <cp:revision>14</cp:revision>
  <cp:lastPrinted>2022-03-30T06:23:52Z</cp:lastPrinted>
  <dcterms:created xsi:type="dcterms:W3CDTF">2022-03-29T17:46:22Z</dcterms:created>
  <dcterms:modified xsi:type="dcterms:W3CDTF">2022-04-21T10:27:16Z</dcterms:modified>
</cp:coreProperties>
</file>