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  <p:sldMasterId id="2147483673" r:id="rId2"/>
  </p:sldMasterIdLst>
  <p:notesMasterIdLst>
    <p:notesMasterId r:id="rId53"/>
  </p:notesMasterIdLst>
  <p:sldIdLst>
    <p:sldId id="1409" r:id="rId3"/>
    <p:sldId id="1411" r:id="rId4"/>
    <p:sldId id="1472" r:id="rId5"/>
    <p:sldId id="1473" r:id="rId6"/>
    <p:sldId id="1461" r:id="rId7"/>
    <p:sldId id="1462" r:id="rId8"/>
    <p:sldId id="1463" r:id="rId9"/>
    <p:sldId id="298" r:id="rId10"/>
    <p:sldId id="1506" r:id="rId11"/>
    <p:sldId id="1507" r:id="rId12"/>
    <p:sldId id="1484" r:id="rId13"/>
    <p:sldId id="1480" r:id="rId14"/>
    <p:sldId id="1485" r:id="rId15"/>
    <p:sldId id="1469" r:id="rId16"/>
    <p:sldId id="1486" r:id="rId17"/>
    <p:sldId id="1508" r:id="rId18"/>
    <p:sldId id="1488" r:id="rId19"/>
    <p:sldId id="1481" r:id="rId20"/>
    <p:sldId id="1468" r:id="rId21"/>
    <p:sldId id="1492" r:id="rId22"/>
    <p:sldId id="1478" r:id="rId23"/>
    <p:sldId id="1471" r:id="rId24"/>
    <p:sldId id="1479" r:id="rId25"/>
    <p:sldId id="1509" r:id="rId26"/>
    <p:sldId id="1510" r:id="rId27"/>
    <p:sldId id="286" r:id="rId28"/>
    <p:sldId id="1391" r:id="rId29"/>
    <p:sldId id="1392" r:id="rId30"/>
    <p:sldId id="1421" r:id="rId31"/>
    <p:sldId id="1444" r:id="rId32"/>
    <p:sldId id="1349" r:id="rId33"/>
    <p:sldId id="1511" r:id="rId34"/>
    <p:sldId id="1512" r:id="rId35"/>
    <p:sldId id="1513" r:id="rId36"/>
    <p:sldId id="1514" r:id="rId37"/>
    <p:sldId id="1515" r:id="rId38"/>
    <p:sldId id="1516" r:id="rId39"/>
    <p:sldId id="1502" r:id="rId40"/>
    <p:sldId id="1503" r:id="rId41"/>
    <p:sldId id="1477" r:id="rId42"/>
    <p:sldId id="1384" r:id="rId43"/>
    <p:sldId id="271" r:id="rId44"/>
    <p:sldId id="273" r:id="rId45"/>
    <p:sldId id="275" r:id="rId46"/>
    <p:sldId id="276" r:id="rId47"/>
    <p:sldId id="1517" r:id="rId48"/>
    <p:sldId id="263" r:id="rId49"/>
    <p:sldId id="1500" r:id="rId50"/>
    <p:sldId id="1496" r:id="rId51"/>
    <p:sldId id="1501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051"/>
    <a:srgbClr val="00464E"/>
    <a:srgbClr val="D9EDF3"/>
    <a:srgbClr val="7EC5D7"/>
    <a:srgbClr val="206171"/>
    <a:srgbClr val="187BDC"/>
    <a:srgbClr val="FDC20B"/>
    <a:srgbClr val="1B9E99"/>
    <a:srgbClr val="F4841D"/>
    <a:srgbClr val="209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Light Style 3 –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73"/>
    <p:restoredTop sz="95828"/>
  </p:normalViewPr>
  <p:slideViewPr>
    <p:cSldViewPr snapToGrid="0" snapToObjects="1">
      <p:cViewPr>
        <p:scale>
          <a:sx n="110" d="100"/>
          <a:sy n="110" d="100"/>
        </p:scale>
        <p:origin x="-7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C9EC96-F596-4BF5-9C98-7F78A048976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E325D32-9E21-4F69-A66F-BE5B4AF22094}">
      <dgm:prSet custT="1"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en-ZW" sz="2000" b="1" dirty="0">
              <a:latin typeface="Arial" panose="020B0604020202020204" pitchFamily="34" charset="0"/>
              <a:cs typeface="Arial" panose="020B0604020202020204" pitchFamily="34" charset="0"/>
            </a:rPr>
            <a:t>Income is  an unstable metric particularly among people who are informally employed or rely on seasonal jobs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D2F499-1B31-4B8D-92EB-245A1F5D8B9E}" type="parTrans" cxnId="{ECEFBB7B-5B6B-4B9B-B044-892B7FC8D1C4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A3BBCE-935B-4EF4-A05D-D85C5A225933}" type="sibTrans" cxnId="{ECEFBB7B-5B6B-4B9B-B044-892B7FC8D1C4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8EA7BB-2930-4391-984A-436A0D7CD8EC}">
      <dgm:prSet custT="1"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en-ZW" sz="2000" b="1" dirty="0">
              <a:latin typeface="Arial" panose="020B0604020202020204" pitchFamily="34" charset="0"/>
              <a:cs typeface="Arial" panose="020B0604020202020204" pitchFamily="34" charset="0"/>
            </a:rPr>
            <a:t>Benchmarking measures against income affects reproducibility and reliability of findings since the resultant estimates vary depending on how income is estimated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79577A-46C9-4D0E-ABCD-4D9CB99239BD}" type="parTrans" cxnId="{F59D36F4-0D10-4DCA-BD4E-A000652F03B3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7B12D1-7414-4A87-AE5A-5DEC8AF97E5B}" type="sibTrans" cxnId="{F59D36F4-0D10-4DCA-BD4E-A000652F03B3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3093ED-2AD1-415A-A1A2-A82AE0AD4AD5}">
      <dgm:prSet custT="1"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en-ZW" sz="2000" b="1" dirty="0">
              <a:latin typeface="Arial" panose="020B0604020202020204" pitchFamily="34" charset="0"/>
              <a:cs typeface="Arial" panose="020B0604020202020204" pitchFamily="34" charset="0"/>
            </a:rPr>
            <a:t>Costs and income do not account for coping strategies and social consequences in their estimates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BF817C-A59B-4682-BB11-E58D1E2FB114}" type="parTrans" cxnId="{B1D51BE6-0B8B-40BD-84F6-BA4AF0AE1277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12FADA-FDE1-4873-9343-F49DF0376DC6}" type="sibTrans" cxnId="{B1D51BE6-0B8B-40BD-84F6-BA4AF0AE1277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A4EB09-9181-42AE-8CFA-B16FBC79469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en-ZW" sz="2000" b="1" dirty="0">
              <a:latin typeface="Arial" panose="020B0604020202020204" pitchFamily="34" charset="0"/>
              <a:cs typeface="Arial" panose="020B0604020202020204" pitchFamily="34" charset="0"/>
            </a:rPr>
            <a:t>Poor people may not have any  money to spend and  develop ”other” coping strategies (for example reducing number of meals)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87DF0B-3D10-4523-B00E-23000330344F}" type="parTrans" cxnId="{AC196C36-B39C-4164-A770-B667BDA18182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063EEC-E537-420D-803F-F585C97C7E57}" type="sibTrans" cxnId="{AC196C36-B39C-4164-A770-B667BDA18182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A8ED2D-E1E5-F349-A8AD-6A81658D0442}" type="pres">
      <dgm:prSet presAssocID="{90C9EC96-F596-4BF5-9C98-7F78A0489763}" presName="linear" presStyleCnt="0">
        <dgm:presLayoutVars>
          <dgm:animLvl val="lvl"/>
          <dgm:resizeHandles val="exact"/>
        </dgm:presLayoutVars>
      </dgm:prSet>
      <dgm:spPr/>
    </dgm:pt>
    <dgm:pt modelId="{B90CF91C-247E-D640-B661-44315F4B9A00}" type="pres">
      <dgm:prSet presAssocID="{0E325D32-9E21-4F69-A66F-BE5B4AF22094}" presName="parentText" presStyleLbl="node1" presStyleIdx="0" presStyleCnt="4" custLinFactY="-13051" custLinFactNeighborX="70" custLinFactNeighborY="-100000">
        <dgm:presLayoutVars>
          <dgm:chMax val="0"/>
          <dgm:bulletEnabled val="1"/>
        </dgm:presLayoutVars>
      </dgm:prSet>
      <dgm:spPr/>
    </dgm:pt>
    <dgm:pt modelId="{2E9C1CD1-2055-5E42-B868-494928796FDE}" type="pres">
      <dgm:prSet presAssocID="{46A3BBCE-935B-4EF4-A05D-D85C5A225933}" presName="spacer" presStyleCnt="0"/>
      <dgm:spPr/>
    </dgm:pt>
    <dgm:pt modelId="{EA3F1A75-EAB0-BE49-A3AF-6AA7567FCAAC}" type="pres">
      <dgm:prSet presAssocID="{678EA7BB-2930-4391-984A-436A0D7CD8EC}" presName="parentText" presStyleLbl="node1" presStyleIdx="1" presStyleCnt="4" custLinFactY="-3641" custLinFactNeighborX="70" custLinFactNeighborY="-100000">
        <dgm:presLayoutVars>
          <dgm:chMax val="0"/>
          <dgm:bulletEnabled val="1"/>
        </dgm:presLayoutVars>
      </dgm:prSet>
      <dgm:spPr/>
    </dgm:pt>
    <dgm:pt modelId="{5904E25E-12CC-394F-A94C-546E8A187857}" type="pres">
      <dgm:prSet presAssocID="{C47B12D1-7414-4A87-AE5A-5DEC8AF97E5B}" presName="spacer" presStyleCnt="0"/>
      <dgm:spPr/>
    </dgm:pt>
    <dgm:pt modelId="{64A3678E-6CDD-E346-A266-C680D708FBF5}" type="pres">
      <dgm:prSet presAssocID="{BC3093ED-2AD1-415A-A1A2-A82AE0AD4AD5}" presName="parentText" presStyleLbl="node1" presStyleIdx="2" presStyleCnt="4" custLinFactY="4396" custLinFactNeighborY="100000">
        <dgm:presLayoutVars>
          <dgm:chMax val="0"/>
          <dgm:bulletEnabled val="1"/>
        </dgm:presLayoutVars>
      </dgm:prSet>
      <dgm:spPr/>
    </dgm:pt>
    <dgm:pt modelId="{9B65D6EF-F21B-4B43-8EEC-4335EC3EE338}" type="pres">
      <dgm:prSet presAssocID="{B312FADA-FDE1-4873-9343-F49DF0376DC6}" presName="spacer" presStyleCnt="0"/>
      <dgm:spPr/>
    </dgm:pt>
    <dgm:pt modelId="{B36203FC-7002-0F42-B41F-293052CC154F}" type="pres">
      <dgm:prSet presAssocID="{1EA4EB09-9181-42AE-8CFA-B16FBC79469A}" presName="parentText" presStyleLbl="node1" presStyleIdx="3" presStyleCnt="4" custLinFactY="14366" custLinFactNeighborY="100000">
        <dgm:presLayoutVars>
          <dgm:chMax val="0"/>
          <dgm:bulletEnabled val="1"/>
        </dgm:presLayoutVars>
      </dgm:prSet>
      <dgm:spPr/>
    </dgm:pt>
  </dgm:ptLst>
  <dgm:cxnLst>
    <dgm:cxn modelId="{19DCC706-B611-4249-A39F-31D0A6DBC579}" type="presOf" srcId="{90C9EC96-F596-4BF5-9C98-7F78A0489763}" destId="{5BA8ED2D-E1E5-F349-A8AD-6A81658D0442}" srcOrd="0" destOrd="0" presId="urn:microsoft.com/office/officeart/2005/8/layout/vList2"/>
    <dgm:cxn modelId="{AC196C36-B39C-4164-A770-B667BDA18182}" srcId="{90C9EC96-F596-4BF5-9C98-7F78A0489763}" destId="{1EA4EB09-9181-42AE-8CFA-B16FBC79469A}" srcOrd="3" destOrd="0" parTransId="{BA87DF0B-3D10-4523-B00E-23000330344F}" sibTransId="{50063EEC-E537-420D-803F-F585C97C7E57}"/>
    <dgm:cxn modelId="{ECEFBB7B-5B6B-4B9B-B044-892B7FC8D1C4}" srcId="{90C9EC96-F596-4BF5-9C98-7F78A0489763}" destId="{0E325D32-9E21-4F69-A66F-BE5B4AF22094}" srcOrd="0" destOrd="0" parTransId="{3AD2F499-1B31-4B8D-92EB-245A1F5D8B9E}" sibTransId="{46A3BBCE-935B-4EF4-A05D-D85C5A225933}"/>
    <dgm:cxn modelId="{1FDD34CA-351C-7C4E-89AB-DF2A49A4BE71}" type="presOf" srcId="{0E325D32-9E21-4F69-A66F-BE5B4AF22094}" destId="{B90CF91C-247E-D640-B661-44315F4B9A00}" srcOrd="0" destOrd="0" presId="urn:microsoft.com/office/officeart/2005/8/layout/vList2"/>
    <dgm:cxn modelId="{13276DCD-EE96-034E-BD03-8B2728C11CAD}" type="presOf" srcId="{BC3093ED-2AD1-415A-A1A2-A82AE0AD4AD5}" destId="{64A3678E-6CDD-E346-A266-C680D708FBF5}" srcOrd="0" destOrd="0" presId="urn:microsoft.com/office/officeart/2005/8/layout/vList2"/>
    <dgm:cxn modelId="{7D80B5D3-161A-2F45-A892-1C9CBDEB2114}" type="presOf" srcId="{678EA7BB-2930-4391-984A-436A0D7CD8EC}" destId="{EA3F1A75-EAB0-BE49-A3AF-6AA7567FCAAC}" srcOrd="0" destOrd="0" presId="urn:microsoft.com/office/officeart/2005/8/layout/vList2"/>
    <dgm:cxn modelId="{B1D51BE6-0B8B-40BD-84F6-BA4AF0AE1277}" srcId="{90C9EC96-F596-4BF5-9C98-7F78A0489763}" destId="{BC3093ED-2AD1-415A-A1A2-A82AE0AD4AD5}" srcOrd="2" destOrd="0" parTransId="{00BF817C-A59B-4682-BB11-E58D1E2FB114}" sibTransId="{B312FADA-FDE1-4873-9343-F49DF0376DC6}"/>
    <dgm:cxn modelId="{FD292AEB-109B-A14E-8A3D-9D574405DCC1}" type="presOf" srcId="{1EA4EB09-9181-42AE-8CFA-B16FBC79469A}" destId="{B36203FC-7002-0F42-B41F-293052CC154F}" srcOrd="0" destOrd="0" presId="urn:microsoft.com/office/officeart/2005/8/layout/vList2"/>
    <dgm:cxn modelId="{F59D36F4-0D10-4DCA-BD4E-A000652F03B3}" srcId="{90C9EC96-F596-4BF5-9C98-7F78A0489763}" destId="{678EA7BB-2930-4391-984A-436A0D7CD8EC}" srcOrd="1" destOrd="0" parTransId="{ED79577A-46C9-4D0E-ABCD-4D9CB99239BD}" sibTransId="{C47B12D1-7414-4A87-AE5A-5DEC8AF97E5B}"/>
    <dgm:cxn modelId="{BBED543D-0940-6E4C-91EA-7E2DC338CC41}" type="presParOf" srcId="{5BA8ED2D-E1E5-F349-A8AD-6A81658D0442}" destId="{B90CF91C-247E-D640-B661-44315F4B9A00}" srcOrd="0" destOrd="0" presId="urn:microsoft.com/office/officeart/2005/8/layout/vList2"/>
    <dgm:cxn modelId="{89DA58E8-F4D9-8B48-991E-CD78F211AF3B}" type="presParOf" srcId="{5BA8ED2D-E1E5-F349-A8AD-6A81658D0442}" destId="{2E9C1CD1-2055-5E42-B868-494928796FDE}" srcOrd="1" destOrd="0" presId="urn:microsoft.com/office/officeart/2005/8/layout/vList2"/>
    <dgm:cxn modelId="{F1FCC14D-D497-FE45-B6CD-D65F650528FB}" type="presParOf" srcId="{5BA8ED2D-E1E5-F349-A8AD-6A81658D0442}" destId="{EA3F1A75-EAB0-BE49-A3AF-6AA7567FCAAC}" srcOrd="2" destOrd="0" presId="urn:microsoft.com/office/officeart/2005/8/layout/vList2"/>
    <dgm:cxn modelId="{E48FCB28-C533-3D4C-B8A9-F651D0600577}" type="presParOf" srcId="{5BA8ED2D-E1E5-F349-A8AD-6A81658D0442}" destId="{5904E25E-12CC-394F-A94C-546E8A187857}" srcOrd="3" destOrd="0" presId="urn:microsoft.com/office/officeart/2005/8/layout/vList2"/>
    <dgm:cxn modelId="{C3A7D375-DC3A-5948-BFD1-3C2B50205594}" type="presParOf" srcId="{5BA8ED2D-E1E5-F349-A8AD-6A81658D0442}" destId="{64A3678E-6CDD-E346-A266-C680D708FBF5}" srcOrd="4" destOrd="0" presId="urn:microsoft.com/office/officeart/2005/8/layout/vList2"/>
    <dgm:cxn modelId="{C9EEC728-DF11-9641-B365-1D3FC2A1FFC1}" type="presParOf" srcId="{5BA8ED2D-E1E5-F349-A8AD-6A81658D0442}" destId="{9B65D6EF-F21B-4B43-8EEC-4335EC3EE338}" srcOrd="5" destOrd="0" presId="urn:microsoft.com/office/officeart/2005/8/layout/vList2"/>
    <dgm:cxn modelId="{D89E73B0-4AA8-7742-8EED-E90BDDF7B650}" type="presParOf" srcId="{5BA8ED2D-E1E5-F349-A8AD-6A81658D0442}" destId="{B36203FC-7002-0F42-B41F-293052CC154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CF91C-247E-D640-B661-44315F4B9A00}">
      <dsp:nvSpPr>
        <dsp:cNvPr id="0" name=""/>
        <dsp:cNvSpPr/>
      </dsp:nvSpPr>
      <dsp:spPr>
        <a:xfrm>
          <a:off x="0" y="113430"/>
          <a:ext cx="6828244" cy="138206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en-ZW" sz="2000" b="1" kern="1200" dirty="0">
              <a:latin typeface="Arial" panose="020B0604020202020204" pitchFamily="34" charset="0"/>
              <a:cs typeface="Arial" panose="020B0604020202020204" pitchFamily="34" charset="0"/>
            </a:rPr>
            <a:t>Income is  an unstable metric particularly among people who are informally employed or rely on seasonal jobs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467" y="180897"/>
        <a:ext cx="6693310" cy="1247128"/>
      </dsp:txXfrm>
    </dsp:sp>
    <dsp:sp modelId="{EA3F1A75-EAB0-BE49-A3AF-6AA7567FCAAC}">
      <dsp:nvSpPr>
        <dsp:cNvPr id="0" name=""/>
        <dsp:cNvSpPr/>
      </dsp:nvSpPr>
      <dsp:spPr>
        <a:xfrm>
          <a:off x="0" y="1639945"/>
          <a:ext cx="6828244" cy="1382062"/>
        </a:xfrm>
        <a:prstGeom prst="roundRect">
          <a:avLst/>
        </a:prstGeom>
        <a:solidFill>
          <a:schemeClr val="accent5">
            <a:hueOff val="89584"/>
            <a:satOff val="-26666"/>
            <a:lumOff val="217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en-ZW" sz="2000" b="1" kern="1200" dirty="0">
              <a:latin typeface="Arial" panose="020B0604020202020204" pitchFamily="34" charset="0"/>
              <a:cs typeface="Arial" panose="020B0604020202020204" pitchFamily="34" charset="0"/>
            </a:rPr>
            <a:t>Benchmarking measures against income affects reproducibility and reliability of findings since the resultant estimates vary depending on how income is estimated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467" y="1707412"/>
        <a:ext cx="6693310" cy="1247128"/>
      </dsp:txXfrm>
    </dsp:sp>
    <dsp:sp modelId="{64A3678E-6CDD-E346-A266-C680D708FBF5}">
      <dsp:nvSpPr>
        <dsp:cNvPr id="0" name=""/>
        <dsp:cNvSpPr/>
      </dsp:nvSpPr>
      <dsp:spPr>
        <a:xfrm>
          <a:off x="0" y="3176283"/>
          <a:ext cx="6828244" cy="1382062"/>
        </a:xfrm>
        <a:prstGeom prst="roundRect">
          <a:avLst/>
        </a:prstGeom>
        <a:solidFill>
          <a:schemeClr val="accent5">
            <a:hueOff val="179167"/>
            <a:satOff val="-53333"/>
            <a:lumOff val="433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en-ZW" sz="2000" b="1" kern="1200" dirty="0">
              <a:latin typeface="Arial" panose="020B0604020202020204" pitchFamily="34" charset="0"/>
              <a:cs typeface="Arial" panose="020B0604020202020204" pitchFamily="34" charset="0"/>
            </a:rPr>
            <a:t>Costs and income do not account for coping strategies and social consequences in their estimates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467" y="3243750"/>
        <a:ext cx="6693310" cy="1247128"/>
      </dsp:txXfrm>
    </dsp:sp>
    <dsp:sp modelId="{B36203FC-7002-0F42-B41F-293052CC154F}">
      <dsp:nvSpPr>
        <dsp:cNvPr id="0" name=""/>
        <dsp:cNvSpPr/>
      </dsp:nvSpPr>
      <dsp:spPr>
        <a:xfrm>
          <a:off x="0" y="4710538"/>
          <a:ext cx="6828244" cy="1382062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en-ZW" sz="2000" b="1" kern="1200" dirty="0">
              <a:latin typeface="Arial" panose="020B0604020202020204" pitchFamily="34" charset="0"/>
              <a:cs typeface="Arial" panose="020B0604020202020204" pitchFamily="34" charset="0"/>
            </a:rPr>
            <a:t>Poor people may not have any  money to spend and  develop ”other” coping strategies (for example reducing number of meals)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467" y="4778005"/>
        <a:ext cx="6693310" cy="1247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092F1-1656-4E4B-A86A-6771689F001E}" type="datetimeFigureOut">
              <a:rPr lang="en-US" smtClean="0"/>
              <a:t>9/20/23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2CB2A-74DC-624C-B94E-6BA9DF795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6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9D6F5-7480-FC49-8577-D84F1DD054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900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50B9A-AEC8-401D-BE93-C4474859A26E}" type="slidenum">
              <a:rPr kumimoji="0" lang="en-Z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Z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135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450B9A-AEC8-401D-BE93-C4474859A26E}" type="slidenum">
              <a:rPr lang="en-ZW" smtClean="0"/>
              <a:t>19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477709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450B9A-AEC8-401D-BE93-C4474859A26E}" type="slidenum">
              <a:rPr lang="en-ZW" smtClean="0"/>
              <a:t>20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000054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450B9A-AEC8-401D-BE93-C4474859A26E}" type="slidenum">
              <a:rPr lang="en-ZW" smtClean="0"/>
              <a:t>21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555054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450B9A-AEC8-401D-BE93-C4474859A26E}" type="slidenum">
              <a:rPr lang="en-ZW" smtClean="0"/>
              <a:t>22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508248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450B9A-AEC8-401D-BE93-C4474859A26E}" type="slidenum">
              <a:rPr lang="en-ZW" smtClean="0"/>
              <a:t>23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542645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9D6F5-7480-FC49-8577-D84F1DD054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58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9D6F5-7480-FC49-8577-D84F1DD054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25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D42F-6154-4FA9-9615-446FC24F130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76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D42F-6154-4FA9-9615-446FC24F130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13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 centred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9D6F5-7480-FC49-8577-D84F1DD054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12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logos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D42F-6154-4FA9-9615-446FC24F130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14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Already happening – me</a:t>
            </a:r>
          </a:p>
          <a:p>
            <a:endParaRPr lang="en-US" dirty="0"/>
          </a:p>
          <a:p>
            <a:r>
              <a:rPr lang="en-US" dirty="0"/>
              <a:t>Highlight which are mine</a:t>
            </a:r>
          </a:p>
          <a:p>
            <a:r>
              <a:rPr lang="en-US" dirty="0"/>
              <a:t>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C06BC-D319-3B4C-A4E0-41A88635C73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55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Already happening – me</a:t>
            </a:r>
          </a:p>
          <a:p>
            <a:endParaRPr lang="en-US"/>
          </a:p>
          <a:p>
            <a:r>
              <a:rPr lang="en-US"/>
              <a:t>Highlight which are mine</a:t>
            </a:r>
          </a:p>
          <a:p>
            <a:r>
              <a:rPr lang="en-US"/>
              <a:t>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C06BC-D319-3B4C-A4E0-41A88635C73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00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PHC tertiary NGO</a:t>
            </a:r>
          </a:p>
          <a:p>
            <a:endParaRPr lang="en-US" dirty="0"/>
          </a:p>
          <a:p>
            <a:r>
              <a:rPr lang="en-US" dirty="0"/>
              <a:t>ADD DETAIL</a:t>
            </a:r>
          </a:p>
          <a:p>
            <a:endParaRPr lang="en-US" dirty="0"/>
          </a:p>
          <a:p>
            <a:r>
              <a:rPr lang="en-US" dirty="0"/>
              <a:t>What we have learned </a:t>
            </a:r>
          </a:p>
          <a:p>
            <a:r>
              <a:rPr lang="en-US" dirty="0"/>
              <a:t>- Phone counselling vs face to 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C06BC-D319-3B4C-A4E0-41A88635C7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7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created in the Excel IMBA_allresults_Aug23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7EE83-F187-8649-96BD-44FCA230372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381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from public health perspective = prevalent and associated with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9D6F5-7480-FC49-8577-D84F1DD0548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864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Several studies have considered community perspectives on TB screening in order to give insight into these challenges.</a:t>
            </a:r>
          </a:p>
          <a:p>
            <a:endParaRPr lang="en-US" dirty="0"/>
          </a:p>
          <a:p>
            <a:r>
              <a:rPr lang="en-US" dirty="0"/>
              <a:t>Multiple and urgent competing priorities</a:t>
            </a:r>
          </a:p>
          <a:p>
            <a:endParaRPr lang="en-US" dirty="0"/>
          </a:p>
          <a:p>
            <a:r>
              <a:rPr lang="en-US" dirty="0"/>
              <a:t>Whilst a screening programme itself may be new, people have prior (often negative) experiences of health care seeking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These priorities and attitudes interact with how someone feels in themselves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TB policies = long term outcomes + community-level incidence. Communities = opportunity to know your status, better care for the index case. DIABETES.</a:t>
            </a:r>
          </a:p>
          <a:p>
            <a:endParaRPr lang="en-US" dirty="0"/>
          </a:p>
          <a:p>
            <a:r>
              <a:rPr lang="en-US" dirty="0"/>
              <a:t>Home visits - might reflect participating in a research programme, in contrast to their previous experiences accessing care</a:t>
            </a:r>
          </a:p>
          <a:p>
            <a:endParaRPr lang="en-US" dirty="0"/>
          </a:p>
          <a:p>
            <a:r>
              <a:rPr lang="en-US" dirty="0"/>
              <a:t>Of particular importance (10% or fewer of people in TB screening programmes who have symptoms actually have TB)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D42F-6154-4FA9-9615-446FC24F1304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4922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D42F-6154-4FA9-9615-446FC24F1304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5311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numbers were updated 7</a:t>
            </a:r>
            <a:r>
              <a:rPr lang="en-US" baseline="30000" dirty="0"/>
              <a:t>th</a:t>
            </a:r>
            <a:r>
              <a:rPr lang="en-US" dirty="0"/>
              <a:t> September 2023</a:t>
            </a:r>
          </a:p>
          <a:p>
            <a:r>
              <a:rPr lang="en-US" dirty="0"/>
              <a:t>Use the Participant Calendar Google Sheet to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7EE83-F187-8649-96BD-44FCA230372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94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25% HHC are adolescents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2CB2A-74DC-624C-B94E-6BA9DF7958C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20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9D6F5-7480-FC49-8577-D84F1DD054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2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9D6F5-7480-FC49-8577-D84F1DD054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22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9D6F5-7480-FC49-8577-D84F1DD054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39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450B9A-AEC8-401D-BE93-C4474859A26E}" type="slidenum">
              <a:rPr lang="en-ZW" smtClean="0"/>
              <a:t>8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260188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9D6F5-7480-FC49-8577-D84F1DD054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07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450B9A-AEC8-401D-BE93-C4474859A26E}" type="slidenum">
              <a:rPr lang="en-ZW" smtClean="0"/>
              <a:t>13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47422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450B9A-AEC8-401D-BE93-C4474859A26E}" type="slidenum">
              <a:rPr lang="en-ZW" smtClean="0"/>
              <a:t>14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000054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27BF-5E9C-ED49-9067-48F7B77CB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Calisto MT" panose="02040603050505030304" pitchFamily="18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29ECFE-D3A6-2D40-A2D6-26A7CFFEA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60700"/>
            <a:ext cx="9144000" cy="12573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2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D0EA-AA05-B245-9348-BDEE4F3B2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194581"/>
            <a:ext cx="11015132" cy="701675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C343C-37B0-134F-8597-47082E8E9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7" y="1278467"/>
            <a:ext cx="11523133" cy="5029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27F30-7FF4-574E-BA29-D5DB1D6C2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C9D0-CF28-8445-B6C4-496F24F3898E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0BCF2-C30D-374F-9F1C-F62691046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34DE8-F826-334B-AE4F-AA52B6DC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0B6-DCD5-A84D-86C7-9E2BECEB2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9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3086-B57B-48B9-9854-79C3B67A786E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451A-467D-45B8-95CB-7B8A62903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3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our was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43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27BF-5E9C-ED49-9067-48F7B77CB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Calisto MT" panose="02040603050505030304" pitchFamily="18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29ECFE-D3A6-2D40-A2D6-26A7CFFEA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60700"/>
            <a:ext cx="9144000" cy="12573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58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D0EA-AA05-B245-9348-BDEE4F3B2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65125"/>
            <a:ext cx="10729912" cy="70167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C343C-37B0-134F-8597-47082E8E9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700214"/>
            <a:ext cx="10944225" cy="44767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27F30-7FF4-574E-BA29-D5DB1D6C2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C9D0-CF28-8445-B6C4-496F24F3898E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0BCF2-C30D-374F-9F1C-F62691046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34DE8-F826-334B-AE4F-AA52B6DC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0B6-DCD5-A84D-86C7-9E2BECEB2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24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3086-B57B-48B9-9854-79C3B67A786E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451A-467D-45B8-95CB-7B8A62903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B6051B-1C09-8348-8F2F-B1055408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B7118-DCA2-BD4E-AA26-848929BAA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4EB32-731D-1B4D-AEE3-C4F2D8814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AC9D0-CF28-8445-B6C4-496F24F3898E}" type="datetimeFigureOut">
              <a:rPr lang="en-US" smtClean="0"/>
              <a:t>9/20/23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77BA3-176F-D34E-BCF6-3FDD8CF04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05F6D-10BD-614A-AC2B-8934E0B4B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320B6-DCD5-A84D-86C7-9E2BECEB2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7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  <p:sldLayoutId id="214748367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nstantia" panose="0203060205030603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B6051B-1C09-8348-8F2F-B1055408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B7118-DCA2-BD4E-AA26-848929BAA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4EB32-731D-1B4D-AEE3-C4F2D8814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AC9D0-CF28-8445-B6C4-496F24F3898E}" type="datetimeFigureOut">
              <a:rPr lang="en-US" smtClean="0"/>
              <a:t>9/20/23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77BA3-176F-D34E-BCF6-3FDD8CF04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05F6D-10BD-614A-AC2B-8934E0B4B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320B6-DCD5-A84D-86C7-9E2BECEB2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7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nstantia" panose="0203060205030603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emf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?sort=date&amp;term=Ngamvithayapong-Yanai+J&amp;cauthor_id=2390895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6962815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med.ncbi.nlm.nih.gov/37132328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31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8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12" Type="http://schemas.openxmlformats.org/officeDocument/2006/relationships/image" Target="../media/image53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11" Type="http://schemas.openxmlformats.org/officeDocument/2006/relationships/image" Target="../media/image7.jpeg"/><Relationship Id="rId5" Type="http://schemas.openxmlformats.org/officeDocument/2006/relationships/image" Target="https://end.org/wp-content/uploads/2018/02/Zimbabwe-MOH-logo.png" TargetMode="External"/><Relationship Id="rId15" Type="http://schemas.openxmlformats.org/officeDocument/2006/relationships/image" Target="../media/image55.jpeg"/><Relationship Id="rId10" Type="http://schemas.openxmlformats.org/officeDocument/2006/relationships/image" Target="../media/image6.jpeg"/><Relationship Id="rId4" Type="http://schemas.openxmlformats.org/officeDocument/2006/relationships/image" Target="../media/image48.png"/><Relationship Id="rId9" Type="http://schemas.openxmlformats.org/officeDocument/2006/relationships/image" Target="../media/image52.png"/><Relationship Id="rId1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researchsquare.com/article/rs-29280/v1" TargetMode="External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?sort=date&amp;term=Ngamvithayapong-Yanai+J&amp;cauthor_id=2390895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F6EF00-4196-3D47-8B18-0FB61B3662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39"/>
          <a:stretch/>
        </p:blipFill>
        <p:spPr>
          <a:xfrm>
            <a:off x="0" y="0"/>
            <a:ext cx="12192000" cy="5558133"/>
          </a:xfrm>
          <a:prstGeom prst="rect">
            <a:avLst/>
          </a:prstGeom>
        </p:spPr>
      </p:pic>
      <p:pic>
        <p:nvPicPr>
          <p:cNvPr id="4" name="Picture 6" descr="National Institute of Medical Research - Mbeya Research Center | The  VALIDATE Network">
            <a:extLst>
              <a:ext uri="{FF2B5EF4-FFF2-40B4-BE49-F238E27FC236}">
                <a16:creationId xmlns:a16="http://schemas.microsoft.com/office/drawing/2014/main" id="{EC02E4CE-0A70-25D3-70D9-4D4988E21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100" y="5896686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nício - Instituto Nacional de Saúde">
            <a:extLst>
              <a:ext uri="{FF2B5EF4-FFF2-40B4-BE49-F238E27FC236}">
                <a16:creationId xmlns:a16="http://schemas.microsoft.com/office/drawing/2014/main" id="{499D9067-DCD2-BC31-BBE7-12A09BE3F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99" y="5896686"/>
            <a:ext cx="122841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Ludwig Maximilian University of Munich - LMU Logo Download Vector">
            <a:extLst>
              <a:ext uri="{FF2B5EF4-FFF2-40B4-BE49-F238E27FC236}">
                <a16:creationId xmlns:a16="http://schemas.microsoft.com/office/drawing/2014/main" id="{D2969648-E6B0-4A0F-E96A-3C3F4A3D8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499" y="5896686"/>
            <a:ext cx="137174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E5CDDA-AA2F-7414-5F77-39511D16F125}"/>
              </a:ext>
            </a:extLst>
          </p:cNvPr>
          <p:cNvSpPr txBox="1"/>
          <p:nvPr/>
        </p:nvSpPr>
        <p:spPr>
          <a:xfrm>
            <a:off x="353526" y="2178901"/>
            <a:ext cx="11484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sz="3600" b="1" dirty="0">
                <a:solidFill>
                  <a:schemeClr val="bg1"/>
                </a:solidFill>
                <a:latin typeface="Corbel" panose="020B0503020204020204" pitchFamily="34" charset="0"/>
              </a:rPr>
              <a:t>Beyond TB: a person-centred and rights-based approach for people affected by TB and their households</a:t>
            </a:r>
            <a:endParaRPr lang="en-GB" sz="3600" b="1" i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C52D579-ED69-C256-CAFB-AAC8C50460AE}"/>
              </a:ext>
            </a:extLst>
          </p:cNvPr>
          <p:cNvSpPr txBox="1">
            <a:spLocks/>
          </p:cNvSpPr>
          <p:nvPr/>
        </p:nvSpPr>
        <p:spPr>
          <a:xfrm>
            <a:off x="1524000" y="3675456"/>
            <a:ext cx="9144000" cy="1200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GB" sz="1800" dirty="0">
                <a:latin typeface="Corbel" panose="020B0503020204020204" pitchFamily="34" charset="0"/>
              </a:rPr>
              <a:t>Claire Calderwood &amp; Katharina </a:t>
            </a:r>
            <a:r>
              <a:rPr lang="en-GB" sz="1800" dirty="0" err="1">
                <a:latin typeface="Corbel" panose="020B0503020204020204" pitchFamily="34" charset="0"/>
              </a:rPr>
              <a:t>Kranzer</a:t>
            </a:r>
            <a:endParaRPr lang="en-GB" sz="1800" dirty="0"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GB" sz="1400" dirty="0">
                <a:latin typeface="Corbel" panose="020B0503020204020204" pitchFamily="34" charset="0"/>
              </a:rPr>
              <a:t>London School of Hygiene &amp; Tropical Medicine, UK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GB" sz="1400" dirty="0">
                <a:latin typeface="Corbel" panose="020B0503020204020204" pitchFamily="34" charset="0"/>
              </a:rPr>
              <a:t>Biomedical Research &amp; Training Institute, Zimbabwe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GB" sz="1400" i="1" dirty="0">
                <a:latin typeface="Corbel" panose="020B0503020204020204" pitchFamily="34" charset="0"/>
              </a:rPr>
              <a:t>LIV-TB | September 2023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6A17150-F1A9-3AD7-C20E-FA53F1EA3D76}"/>
              </a:ext>
            </a:extLst>
          </p:cNvPr>
          <p:cNvSpPr/>
          <p:nvPr/>
        </p:nvSpPr>
        <p:spPr>
          <a:xfrm>
            <a:off x="66631" y="5672698"/>
            <a:ext cx="3064042" cy="10857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BA6B53-DCF7-F695-0A7D-FDB271142EB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371" t="14840" r="3378" b="6610"/>
          <a:stretch/>
        </p:blipFill>
        <p:spPr>
          <a:xfrm>
            <a:off x="104895" y="5896686"/>
            <a:ext cx="1942750" cy="6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01D280-D047-6CF4-36AC-41FC51CED1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7206" y="5896686"/>
            <a:ext cx="1348124" cy="6480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A4E5C66-DB6F-33FA-11ED-7F0DCD6B784F}"/>
              </a:ext>
            </a:extLst>
          </p:cNvPr>
          <p:cNvSpPr/>
          <p:nvPr/>
        </p:nvSpPr>
        <p:spPr>
          <a:xfrm>
            <a:off x="10667996" y="5683679"/>
            <a:ext cx="1170471" cy="10857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B Diagnostik | Abteilung für Infektions- und Tropenmedizin">
            <a:extLst>
              <a:ext uri="{FF2B5EF4-FFF2-40B4-BE49-F238E27FC236}">
                <a16:creationId xmlns:a16="http://schemas.microsoft.com/office/drawing/2014/main" id="{0D6C43AD-9BA5-C747-A364-16977FED0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025" y="5896686"/>
            <a:ext cx="2290019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4">
            <a:extLst>
              <a:ext uri="{FF2B5EF4-FFF2-40B4-BE49-F238E27FC236}">
                <a16:creationId xmlns:a16="http://schemas.microsoft.com/office/drawing/2014/main" id="{9228A15B-59E6-C10D-863F-276824A8F5A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0"/>
          <a:srcRect t="1" r="6628" b="24853"/>
          <a:stretch/>
        </p:blipFill>
        <p:spPr bwMode="auto">
          <a:xfrm>
            <a:off x="10686839" y="5896686"/>
            <a:ext cx="1318538" cy="648000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6F332C-A5D1-432E-9307-605E7D57F1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516" y="5896686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83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4DA4B-8945-B761-8349-6D6F88E2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social protection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D8EB5-B2EF-246B-8C88-ECE4C1554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04A812-2131-FD60-D549-00CEDB7E7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101466"/>
              </p:ext>
            </p:extLst>
          </p:nvPr>
        </p:nvGraphicFramePr>
        <p:xfrm>
          <a:off x="104869" y="1176916"/>
          <a:ext cx="12022667" cy="5511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9393">
                  <a:extLst>
                    <a:ext uri="{9D8B030D-6E8A-4147-A177-3AD203B41FA5}">
                      <a16:colId xmlns:a16="http://schemas.microsoft.com/office/drawing/2014/main" val="1642239220"/>
                    </a:ext>
                  </a:extLst>
                </a:gridCol>
                <a:gridCol w="1138583">
                  <a:extLst>
                    <a:ext uri="{9D8B030D-6E8A-4147-A177-3AD203B41FA5}">
                      <a16:colId xmlns:a16="http://schemas.microsoft.com/office/drawing/2014/main" val="2621883474"/>
                    </a:ext>
                  </a:extLst>
                </a:gridCol>
                <a:gridCol w="1799567">
                  <a:extLst>
                    <a:ext uri="{9D8B030D-6E8A-4147-A177-3AD203B41FA5}">
                      <a16:colId xmlns:a16="http://schemas.microsoft.com/office/drawing/2014/main" val="2125250851"/>
                    </a:ext>
                  </a:extLst>
                </a:gridCol>
                <a:gridCol w="991426">
                  <a:extLst>
                    <a:ext uri="{9D8B030D-6E8A-4147-A177-3AD203B41FA5}">
                      <a16:colId xmlns:a16="http://schemas.microsoft.com/office/drawing/2014/main" val="2333103106"/>
                    </a:ext>
                  </a:extLst>
                </a:gridCol>
                <a:gridCol w="2162857">
                  <a:extLst>
                    <a:ext uri="{9D8B030D-6E8A-4147-A177-3AD203B41FA5}">
                      <a16:colId xmlns:a16="http://schemas.microsoft.com/office/drawing/2014/main" val="44228183"/>
                    </a:ext>
                  </a:extLst>
                </a:gridCol>
                <a:gridCol w="4370841">
                  <a:extLst>
                    <a:ext uri="{9D8B030D-6E8A-4147-A177-3AD203B41FA5}">
                      <a16:colId xmlns:a16="http://schemas.microsoft.com/office/drawing/2014/main" val="3051022980"/>
                    </a:ext>
                  </a:extLst>
                </a:gridCol>
              </a:tblGrid>
              <a:tr h="419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 (year) </a:t>
                      </a:r>
                      <a:endParaRPr lang="en-ZW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Setting 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 </a:t>
                      </a:r>
                      <a:endParaRPr lang="en-ZW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Intervention 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 estimate</a:t>
                      </a:r>
                      <a:endParaRPr lang="en-ZW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extLst>
                  <a:ext uri="{0D108BD9-81ED-4DB2-BD59-A6C34878D82A}">
                    <a16:rowId xmlns:a16="http://schemas.microsoft.com/office/drawing/2014/main" val="3047914341"/>
                  </a:ext>
                </a:extLst>
              </a:tr>
              <a:tr h="419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Carter 2019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Brazil</a:t>
                      </a:r>
                      <a:endParaRPr lang="en-ZW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13029 DS-TB  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 success</a:t>
                      </a:r>
                      <a:endParaRPr lang="en-ZW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$55.60/month</a:t>
                      </a: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87.2% (</a:t>
                      </a:r>
                      <a:r>
                        <a:rPr lang="en-ZW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vs 76.6% (c)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extLst>
                  <a:ext uri="{0D108BD9-81ED-4DB2-BD59-A6C34878D82A}">
                    <a16:rowId xmlns:a16="http://schemas.microsoft.com/office/drawing/2014/main" val="3561856009"/>
                  </a:ext>
                </a:extLst>
              </a:tr>
              <a:tr h="419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Klein 2018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Argentina</a:t>
                      </a:r>
                      <a:endParaRPr lang="en-ZW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941 DS-TB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 success</a:t>
                      </a:r>
                      <a:endParaRPr lang="en-ZW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 </a:t>
                      </a: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83% (</a:t>
                      </a:r>
                      <a:r>
                        <a:rPr lang="en-ZW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vs 69% (c); </a:t>
                      </a:r>
                      <a:r>
                        <a:rPr lang="en-ZW" sz="14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</a:t>
                      </a:r>
                      <a:r>
                        <a:rPr lang="en-ZW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=2.9 (2.0–4.3)</a:t>
                      </a:r>
                      <a:endParaRPr lang="en-ZW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extLst>
                  <a:ext uri="{0D108BD9-81ED-4DB2-BD59-A6C34878D82A}">
                    <a16:rowId xmlns:a16="http://schemas.microsoft.com/office/drawing/2014/main" val="1282298557"/>
                  </a:ext>
                </a:extLst>
              </a:tr>
              <a:tr h="419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Lutge</a:t>
                      </a: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Africa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4091 DS-TB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 success</a:t>
                      </a:r>
                      <a:endParaRPr lang="en-ZW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food vouchers ($15)</a:t>
                      </a: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76% (</a:t>
                      </a:r>
                      <a:r>
                        <a:rPr lang="en-ZW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vs 71% (c) </a:t>
                      </a:r>
                      <a:endParaRPr lang="en-ZW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extLst>
                  <a:ext uri="{0D108BD9-81ED-4DB2-BD59-A6C34878D82A}">
                    <a16:rowId xmlns:a16="http://schemas.microsoft.com/office/drawing/2014/main" val="3972123243"/>
                  </a:ext>
                </a:extLst>
              </a:tr>
              <a:tr h="419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Torrens 2018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Brazil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7255 DS-TB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 success</a:t>
                      </a:r>
                      <a:endParaRPr lang="en-ZW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$55.60/month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 (</a:t>
                      </a:r>
                      <a:r>
                        <a:rPr lang="en-ZW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vs 77% (c), </a:t>
                      </a:r>
                      <a:r>
                        <a:rPr lang="en-ZW" sz="14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</a:t>
                      </a:r>
                      <a:r>
                        <a:rPr lang="en-ZW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=1.07 (1.04–1.11) </a:t>
                      </a:r>
                      <a:endParaRPr lang="en-ZW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extLst>
                  <a:ext uri="{0D108BD9-81ED-4DB2-BD59-A6C34878D82A}">
                    <a16:rowId xmlns:a16="http://schemas.microsoft.com/office/drawing/2014/main" val="3375617908"/>
                  </a:ext>
                </a:extLst>
              </a:tr>
              <a:tr h="440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Reis-Santos 2019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Brazil</a:t>
                      </a:r>
                      <a:endParaRPr lang="en-ZW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25084 DS-TB 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 success</a:t>
                      </a:r>
                      <a:endParaRPr lang="en-ZW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$55.60/month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78% (</a:t>
                      </a:r>
                      <a:r>
                        <a:rPr lang="en-ZW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vs 68% (c); </a:t>
                      </a:r>
                      <a:r>
                        <a:rPr lang="en-ZW" sz="14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</a:t>
                      </a:r>
                      <a:r>
                        <a:rPr lang="en-ZW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=1.16 (1.05–1.11)</a:t>
                      </a:r>
                      <a:endParaRPr lang="en-ZW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extLst>
                  <a:ext uri="{0D108BD9-81ED-4DB2-BD59-A6C34878D82A}">
                    <a16:rowId xmlns:a16="http://schemas.microsoft.com/office/drawing/2014/main" val="1629908995"/>
                  </a:ext>
                </a:extLst>
              </a:tr>
              <a:tr h="419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Wingfield 2016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Peru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 TB affected HH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Catastrophic costs </a:t>
                      </a:r>
                      <a:endParaRPr lang="en-ZW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$230 + psychosocial visits</a:t>
                      </a: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Prevalence of catastrophic costs: </a:t>
                      </a:r>
                      <a:r>
                        <a:rPr lang="en-ZW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 (</a:t>
                      </a:r>
                      <a:r>
                        <a:rPr lang="en-ZW" sz="14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W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vs 42% (c)  </a:t>
                      </a:r>
                      <a:endParaRPr lang="en-ZW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extLst>
                  <a:ext uri="{0D108BD9-81ED-4DB2-BD59-A6C34878D82A}">
                    <a16:rowId xmlns:a16="http://schemas.microsoft.com/office/drawing/2014/main" val="1115828096"/>
                  </a:ext>
                </a:extLst>
              </a:tr>
              <a:tr h="419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Rogers 2018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Liberia</a:t>
                      </a:r>
                      <a:endParaRPr lang="en-ZW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513 DS-TB 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 success</a:t>
                      </a:r>
                      <a:endParaRPr lang="en-ZW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 + social assistance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82.5% (</a:t>
                      </a:r>
                      <a:r>
                        <a:rPr lang="en-ZW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vs 69% (c),  LTFU 2.1% (</a:t>
                      </a:r>
                      <a:r>
                        <a:rPr lang="en-ZW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vs 9.5% (c)</a:t>
                      </a:r>
                      <a:endParaRPr lang="en-ZW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extLst>
                  <a:ext uri="{0D108BD9-81ED-4DB2-BD59-A6C34878D82A}">
                    <a16:rowId xmlns:a16="http://schemas.microsoft.com/office/drawing/2014/main" val="55852970"/>
                  </a:ext>
                </a:extLst>
              </a:tr>
              <a:tr h="440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Wingfield  2017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Peru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DR-TB 258 DS-TB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 success</a:t>
                      </a:r>
                      <a:endParaRPr lang="en-ZW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$230</a:t>
                      </a: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 (</a:t>
                      </a:r>
                      <a:r>
                        <a:rPr lang="en-ZW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vs 53% (c); OR=1.6 (95% CI:1.00–2.60)</a:t>
                      </a:r>
                      <a:endParaRPr lang="en-ZW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extLst>
                  <a:ext uri="{0D108BD9-81ED-4DB2-BD59-A6C34878D82A}">
                    <a16:rowId xmlns:a16="http://schemas.microsoft.com/office/drawing/2014/main" val="378083506"/>
                  </a:ext>
                </a:extLst>
              </a:tr>
              <a:tr h="44011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Ngamvith</a:t>
                      </a:r>
                      <a:r>
                        <a:rPr lang="en-ZW" sz="1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2013</a:t>
                      </a: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Thailand</a:t>
                      </a:r>
                      <a:endParaRPr lang="en-ZW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759 DS-TB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 success</a:t>
                      </a:r>
                      <a:endParaRPr lang="en-ZW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$3-$132 per visit dep. on need + home visits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69.3% (</a:t>
                      </a:r>
                      <a:r>
                        <a:rPr lang="en-ZW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vs 51.6% (c); </a:t>
                      </a:r>
                      <a:r>
                        <a:rPr lang="en-ZW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RR=1.35 (1.20–1.53) </a:t>
                      </a:r>
                      <a:endParaRPr lang="en-ZW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extLst>
                  <a:ext uri="{0D108BD9-81ED-4DB2-BD59-A6C34878D82A}">
                    <a16:rowId xmlns:a16="http://schemas.microsoft.com/office/drawing/2014/main" val="2623655179"/>
                  </a:ext>
                </a:extLst>
              </a:tr>
              <a:tr h="419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Yin 2018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  <a:endParaRPr lang="en-ZW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 DR-TB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 success</a:t>
                      </a:r>
                      <a:endParaRPr lang="en-ZW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$20/month</a:t>
                      </a: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78% (</a:t>
                      </a:r>
                      <a:r>
                        <a:rPr lang="en-ZW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vs 52% (c)</a:t>
                      </a:r>
                      <a:endParaRPr lang="en-ZW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extLst>
                  <a:ext uri="{0D108BD9-81ED-4DB2-BD59-A6C34878D82A}">
                    <a16:rowId xmlns:a16="http://schemas.microsoft.com/office/drawing/2014/main" val="2996405586"/>
                  </a:ext>
                </a:extLst>
              </a:tr>
              <a:tr h="419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Ukwaja</a:t>
                      </a: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Nigeria</a:t>
                      </a:r>
                      <a:endParaRPr lang="en-ZW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 DS-TB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 success</a:t>
                      </a:r>
                      <a:endParaRPr lang="en-ZW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$15/month</a:t>
                      </a: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86.0% (</a:t>
                      </a:r>
                      <a:r>
                        <a:rPr lang="en-ZW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vs 71.1% (c); </a:t>
                      </a:r>
                      <a:r>
                        <a:rPr lang="en-ZW" sz="14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aOR</a:t>
                      </a:r>
                      <a:r>
                        <a:rPr lang="en-ZW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=2.3 (1.20–30)</a:t>
                      </a:r>
                      <a:endParaRPr lang="en-ZW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extLst>
                  <a:ext uri="{0D108BD9-81ED-4DB2-BD59-A6C34878D82A}">
                    <a16:rowId xmlns:a16="http://schemas.microsoft.com/office/drawing/2014/main" val="3502890717"/>
                  </a:ext>
                </a:extLst>
              </a:tr>
              <a:tr h="419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Martins 2009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Timor-Leste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 DS-TB 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 success</a:t>
                      </a:r>
                      <a:endParaRPr lang="en-ZW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Meals &amp; food</a:t>
                      </a: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78% (</a:t>
                      </a:r>
                      <a:r>
                        <a:rPr lang="en-ZW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vs. 76% (c); RR=1.15 (0.87–1.52)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extLst>
                  <a:ext uri="{0D108BD9-81ED-4DB2-BD59-A6C34878D82A}">
                    <a16:rowId xmlns:a16="http://schemas.microsoft.com/office/drawing/2014/main" val="2506112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016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3F77AF-7154-71A1-1938-65131F481E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53" b="4757"/>
          <a:stretch/>
        </p:blipFill>
        <p:spPr>
          <a:xfrm>
            <a:off x="61785" y="172501"/>
            <a:ext cx="5239463" cy="5860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8C9D70-C971-20C5-EDDF-B0FE61344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0" y="1994064"/>
            <a:ext cx="7200900" cy="40386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7582CA8-7ADF-60CB-ADC7-FD55D482B133}"/>
              </a:ext>
            </a:extLst>
          </p:cNvPr>
          <p:cNvSpPr txBox="1">
            <a:spLocks/>
          </p:cNvSpPr>
          <p:nvPr/>
        </p:nvSpPr>
        <p:spPr>
          <a:xfrm>
            <a:off x="5802283" y="1126019"/>
            <a:ext cx="5881330" cy="526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2"/>
                </a:solidFill>
                <a:latin typeface="Corbel" panose="020B0503020204020204" pitchFamily="34" charset="0"/>
              </a:rPr>
              <a:t>Incident TB among HHC in India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8939AD-74C6-3C8E-5B7C-6C2717B06005}"/>
              </a:ext>
            </a:extLst>
          </p:cNvPr>
          <p:cNvSpPr txBox="1"/>
          <p:nvPr/>
        </p:nvSpPr>
        <p:spPr>
          <a:xfrm>
            <a:off x="6298288" y="6141021"/>
            <a:ext cx="5539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Bhargava et al, Lancet 2023</a:t>
            </a:r>
          </a:p>
        </p:txBody>
      </p:sp>
    </p:spTree>
    <p:extLst>
      <p:ext uri="{BB962C8B-B14F-4D97-AF65-F5344CB8AC3E}">
        <p14:creationId xmlns:p14="http://schemas.microsoft.com/office/powerpoint/2010/main" val="1199037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94D2C-FC66-412D-7A3C-5BDDE7659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291" y="1272746"/>
            <a:ext cx="6433760" cy="51573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40% people live in poverty (&lt;USD1.90pp/day)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90% unemployment (+ informal sector)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7% households experienced catastrophic health spending in 2015 (80% of TB households)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in 3 households have severe food insecurity: 23% children &lt;5 have stunting, 3% have wasting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12% adults have HIV (89% diagnosed)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10% adults have diabetes (&lt;50% diagnosed)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 to 37% adults have symptoms of common mental disorders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 rates of alcohol and substance misuse, particularly among young men (no estimates)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 is the leading risk factor for TB, followed by undernutrition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243A8B-6BE7-D212-3387-09EF9EF18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43" y="219009"/>
            <a:ext cx="8308390" cy="701675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Zimbabwe: Epidemiological context</a:t>
            </a:r>
          </a:p>
        </p:txBody>
      </p:sp>
      <p:pic>
        <p:nvPicPr>
          <p:cNvPr id="1026" name="Picture 2" descr="Zimbabwe Map - GIS Geography">
            <a:extLst>
              <a:ext uri="{FF2B5EF4-FFF2-40B4-BE49-F238E27FC236}">
                <a16:creationId xmlns:a16="http://schemas.microsoft.com/office/drawing/2014/main" id="{57E03C43-DB81-E867-0EBB-3A60B52D2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1" y="1592460"/>
            <a:ext cx="5034342" cy="460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626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3EC68B-F2BE-B0A1-C802-83C41B2E6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33" y="219009"/>
            <a:ext cx="9167102" cy="701675"/>
          </a:xfrm>
        </p:spPr>
        <p:txBody>
          <a:bodyPr>
            <a:noAutofit/>
          </a:bodyPr>
          <a:lstStyle/>
          <a:p>
            <a:r>
              <a:rPr lang="en-GB" dirty="0"/>
              <a:t>C</a:t>
            </a:r>
            <a:r>
              <a:rPr lang="en-GB" sz="3200" dirty="0"/>
              <a:t>onditional cash transfers in Zimbabwe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2DCDE7-A46E-CECC-C5B2-93ADFCAB1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33" y="1278700"/>
            <a:ext cx="11534654" cy="513211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Retrospective cohort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People registered for MDR-TB treatment (2014-2021), 35 selected health facilities in four provinces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on CCT obtained from national disbursement logs 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TB treatment outcomes extracted from DR-TB registers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Qualitative study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 in depth interviews with people in the continuation phase of DR-TB treatment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B19566-941F-FED8-9A47-B370ADC127A4}"/>
              </a:ext>
            </a:extLst>
          </p:cNvPr>
          <p:cNvSpPr txBox="1"/>
          <p:nvPr/>
        </p:nvSpPr>
        <p:spPr>
          <a:xfrm>
            <a:off x="4912066" y="6325356"/>
            <a:ext cx="6962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GPH 2023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https://pubmed.ncbi.nlm.nih.gov/36962815/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202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3EC68B-F2BE-B0A1-C802-83C41B2E6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194" y="219009"/>
            <a:ext cx="9153741" cy="701675"/>
          </a:xfrm>
        </p:spPr>
        <p:txBody>
          <a:bodyPr>
            <a:noAutofit/>
          </a:bodyPr>
          <a:lstStyle/>
          <a:p>
            <a:r>
              <a:rPr lang="en-GB" dirty="0"/>
              <a:t>Methods: health care facilities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40E1154A-105C-594F-3ED7-F5CEA3967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532" y="1517755"/>
            <a:ext cx="7480935" cy="4805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2684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B96735-AB65-2548-995B-04632C9935BA}"/>
              </a:ext>
            </a:extLst>
          </p:cNvPr>
          <p:cNvSpPr txBox="1"/>
          <p:nvPr/>
        </p:nvSpPr>
        <p:spPr>
          <a:xfrm>
            <a:off x="354842" y="264859"/>
            <a:ext cx="900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Unsuccessful outcomes &amp; proportion receiving CCT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481A5-3106-D049-B60E-969546788354}"/>
              </a:ext>
            </a:extLst>
          </p:cNvPr>
          <p:cNvSpPr txBox="1"/>
          <p:nvPr/>
        </p:nvSpPr>
        <p:spPr>
          <a:xfrm rot="16200000">
            <a:off x="-1544351" y="3457018"/>
            <a:ext cx="3854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Proportion in DR-TB care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862243-9483-B84C-BEFB-2FA2AA02E7D3}"/>
              </a:ext>
            </a:extLst>
          </p:cNvPr>
          <p:cNvSpPr txBox="1"/>
          <p:nvPr/>
        </p:nvSpPr>
        <p:spPr>
          <a:xfrm>
            <a:off x="7292899" y="1475668"/>
            <a:ext cx="4572000" cy="32150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481 enrolled, 61% men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53% received CCTs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Receiving CCTs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Death/LFTU: RR=0.27 (0.18–0.41)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Mat South &amp; Harare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Enrolment in 2018–2019</a:t>
            </a:r>
          </a:p>
        </p:txBody>
      </p:sp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3A8BF6A5-26AA-43DC-AE39-7BD9C7259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27" b="2736"/>
          <a:stretch/>
        </p:blipFill>
        <p:spPr>
          <a:xfrm>
            <a:off x="635985" y="1382904"/>
            <a:ext cx="6407945" cy="4548339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F4DE43-2C9B-4416-B2A1-2AB900727A0E}"/>
              </a:ext>
            </a:extLst>
          </p:cNvPr>
          <p:cNvSpPr txBox="1"/>
          <p:nvPr/>
        </p:nvSpPr>
        <p:spPr>
          <a:xfrm rot="16200000">
            <a:off x="835673" y="3845844"/>
            <a:ext cx="251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3 months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870EBF-1868-4A22-9443-7C396275F126}"/>
              </a:ext>
            </a:extLst>
          </p:cNvPr>
          <p:cNvSpPr txBox="1"/>
          <p:nvPr/>
        </p:nvSpPr>
        <p:spPr>
          <a:xfrm>
            <a:off x="1177283" y="5931243"/>
            <a:ext cx="512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Months since treatment initiation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8CD6828-A51B-4068-B915-907754152536}"/>
              </a:ext>
            </a:extLst>
          </p:cNvPr>
          <p:cNvCxnSpPr/>
          <p:nvPr/>
        </p:nvCxnSpPr>
        <p:spPr>
          <a:xfrm>
            <a:off x="7754243" y="2771452"/>
            <a:ext cx="0" cy="330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38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8570B-B305-123F-8C3F-ECB9F113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0AA6AFA-BA81-94DA-052D-55D13C563CC7}"/>
              </a:ext>
            </a:extLst>
          </p:cNvPr>
          <p:cNvSpPr/>
          <p:nvPr/>
        </p:nvSpPr>
        <p:spPr>
          <a:xfrm>
            <a:off x="9597046" y="6195178"/>
            <a:ext cx="2380211" cy="461665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14FB579-D881-3D8F-D43D-AD224FFDE4E1}"/>
              </a:ext>
            </a:extLst>
          </p:cNvPr>
          <p:cNvSpPr/>
          <p:nvPr/>
        </p:nvSpPr>
        <p:spPr>
          <a:xfrm>
            <a:off x="6899148" y="6195178"/>
            <a:ext cx="2027358" cy="461665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8BC219E7-ED51-7170-627A-2E4E254CBE28}"/>
              </a:ext>
            </a:extLst>
          </p:cNvPr>
          <p:cNvSpPr/>
          <p:nvPr/>
        </p:nvSpPr>
        <p:spPr>
          <a:xfrm>
            <a:off x="3790188" y="6195178"/>
            <a:ext cx="1913206" cy="461665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AE5946A-24CD-7F21-D96A-F6AD36118FBF}"/>
              </a:ext>
            </a:extLst>
          </p:cNvPr>
          <p:cNvSpPr/>
          <p:nvPr/>
        </p:nvSpPr>
        <p:spPr>
          <a:xfrm>
            <a:off x="164162" y="6195178"/>
            <a:ext cx="2627220" cy="461665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D662C4FA-5A03-5BAE-9CAC-C31496123221}"/>
              </a:ext>
            </a:extLst>
          </p:cNvPr>
          <p:cNvSpPr/>
          <p:nvPr/>
        </p:nvSpPr>
        <p:spPr>
          <a:xfrm>
            <a:off x="8245383" y="5140171"/>
            <a:ext cx="2696541" cy="461665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1D5BE9C1-C210-1DC1-13C1-8B2E9CCB2C9B}"/>
              </a:ext>
            </a:extLst>
          </p:cNvPr>
          <p:cNvSpPr/>
          <p:nvPr/>
        </p:nvSpPr>
        <p:spPr>
          <a:xfrm>
            <a:off x="1891049" y="5140171"/>
            <a:ext cx="3107758" cy="461665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15857F7-E054-5097-52AE-5F5A41FE6D1E}"/>
              </a:ext>
            </a:extLst>
          </p:cNvPr>
          <p:cNvSpPr/>
          <p:nvPr/>
        </p:nvSpPr>
        <p:spPr>
          <a:xfrm>
            <a:off x="3566778" y="3749417"/>
            <a:ext cx="5184969" cy="738664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EF91F37D-8C3C-2E43-B5CB-E4F10D348B17}"/>
              </a:ext>
            </a:extLst>
          </p:cNvPr>
          <p:cNvSpPr/>
          <p:nvPr/>
        </p:nvSpPr>
        <p:spPr>
          <a:xfrm>
            <a:off x="3478035" y="2109646"/>
            <a:ext cx="5362454" cy="738664"/>
          </a:xfrm>
          <a:prstGeom prst="round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E400E48-E61D-56AC-17F6-A69A6BCB0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8035" y="2095577"/>
            <a:ext cx="5362454" cy="7386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defRPr/>
            </a:pPr>
            <a:r>
              <a:rPr lang="en-ZW" sz="2400" b="1" dirty="0">
                <a:solidFill>
                  <a:prstClr val="black"/>
                </a:solidFill>
                <a:ea typeface="Times New Roman" panose="02020603050405020304" pitchFamily="18" charset="0"/>
              </a:rPr>
              <a:t>481 </a:t>
            </a:r>
            <a:r>
              <a:rPr lang="en-ZW" dirty="0">
                <a:solidFill>
                  <a:prstClr val="black"/>
                </a:solidFill>
                <a:ea typeface="Times New Roman" panose="02020603050405020304" pitchFamily="18" charset="0"/>
              </a:rPr>
              <a:t>registered for DR-TB treatment in 35 clinics with recorded treatment outcomes</a:t>
            </a:r>
            <a:endParaRPr lang="en-GB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69187F9-FC6F-3E54-09A1-DC77B35C1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895" y="3717361"/>
            <a:ext cx="4078735" cy="7386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ea typeface="MS Mincho" panose="02020609040205080304" pitchFamily="49" charset="-128"/>
              </a:rPr>
              <a:t>362</a:t>
            </a:r>
            <a:r>
              <a:rPr lang="en-US" dirty="0">
                <a:solidFill>
                  <a:prstClr val="black"/>
                </a:solidFill>
                <a:ea typeface="MS Mincho" panose="02020609040205080304" pitchFamily="49" charset="-128"/>
              </a:rPr>
              <a:t> included in the analysis assessing effectiveness of CCTs</a:t>
            </a:r>
            <a:endParaRPr lang="en-GB" dirty="0">
              <a:solidFill>
                <a:prstClr val="black"/>
              </a:solidFill>
              <a:ea typeface="MS Mincho" panose="02020609040205080304" pitchFamily="49" charset="-12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92CB55E-A8F9-2E93-8BEF-ECC80C0E9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3493" y="3438161"/>
            <a:ext cx="2386815" cy="7386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ea typeface="MS Mincho" panose="02020609040205080304" pitchFamily="49" charset="-128"/>
              </a:rPr>
              <a:t>28</a:t>
            </a:r>
            <a:r>
              <a:rPr lang="en-US" dirty="0">
                <a:solidFill>
                  <a:prstClr val="black"/>
                </a:solidFill>
                <a:ea typeface="MS Mincho" panose="02020609040205080304" pitchFamily="49" charset="-128"/>
              </a:rPr>
              <a:t> LTFU within 3 </a:t>
            </a:r>
            <a:r>
              <a:rPr lang="en-US" dirty="0" err="1">
                <a:solidFill>
                  <a:prstClr val="black"/>
                </a:solidFill>
                <a:ea typeface="MS Mincho" panose="02020609040205080304" pitchFamily="49" charset="-128"/>
              </a:rPr>
              <a:t>mo</a:t>
            </a:r>
            <a:r>
              <a:rPr lang="en-US" dirty="0">
                <a:solidFill>
                  <a:prstClr val="black"/>
                </a:solidFill>
                <a:ea typeface="MS Mincho" panose="02020609040205080304" pitchFamily="49" charset="-128"/>
              </a:rPr>
              <a:t> of </a:t>
            </a:r>
            <a:r>
              <a:rPr lang="en-US" dirty="0" err="1">
                <a:solidFill>
                  <a:prstClr val="black"/>
                </a:solidFill>
                <a:ea typeface="MS Mincho" panose="02020609040205080304" pitchFamily="49" charset="-128"/>
              </a:rPr>
              <a:t>tx</a:t>
            </a:r>
            <a:r>
              <a:rPr lang="en-US" dirty="0">
                <a:solidFill>
                  <a:prstClr val="black"/>
                </a:solidFill>
                <a:ea typeface="MS Mincho" panose="02020609040205080304" pitchFamily="49" charset="-128"/>
              </a:rPr>
              <a:t> initiation   </a:t>
            </a:r>
            <a:endParaRPr lang="en-GB" dirty="0">
              <a:solidFill>
                <a:prstClr val="black"/>
              </a:solidFill>
              <a:ea typeface="MS Mincho" panose="02020609040205080304" pitchFamily="49" charset="-128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6FF350E-894C-A35F-FDF8-60C2062CB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291" y="3438161"/>
            <a:ext cx="2286427" cy="7386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ea typeface="MS Mincho" panose="02020609040205080304" pitchFamily="49" charset="-128"/>
              </a:rPr>
              <a:t>91</a:t>
            </a:r>
            <a:r>
              <a:rPr lang="en-US" dirty="0">
                <a:solidFill>
                  <a:prstClr val="black"/>
                </a:solidFill>
                <a:ea typeface="MS Mincho" panose="02020609040205080304" pitchFamily="49" charset="-128"/>
              </a:rPr>
              <a:t> died within </a:t>
            </a: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ea typeface="MS Mincho" panose="02020609040205080304" pitchFamily="49" charset="-128"/>
              </a:rPr>
              <a:t>3 </a:t>
            </a:r>
            <a:r>
              <a:rPr lang="en-US" dirty="0" err="1">
                <a:solidFill>
                  <a:prstClr val="black"/>
                </a:solidFill>
                <a:ea typeface="MS Mincho" panose="02020609040205080304" pitchFamily="49" charset="-128"/>
              </a:rPr>
              <a:t>mo</a:t>
            </a:r>
            <a:r>
              <a:rPr lang="en-US" dirty="0">
                <a:solidFill>
                  <a:prstClr val="black"/>
                </a:solidFill>
                <a:ea typeface="MS Mincho" panose="02020609040205080304" pitchFamily="49" charset="-128"/>
              </a:rPr>
              <a:t> of </a:t>
            </a:r>
            <a:r>
              <a:rPr lang="en-US" dirty="0" err="1">
                <a:solidFill>
                  <a:prstClr val="black"/>
                </a:solidFill>
                <a:ea typeface="MS Mincho" panose="02020609040205080304" pitchFamily="49" charset="-128"/>
              </a:rPr>
              <a:t>tx</a:t>
            </a:r>
            <a:r>
              <a:rPr lang="en-US" dirty="0">
                <a:solidFill>
                  <a:prstClr val="black"/>
                </a:solidFill>
                <a:ea typeface="MS Mincho" panose="02020609040205080304" pitchFamily="49" charset="-128"/>
              </a:rPr>
              <a:t> initiation</a:t>
            </a:r>
            <a:endParaRPr lang="en-GB" dirty="0">
              <a:solidFill>
                <a:prstClr val="black"/>
              </a:solidFill>
              <a:ea typeface="MS Mincho" panose="02020609040205080304" pitchFamily="49" charset="-12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8B0585-5655-94F7-492E-C2991BDB4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2141" y="5140171"/>
            <a:ext cx="2949810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ea typeface="MS Mincho" panose="02020609040205080304" pitchFamily="49" charset="-128"/>
              </a:rPr>
              <a:t>262 </a:t>
            </a:r>
            <a:r>
              <a:rPr lang="en-US" dirty="0">
                <a:solidFill>
                  <a:prstClr val="black"/>
                </a:solidFill>
                <a:ea typeface="MS Mincho" panose="02020609040205080304" pitchFamily="49" charset="-128"/>
              </a:rPr>
              <a:t>successful outcomes</a:t>
            </a:r>
            <a:endParaRPr lang="en-GB" dirty="0">
              <a:solidFill>
                <a:prstClr val="black"/>
              </a:solidFill>
              <a:ea typeface="MS Mincho" panose="02020609040205080304" pitchFamily="49" charset="-12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625BC6-B82F-F5B2-7277-9FD10C1FE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047" y="5140171"/>
            <a:ext cx="3107759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ea typeface="MS Mincho" panose="02020609040205080304" pitchFamily="49" charset="-128"/>
              </a:rPr>
              <a:t>100</a:t>
            </a:r>
            <a:r>
              <a:rPr lang="en-US" dirty="0">
                <a:solidFill>
                  <a:prstClr val="black"/>
                </a:solidFill>
                <a:ea typeface="MS Mincho" panose="02020609040205080304" pitchFamily="49" charset="-128"/>
              </a:rPr>
              <a:t> unsuccessful outcomes </a:t>
            </a:r>
            <a:endParaRPr lang="en-GB" dirty="0">
              <a:solidFill>
                <a:prstClr val="black"/>
              </a:solidFill>
              <a:ea typeface="MS Mincho" panose="02020609040205080304" pitchFamily="49" charset="-128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BB1AB5C-2D23-7A13-EF43-BE5990D51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01" y="6195178"/>
            <a:ext cx="2827606" cy="461665"/>
          </a:xfrm>
          <a:prstGeom prst="rect">
            <a:avLst/>
          </a:prstGeom>
          <a:solidFill>
            <a:srgbClr val="ED7D31"/>
          </a:solidFill>
          <a:ln w="190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Mincho" panose="02020609040205080304" pitchFamily="49" charset="-128"/>
              </a:rPr>
              <a:t>53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Mincho" panose="02020609040205080304" pitchFamily="49" charset="-128"/>
              </a:rPr>
              <a:t> did not received CCT 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MS Mincho" panose="02020609040205080304" pitchFamily="49" charset="-12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9BA77C0-9508-2BE5-7C66-D3E949331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8035" y="6195178"/>
            <a:ext cx="2499019" cy="461665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190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Mincho" panose="02020609040205080304" pitchFamily="49" charset="-128"/>
              </a:rPr>
              <a:t>47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Mincho" panose="02020609040205080304" pitchFamily="49" charset="-128"/>
              </a:rPr>
              <a:t> received CCT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MS Mincho" panose="02020609040205080304" pitchFamily="49" charset="-12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6584900-46E4-4162-CEE8-445B272F0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7046" y="6195178"/>
            <a:ext cx="2499020" cy="461665"/>
          </a:xfrm>
          <a:prstGeom prst="rect">
            <a:avLst/>
          </a:prstGeom>
          <a:solidFill>
            <a:srgbClr val="ED7D31"/>
          </a:solidFill>
          <a:ln w="190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Mincho" panose="02020609040205080304" pitchFamily="49" charset="-128"/>
              </a:rPr>
              <a:t>76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Mincho" panose="02020609040205080304" pitchFamily="49" charset="-128"/>
              </a:rPr>
              <a:t> did not receive CCT  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MS Mincho" panose="02020609040205080304" pitchFamily="49" charset="-128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C1EC60F-E148-31B1-93C6-420755658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906" y="6195178"/>
            <a:ext cx="2285713" cy="461665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190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Mincho" panose="02020609040205080304" pitchFamily="49" charset="-128"/>
              </a:rPr>
              <a:t>186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Mincho" panose="02020609040205080304" pitchFamily="49" charset="-128"/>
              </a:rPr>
              <a:t> received CCT </a:t>
            </a:r>
            <a:r>
              <a:rPr kumimoji="0" lang="en-ZW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Mincho" panose="02020609040205080304" pitchFamily="49" charset="-128"/>
              </a:rPr>
              <a:t> 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MS Mincho" panose="02020609040205080304" pitchFamily="49" charset="-12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BC8839AD-1F09-E55A-78CD-F43B86061C72}"/>
              </a:ext>
            </a:extLst>
          </p:cNvPr>
          <p:cNvSpPr/>
          <p:nvPr/>
        </p:nvSpPr>
        <p:spPr>
          <a:xfrm>
            <a:off x="1131395" y="3395957"/>
            <a:ext cx="1996021" cy="877580"/>
          </a:xfrm>
          <a:prstGeom prst="round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D5710C57-2DB0-8847-0C07-8DA25931602A}"/>
              </a:ext>
            </a:extLst>
          </p:cNvPr>
          <p:cNvSpPr/>
          <p:nvPr/>
        </p:nvSpPr>
        <p:spPr>
          <a:xfrm>
            <a:off x="9221907" y="3395957"/>
            <a:ext cx="2677210" cy="877580"/>
          </a:xfrm>
          <a:prstGeom prst="roundRect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80FED60A-C988-4646-D375-0182D0F6FC3F}"/>
              </a:ext>
            </a:extLst>
          </p:cNvPr>
          <p:cNvCxnSpPr>
            <a:cxnSpLocks/>
            <a:stCxn id="41" idx="2"/>
            <a:endCxn id="52" idx="0"/>
          </p:cNvCxnSpPr>
          <p:nvPr/>
        </p:nvCxnSpPr>
        <p:spPr>
          <a:xfrm rot="5400000">
            <a:off x="3870511" y="1107205"/>
            <a:ext cx="547647" cy="4029856"/>
          </a:xfrm>
          <a:prstGeom prst="bentConnector3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5" name="Elbow Connector 54">
            <a:extLst>
              <a:ext uri="{FF2B5EF4-FFF2-40B4-BE49-F238E27FC236}">
                <a16:creationId xmlns:a16="http://schemas.microsoft.com/office/drawing/2014/main" id="{783429B5-7981-E311-5B39-20C92EFDF6A6}"/>
              </a:ext>
            </a:extLst>
          </p:cNvPr>
          <p:cNvCxnSpPr>
            <a:cxnSpLocks/>
            <a:stCxn id="42" idx="2"/>
            <a:endCxn id="53" idx="0"/>
          </p:cNvCxnSpPr>
          <p:nvPr/>
        </p:nvCxnSpPr>
        <p:spPr>
          <a:xfrm rot="16200000" flipH="1">
            <a:off x="8079029" y="914474"/>
            <a:ext cx="561716" cy="440125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CF3F013-AE07-8C1A-CCA1-D7E351BD0276}"/>
              </a:ext>
            </a:extLst>
          </p:cNvPr>
          <p:cNvCxnSpPr>
            <a:cxnSpLocks/>
            <a:stCxn id="42" idx="2"/>
            <a:endCxn id="43" idx="0"/>
          </p:cNvCxnSpPr>
          <p:nvPr/>
        </p:nvCxnSpPr>
        <p:spPr>
          <a:xfrm>
            <a:off x="6159262" y="2834241"/>
            <a:ext cx="1" cy="88312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084B453C-AA0A-1333-953D-3E8973165EB7}"/>
              </a:ext>
            </a:extLst>
          </p:cNvPr>
          <p:cNvCxnSpPr>
            <a:cxnSpLocks/>
            <a:stCxn id="40" idx="2"/>
            <a:endCxn id="39" idx="0"/>
          </p:cNvCxnSpPr>
          <p:nvPr/>
        </p:nvCxnSpPr>
        <p:spPr>
          <a:xfrm rot="5400000">
            <a:off x="4476051" y="3456959"/>
            <a:ext cx="652090" cy="2714335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58" name="Elbow Connector 57">
            <a:extLst>
              <a:ext uri="{FF2B5EF4-FFF2-40B4-BE49-F238E27FC236}">
                <a16:creationId xmlns:a16="http://schemas.microsoft.com/office/drawing/2014/main" id="{81DA8CB5-9834-3DB0-80A9-FB1098803063}"/>
              </a:ext>
            </a:extLst>
          </p:cNvPr>
          <p:cNvCxnSpPr>
            <a:cxnSpLocks/>
            <a:stCxn id="43" idx="2"/>
            <a:endCxn id="46" idx="0"/>
          </p:cNvCxnSpPr>
          <p:nvPr/>
        </p:nvCxnSpPr>
        <p:spPr>
          <a:xfrm rot="16200000" flipH="1">
            <a:off x="7536081" y="3079206"/>
            <a:ext cx="684146" cy="3437783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77A2FA05-5018-C136-5CB8-163AE365FB8B}"/>
              </a:ext>
            </a:extLst>
          </p:cNvPr>
          <p:cNvCxnSpPr>
            <a:cxnSpLocks/>
            <a:stCxn id="39" idx="2"/>
            <a:endCxn id="37" idx="0"/>
          </p:cNvCxnSpPr>
          <p:nvPr/>
        </p:nvCxnSpPr>
        <p:spPr>
          <a:xfrm rot="5400000">
            <a:off x="2164679" y="4914929"/>
            <a:ext cx="593342" cy="1967156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222B4D5A-515A-02A8-AED3-49E1F9D0518F}"/>
              </a:ext>
            </a:extLst>
          </p:cNvPr>
          <p:cNvCxnSpPr>
            <a:cxnSpLocks/>
            <a:stCxn id="47" idx="2"/>
            <a:endCxn id="36" idx="0"/>
          </p:cNvCxnSpPr>
          <p:nvPr/>
        </p:nvCxnSpPr>
        <p:spPr>
          <a:xfrm rot="16200000" flipH="1">
            <a:off x="3799188" y="5247575"/>
            <a:ext cx="593342" cy="1301864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FF17571E-CEBA-5F18-328E-6393A8946323}"/>
              </a:ext>
            </a:extLst>
          </p:cNvPr>
          <p:cNvCxnSpPr>
            <a:cxnSpLocks/>
            <a:stCxn id="46" idx="2"/>
            <a:endCxn id="51" idx="0"/>
          </p:cNvCxnSpPr>
          <p:nvPr/>
        </p:nvCxnSpPr>
        <p:spPr>
          <a:xfrm rot="5400000">
            <a:off x="8469234" y="5067366"/>
            <a:ext cx="593342" cy="1662283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62" name="Elbow Connector 61">
            <a:extLst>
              <a:ext uri="{FF2B5EF4-FFF2-40B4-BE49-F238E27FC236}">
                <a16:creationId xmlns:a16="http://schemas.microsoft.com/office/drawing/2014/main" id="{306BF175-A301-EB75-9931-D6B1868133BF}"/>
              </a:ext>
            </a:extLst>
          </p:cNvPr>
          <p:cNvCxnSpPr>
            <a:cxnSpLocks/>
            <a:stCxn id="46" idx="2"/>
            <a:endCxn id="34" idx="0"/>
          </p:cNvCxnSpPr>
          <p:nvPr/>
        </p:nvCxnSpPr>
        <p:spPr>
          <a:xfrm rot="16200000" flipH="1">
            <a:off x="9895428" y="5303454"/>
            <a:ext cx="593342" cy="1190106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ash"/>
            <a:miter lim="800000"/>
            <a:tailEnd type="triangle"/>
          </a:ln>
          <a:effectLst/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54957A63-87F4-3292-FE7F-A3E4D97805D3}"/>
              </a:ext>
            </a:extLst>
          </p:cNvPr>
          <p:cNvSpPr txBox="1"/>
          <p:nvPr/>
        </p:nvSpPr>
        <p:spPr>
          <a:xfrm>
            <a:off x="338667" y="1118738"/>
            <a:ext cx="11560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119 (25%) 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died/LTFU in the first 3 months. Of these, only 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21 (18%) 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received CCTs.  Overall,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45% 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had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unsuccessful outcomes.</a:t>
            </a:r>
          </a:p>
        </p:txBody>
      </p:sp>
    </p:spTree>
    <p:extLst>
      <p:ext uri="{BB962C8B-B14F-4D97-AF65-F5344CB8AC3E}">
        <p14:creationId xmlns:p14="http://schemas.microsoft.com/office/powerpoint/2010/main" val="2790335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B96735-AB65-2548-995B-04632C9935BA}"/>
              </a:ext>
            </a:extLst>
          </p:cNvPr>
          <p:cNvSpPr txBox="1"/>
          <p:nvPr/>
        </p:nvSpPr>
        <p:spPr>
          <a:xfrm>
            <a:off x="365175" y="228671"/>
            <a:ext cx="71490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>
                <a:solidFill>
                  <a:schemeClr val="bg1"/>
                </a:solidFill>
                <a:latin typeface="Constantia" panose="02030602050306030303" pitchFamily="18" charset="0"/>
              </a:rPr>
              <a:t>Effect of CCTs on outcomes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95BE8A-8407-BB42-9E85-93DEE1E4A65F}"/>
              </a:ext>
            </a:extLst>
          </p:cNvPr>
          <p:cNvSpPr txBox="1"/>
          <p:nvPr/>
        </p:nvSpPr>
        <p:spPr>
          <a:xfrm>
            <a:off x="7557433" y="2751866"/>
            <a:ext cx="42875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aHR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*=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0.43 (0.28-0.63) 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unsuccessful treatmen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 outcomes (comparing those who received CCT versus those who did not)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2C47BE-D882-B843-8C9D-FB57A39EF88F}"/>
              </a:ext>
            </a:extLst>
          </p:cNvPr>
          <p:cNvSpPr txBox="1"/>
          <p:nvPr/>
        </p:nvSpPr>
        <p:spPr>
          <a:xfrm>
            <a:off x="7557433" y="5594725"/>
            <a:ext cx="4287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*adjusted for age, sex, province, year of treatment initiation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98A1D99D-618C-49A3-9F3C-DADE15967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03"/>
          <a:stretch/>
        </p:blipFill>
        <p:spPr>
          <a:xfrm>
            <a:off x="801665" y="1455298"/>
            <a:ext cx="6290881" cy="4724202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B3A0A81-705E-4731-B217-7676C26FD176}"/>
              </a:ext>
            </a:extLst>
          </p:cNvPr>
          <p:cNvSpPr txBox="1"/>
          <p:nvPr/>
        </p:nvSpPr>
        <p:spPr>
          <a:xfrm rot="16200000">
            <a:off x="-1504415" y="3582606"/>
            <a:ext cx="4096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 in DR-TB care &amp; alive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883928-AAFA-4908-8AF7-7E23AF913D74}"/>
              </a:ext>
            </a:extLst>
          </p:cNvPr>
          <p:cNvSpPr txBox="1"/>
          <p:nvPr/>
        </p:nvSpPr>
        <p:spPr>
          <a:xfrm>
            <a:off x="1343482" y="6216474"/>
            <a:ext cx="512529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 since treatment initiation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CD6C10-FA6D-4937-A4F4-4221F7391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123" y="1563284"/>
            <a:ext cx="5760424" cy="44387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2901DA-4278-4653-AA69-F01DA6CCE3DA}"/>
              </a:ext>
            </a:extLst>
          </p:cNvPr>
          <p:cNvSpPr txBox="1"/>
          <p:nvPr/>
        </p:nvSpPr>
        <p:spPr>
          <a:xfrm>
            <a:off x="5368158" y="2195710"/>
            <a:ext cx="1819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Received CCTs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AD1932-4CE4-4640-948D-2573250A675A}"/>
              </a:ext>
            </a:extLst>
          </p:cNvPr>
          <p:cNvSpPr txBox="1"/>
          <p:nvPr/>
        </p:nvSpPr>
        <p:spPr>
          <a:xfrm>
            <a:off x="4701872" y="3429000"/>
            <a:ext cx="2390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not receive CCTs</a:t>
            </a:r>
          </a:p>
        </p:txBody>
      </p:sp>
    </p:spTree>
    <p:extLst>
      <p:ext uri="{BB962C8B-B14F-4D97-AF65-F5344CB8AC3E}">
        <p14:creationId xmlns:p14="http://schemas.microsoft.com/office/powerpoint/2010/main" val="1336776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1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3EC68B-F2BE-B0A1-C802-83C41B2E6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4191638" cy="5504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700" kern="1200" dirty="0"/>
              <a:t>Money centric measures to capture the socioeconomic effect of TB?</a:t>
            </a:r>
          </a:p>
        </p:txBody>
      </p:sp>
      <p:graphicFrame>
        <p:nvGraphicFramePr>
          <p:cNvPr id="43" name="TextBox 3">
            <a:extLst>
              <a:ext uri="{FF2B5EF4-FFF2-40B4-BE49-F238E27FC236}">
                <a16:creationId xmlns:a16="http://schemas.microsoft.com/office/drawing/2014/main" id="{B8ADDFD2-22FD-58B4-1DDB-CCBE3EFA1B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2270035"/>
              </p:ext>
            </p:extLst>
          </p:nvPr>
        </p:nvGraphicFramePr>
        <p:xfrm>
          <a:off x="5236375" y="335071"/>
          <a:ext cx="6828244" cy="6187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674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3EC68B-F2BE-B0A1-C802-83C41B2E6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42" y="219009"/>
            <a:ext cx="9140093" cy="701675"/>
          </a:xfrm>
        </p:spPr>
        <p:txBody>
          <a:bodyPr>
            <a:noAutofit/>
          </a:bodyPr>
          <a:lstStyle/>
          <a:p>
            <a:r>
              <a:rPr lang="en-GB" sz="3200" dirty="0"/>
              <a:t>The sustainable livelihood framework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EB69FB-BD96-B037-0306-CE3284B899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17" b="7315"/>
          <a:stretch/>
        </p:blipFill>
        <p:spPr>
          <a:xfrm>
            <a:off x="1173271" y="1222910"/>
            <a:ext cx="9523957" cy="51150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459B12-9354-B367-F978-7025321BC4BA}"/>
              </a:ext>
            </a:extLst>
          </p:cNvPr>
          <p:cNvSpPr txBox="1"/>
          <p:nvPr/>
        </p:nvSpPr>
        <p:spPr>
          <a:xfrm>
            <a:off x="5106444" y="6337994"/>
            <a:ext cx="67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CID 2023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https://pubmed.ncbi.nlm.nih.gov/37132328/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1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3BC97-163A-E063-E500-F8C4F940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734A8-49EC-B395-B0F1-4CCEE2041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Rationale</a:t>
            </a:r>
          </a:p>
          <a:p>
            <a:pPr>
              <a:lnSpc>
                <a:spcPct val="114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Social protection for households affected by TB</a:t>
            </a:r>
          </a:p>
          <a:p>
            <a:pPr>
              <a:lnSpc>
                <a:spcPct val="114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Preliminary data from IMBA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Hutano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4000"/>
              </a:lnSpc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42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3EC68B-F2BE-B0A1-C802-83C41B2E6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194" y="219009"/>
            <a:ext cx="9153741" cy="701675"/>
          </a:xfrm>
        </p:spPr>
        <p:txBody>
          <a:bodyPr>
            <a:noAutofit/>
          </a:bodyPr>
          <a:lstStyle/>
          <a:p>
            <a:r>
              <a:rPr lang="en-GB" sz="3200" dirty="0"/>
              <a:t>L</a:t>
            </a:r>
            <a:r>
              <a:rPr lang="en-GB" sz="3200" dirty="0">
                <a:solidFill>
                  <a:schemeClr val="bg1"/>
                </a:solidFill>
              </a:rPr>
              <a:t>ivelihood in households with / without TB</a:t>
            </a:r>
          </a:p>
        </p:txBody>
      </p:sp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40E1154A-105C-594F-3ED7-F5CEA3967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0" y="1582755"/>
            <a:ext cx="7207317" cy="46301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1AF06E-E643-1ED5-845E-2B61A8DEA315}"/>
              </a:ext>
            </a:extLst>
          </p:cNvPr>
          <p:cNvSpPr txBox="1"/>
          <p:nvPr/>
        </p:nvSpPr>
        <p:spPr>
          <a:xfrm>
            <a:off x="7554785" y="1938835"/>
            <a:ext cx="4319889" cy="3720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270 households (prospectively enrolled)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(90 DR-TB, 90 DS-TB, 90 community)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provinces 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interviews – 6 months apart</a:t>
            </a:r>
          </a:p>
        </p:txBody>
      </p:sp>
    </p:spTree>
    <p:extLst>
      <p:ext uri="{BB962C8B-B14F-4D97-AF65-F5344CB8AC3E}">
        <p14:creationId xmlns:p14="http://schemas.microsoft.com/office/powerpoint/2010/main" val="1712429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3EC68B-F2BE-B0A1-C802-83C41B2E6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42" y="219009"/>
            <a:ext cx="9126445" cy="701675"/>
          </a:xfrm>
        </p:spPr>
        <p:txBody>
          <a:bodyPr>
            <a:noAutofit/>
          </a:bodyPr>
          <a:lstStyle/>
          <a:p>
            <a:r>
              <a:rPr lang="en-GB" sz="3200" dirty="0"/>
              <a:t>Changes in circumstance</a:t>
            </a:r>
            <a:endParaRPr lang="en-GB" sz="32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1917050-C377-BF67-1086-08D90AC19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661826"/>
              </p:ext>
            </p:extLst>
          </p:nvPr>
        </p:nvGraphicFramePr>
        <p:xfrm>
          <a:off x="251791" y="1479664"/>
          <a:ext cx="11547796" cy="465690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026496">
                  <a:extLst>
                    <a:ext uri="{9D8B030D-6E8A-4147-A177-3AD203B41FA5}">
                      <a16:colId xmlns:a16="http://schemas.microsoft.com/office/drawing/2014/main" val="1935217770"/>
                    </a:ext>
                  </a:extLst>
                </a:gridCol>
                <a:gridCol w="2321948">
                  <a:extLst>
                    <a:ext uri="{9D8B030D-6E8A-4147-A177-3AD203B41FA5}">
                      <a16:colId xmlns:a16="http://schemas.microsoft.com/office/drawing/2014/main" val="3416131079"/>
                    </a:ext>
                  </a:extLst>
                </a:gridCol>
                <a:gridCol w="1214519">
                  <a:extLst>
                    <a:ext uri="{9D8B030D-6E8A-4147-A177-3AD203B41FA5}">
                      <a16:colId xmlns:a16="http://schemas.microsoft.com/office/drawing/2014/main" val="247996237"/>
                    </a:ext>
                  </a:extLst>
                </a:gridCol>
                <a:gridCol w="1481491">
                  <a:extLst>
                    <a:ext uri="{9D8B030D-6E8A-4147-A177-3AD203B41FA5}">
                      <a16:colId xmlns:a16="http://schemas.microsoft.com/office/drawing/2014/main" val="1339986793"/>
                    </a:ext>
                  </a:extLst>
                </a:gridCol>
                <a:gridCol w="1503342">
                  <a:extLst>
                    <a:ext uri="{9D8B030D-6E8A-4147-A177-3AD203B41FA5}">
                      <a16:colId xmlns:a16="http://schemas.microsoft.com/office/drawing/2014/main" val="2821380704"/>
                    </a:ext>
                  </a:extLst>
                </a:gridCol>
              </a:tblGrid>
              <a:tr h="423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Variables</a:t>
                      </a:r>
                      <a:endParaRPr lang="en-ZW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</a:t>
                      </a:r>
                      <a:endParaRPr lang="en-ZW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DS-TB</a:t>
                      </a:r>
                      <a:endParaRPr lang="en-ZW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DR-TB</a:t>
                      </a:r>
                      <a:endParaRPr lang="en-ZW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value</a:t>
                      </a:r>
                      <a:endParaRPr lang="en-ZW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extLst>
                  <a:ext uri="{0D108BD9-81ED-4DB2-BD59-A6C34878D82A}">
                    <a16:rowId xmlns:a16="http://schemas.microsoft.com/office/drawing/2014/main" val="4226750251"/>
                  </a:ext>
                </a:extLst>
              </a:tr>
              <a:tr h="423355"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</a:t>
                      </a:r>
                      <a:endParaRPr lang="en-ZW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1" marR="6389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1" marR="6389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1" marR="63891" marT="0" marB="0"/>
                </a:tc>
                <a:extLst>
                  <a:ext uri="{0D108BD9-81ED-4DB2-BD59-A6C34878D82A}">
                    <a16:rowId xmlns:a16="http://schemas.microsoft.com/office/drawing/2014/main" val="3235863851"/>
                  </a:ext>
                </a:extLst>
              </a:tr>
              <a:tr h="423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Hospitalisation*</a:t>
                      </a:r>
                      <a:endParaRPr lang="en-ZW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n-ZW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ZW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  <a:endParaRPr lang="en-ZW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&lt;0.01</a:t>
                      </a:r>
                      <a:endParaRPr lang="en-ZW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extLst>
                  <a:ext uri="{0D108BD9-81ED-4DB2-BD59-A6C34878D82A}">
                    <a16:rowId xmlns:a16="http://schemas.microsoft.com/office/drawing/2014/main" val="2037859968"/>
                  </a:ext>
                </a:extLst>
              </a:tr>
              <a:tr h="423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Loss of income*</a:t>
                      </a:r>
                      <a:endParaRPr lang="en-ZW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  <a:endParaRPr lang="en-ZW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</a:t>
                      </a:r>
                      <a:endParaRPr lang="en-ZW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88%</a:t>
                      </a:r>
                      <a:endParaRPr lang="en-ZW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&lt;0.01</a:t>
                      </a:r>
                      <a:endParaRPr lang="en-ZW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extLst>
                  <a:ext uri="{0D108BD9-81ED-4DB2-BD59-A6C34878D82A}">
                    <a16:rowId xmlns:a16="http://schemas.microsoft.com/office/drawing/2014/main" val="3465830006"/>
                  </a:ext>
                </a:extLst>
              </a:tr>
              <a:tr h="423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of residence*</a:t>
                      </a:r>
                      <a:endParaRPr lang="en-ZW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en-ZW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  <a:endParaRPr lang="en-ZW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  <a:endParaRPr lang="en-ZW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&lt;0.01</a:t>
                      </a:r>
                      <a:endParaRPr lang="en-ZW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extLst>
                  <a:ext uri="{0D108BD9-81ED-4DB2-BD59-A6C34878D82A}">
                    <a16:rowId xmlns:a16="http://schemas.microsoft.com/office/drawing/2014/main" val="2574325155"/>
                  </a:ext>
                </a:extLst>
              </a:tr>
              <a:tr h="423355">
                <a:tc gridSpan="5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Household</a:t>
                      </a:r>
                      <a:endParaRPr lang="en-ZW" sz="28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1" marR="6389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1" marR="6389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1" marR="63891" marT="0" marB="0"/>
                </a:tc>
                <a:extLst>
                  <a:ext uri="{0D108BD9-81ED-4DB2-BD59-A6C34878D82A}">
                    <a16:rowId xmlns:a16="http://schemas.microsoft.com/office/drawing/2014/main" val="1124685570"/>
                  </a:ext>
                </a:extLst>
              </a:tr>
              <a:tr h="42335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 of TB </a:t>
                      </a:r>
                      <a:endParaRPr lang="en-ZW" sz="2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  <a:endParaRPr lang="en-ZW" sz="2400" b="0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  <a:endParaRPr lang="en-ZW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n-ZW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lang="en-ZW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extLst>
                  <a:ext uri="{0D108BD9-81ED-4DB2-BD59-A6C34878D82A}">
                    <a16:rowId xmlns:a16="http://schemas.microsoft.com/office/drawing/2014/main" val="4156533718"/>
                  </a:ext>
                </a:extLst>
              </a:tr>
              <a:tr h="423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 of a household member*</a:t>
                      </a:r>
                      <a:endParaRPr lang="en-ZW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en-ZW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  <a:endParaRPr lang="en-ZW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en-ZW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  <a:endParaRPr lang="en-ZW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extLst>
                  <a:ext uri="{0D108BD9-81ED-4DB2-BD59-A6C34878D82A}">
                    <a16:rowId xmlns:a16="http://schemas.microsoft.com/office/drawing/2014/main" val="1370678876"/>
                  </a:ext>
                </a:extLst>
              </a:tr>
              <a:tr h="423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Household member requiring care*</a:t>
                      </a:r>
                      <a:endParaRPr lang="en-ZW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en-ZW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  <a:endParaRPr lang="en-ZW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78%</a:t>
                      </a:r>
                      <a:endParaRPr lang="en-ZW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&lt;0.01</a:t>
                      </a:r>
                      <a:endParaRPr lang="en-ZW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extLst>
                  <a:ext uri="{0D108BD9-81ED-4DB2-BD59-A6C34878D82A}">
                    <a16:rowId xmlns:a16="http://schemas.microsoft.com/office/drawing/2014/main" val="2508313030"/>
                  </a:ext>
                </a:extLst>
              </a:tr>
              <a:tr h="423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 the poverty line 12 </a:t>
                      </a:r>
                      <a:r>
                        <a:rPr lang="en-ZW" sz="2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r>
                        <a:rPr lang="en-ZW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ago</a:t>
                      </a:r>
                      <a:endParaRPr lang="en-ZW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  <a:endParaRPr lang="en-ZW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  <a:endParaRPr lang="en-ZW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  <a:endParaRPr lang="en-ZW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W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lang="en-ZW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extLst>
                  <a:ext uri="{0D108BD9-81ED-4DB2-BD59-A6C34878D82A}">
                    <a16:rowId xmlns:a16="http://schemas.microsoft.com/office/drawing/2014/main" val="587295369"/>
                  </a:ext>
                </a:extLst>
              </a:tr>
              <a:tr h="423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 the poverty line now</a:t>
                      </a:r>
                      <a:endParaRPr lang="en-ZW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81%</a:t>
                      </a:r>
                      <a:endParaRPr lang="en-ZW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88%</a:t>
                      </a:r>
                      <a:endParaRPr lang="en-ZW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  <a:endParaRPr lang="en-ZW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W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  <a:endParaRPr lang="en-ZW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91" marR="63891" marT="0" marB="0"/>
                </a:tc>
                <a:extLst>
                  <a:ext uri="{0D108BD9-81ED-4DB2-BD59-A6C34878D82A}">
                    <a16:rowId xmlns:a16="http://schemas.microsoft.com/office/drawing/2014/main" val="157249763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D4C1ACD-F28C-E0E2-199D-577598D7BFBB}"/>
              </a:ext>
            </a:extLst>
          </p:cNvPr>
          <p:cNvSpPr txBox="1"/>
          <p:nvPr/>
        </p:nvSpPr>
        <p:spPr>
          <a:xfrm>
            <a:off x="251791" y="6326217"/>
            <a:ext cx="64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*past 12 months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3DBD82-E479-57BF-D9DF-81DCDD7297D1}"/>
              </a:ext>
            </a:extLst>
          </p:cNvPr>
          <p:cNvSpPr/>
          <p:nvPr/>
        </p:nvSpPr>
        <p:spPr>
          <a:xfrm>
            <a:off x="136480" y="5280839"/>
            <a:ext cx="11825876" cy="85573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0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3EC68B-F2BE-B0A1-C802-83C41B2E6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24" y="219009"/>
            <a:ext cx="9093915" cy="701675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Coping strategies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FF3FBB-A2F2-2606-29D2-7A97FCC4A0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1697" t="630" r="1008" b="2158"/>
          <a:stretch/>
        </p:blipFill>
        <p:spPr>
          <a:xfrm>
            <a:off x="401020" y="1365873"/>
            <a:ext cx="10909983" cy="527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71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45F9F5-D778-38B4-8368-2DD050B4F9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3" t="18435" r="10475" b="25657"/>
          <a:stretch/>
        </p:blipFill>
        <p:spPr bwMode="auto">
          <a:xfrm>
            <a:off x="5599135" y="2428523"/>
            <a:ext cx="6292258" cy="42323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53EC68B-F2BE-B0A1-C802-83C41B2E6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74" y="219009"/>
            <a:ext cx="9120461" cy="701675"/>
          </a:xfrm>
        </p:spPr>
        <p:txBody>
          <a:bodyPr>
            <a:noAutofit/>
          </a:bodyPr>
          <a:lstStyle/>
          <a:p>
            <a:r>
              <a:rPr lang="en-GB" sz="3200" dirty="0"/>
              <a:t>Loss of livelihood</a:t>
            </a:r>
            <a:endParaRPr lang="en-GB" sz="32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9EC35A1-3052-CA10-AC86-4709E20E7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988982"/>
              </p:ext>
            </p:extLst>
          </p:nvPr>
        </p:nvGraphicFramePr>
        <p:xfrm>
          <a:off x="374474" y="1307687"/>
          <a:ext cx="6493737" cy="180185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732716">
                  <a:extLst>
                    <a:ext uri="{9D8B030D-6E8A-4147-A177-3AD203B41FA5}">
                      <a16:colId xmlns:a16="http://schemas.microsoft.com/office/drawing/2014/main" val="2007605043"/>
                    </a:ext>
                  </a:extLst>
                </a:gridCol>
                <a:gridCol w="2761021">
                  <a:extLst>
                    <a:ext uri="{9D8B030D-6E8A-4147-A177-3AD203B41FA5}">
                      <a16:colId xmlns:a16="http://schemas.microsoft.com/office/drawing/2014/main" val="396098130"/>
                    </a:ext>
                  </a:extLst>
                </a:gridCol>
              </a:tblGrid>
              <a:tr h="450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W" sz="2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Type of household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b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r>
                        <a:rPr lang="en-ZW" sz="2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(95% CI)</a:t>
                      </a:r>
                      <a:endParaRPr lang="en-ZW" sz="2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0940657"/>
                  </a:ext>
                </a:extLst>
              </a:tr>
              <a:tr h="4504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</a:t>
                      </a:r>
                      <a:endParaRPr lang="en-ZW" sz="2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W" sz="2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0656518"/>
                  </a:ext>
                </a:extLst>
              </a:tr>
              <a:tr h="4504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DR-TB</a:t>
                      </a:r>
                      <a:endParaRPr lang="en-ZW" sz="2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2.02 (1.35–3.03)</a:t>
                      </a:r>
                      <a:endParaRPr lang="en-ZW" sz="2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3158099"/>
                  </a:ext>
                </a:extLst>
              </a:tr>
              <a:tr h="4504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DS-TB</a:t>
                      </a:r>
                      <a:endParaRPr lang="en-ZW" sz="2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2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2.06 (1.38–3.07)</a:t>
                      </a:r>
                      <a:endParaRPr lang="en-ZW" sz="2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8859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983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A254817-921A-8AC7-56F7-3E530A445672}"/>
              </a:ext>
            </a:extLst>
          </p:cNvPr>
          <p:cNvGrpSpPr/>
          <p:nvPr/>
        </p:nvGrpSpPr>
        <p:grpSpPr>
          <a:xfrm>
            <a:off x="2898935" y="535427"/>
            <a:ext cx="6394130" cy="6394130"/>
            <a:chOff x="2898935" y="535427"/>
            <a:chExt cx="6394130" cy="6394130"/>
          </a:xfrm>
        </p:grpSpPr>
        <p:pic>
          <p:nvPicPr>
            <p:cNvPr id="15" name="Graphic 14" descr="Home outline">
              <a:extLst>
                <a:ext uri="{FF2B5EF4-FFF2-40B4-BE49-F238E27FC236}">
                  <a16:creationId xmlns:a16="http://schemas.microsoft.com/office/drawing/2014/main" id="{96649146-C191-838E-DC2F-233FBA588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98935" y="535427"/>
              <a:ext cx="6394130" cy="639413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FFB572-FEC4-C272-53B8-435FF4E4D192}"/>
                </a:ext>
              </a:extLst>
            </p:cNvPr>
            <p:cNvSpPr/>
            <p:nvPr/>
          </p:nvSpPr>
          <p:spPr>
            <a:xfrm>
              <a:off x="4265467" y="4191000"/>
              <a:ext cx="3659333" cy="2341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2" descr="27,942 Black Family Illustrations &amp; Clip Art - iStock">
              <a:extLst>
                <a:ext uri="{FF2B5EF4-FFF2-40B4-BE49-F238E27FC236}">
                  <a16:creationId xmlns:a16="http://schemas.microsoft.com/office/drawing/2014/main" id="{01F0199E-118C-E05B-C408-198862A921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013" b="87582" l="21078" r="76144">
                          <a14:foregroundMark x1="31209" y1="19771" x2="31209" y2="19771"/>
                          <a14:foregroundMark x1="46732" y1="26471" x2="46732" y2="26471"/>
                          <a14:foregroundMark x1="74346" y1="26471" x2="74346" y2="26471"/>
                          <a14:foregroundMark x1="76307" y1="35458" x2="76307" y2="35458"/>
                          <a14:foregroundMark x1="76307" y1="27941" x2="76307" y2="27941"/>
                          <a14:foregroundMark x1="65523" y1="83170" x2="65523" y2="83170"/>
                          <a14:foregroundMark x1="55392" y1="85948" x2="55392" y2="85948"/>
                          <a14:foregroundMark x1="55392" y1="87908" x2="55392" y2="87908"/>
                          <a14:foregroundMark x1="43954" y1="87255" x2="43954" y2="87255"/>
                          <a14:foregroundMark x1="48203" y1="87255" x2="48203" y2="87255"/>
                          <a14:foregroundMark x1="50980" y1="87582" x2="50980" y2="87582"/>
                          <a14:foregroundMark x1="63235" y1="87745" x2="63235" y2="87745"/>
                          <a14:foregroundMark x1="60621" y1="87745" x2="60621" y2="87745"/>
                          <a14:foregroundMark x1="44771" y1="26961" x2="44771" y2="26961"/>
                          <a14:foregroundMark x1="44935" y1="25817" x2="44935" y2="25817"/>
                          <a14:foregroundMark x1="44118" y1="25327" x2="44118" y2="25327"/>
                          <a14:foregroundMark x1="33007" y1="20261" x2="33007" y2="20261"/>
                          <a14:foregroundMark x1="53758" y1="16176" x2="53758" y2="16176"/>
                          <a14:foregroundMark x1="37092" y1="87418" x2="37092" y2="87418"/>
                          <a14:foregroundMark x1="28268" y1="86928" x2="28268" y2="86928"/>
                          <a14:foregroundMark x1="21078" y1="40359" x2="21078" y2="40359"/>
                          <a14:foregroundMark x1="55719" y1="87582" x2="55719" y2="87582"/>
                          <a14:backgroundMark x1="59314" y1="83497" x2="59314" y2="83497"/>
                          <a14:backgroundMark x1="59314" y1="82190" x2="59314" y2="82190"/>
                          <a14:backgroundMark x1="69281" y1="27288" x2="69281" y2="27288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97" t="10051" r="19627" b="10262"/>
            <a:stretch/>
          </p:blipFill>
          <p:spPr bwMode="auto">
            <a:xfrm>
              <a:off x="4952585" y="3429000"/>
              <a:ext cx="2283114" cy="2893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891933D-B23D-8644-AC89-74980219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31" y="219009"/>
            <a:ext cx="8325301" cy="701675"/>
          </a:xfrm>
        </p:spPr>
        <p:txBody>
          <a:bodyPr>
            <a:normAutofit/>
          </a:bodyPr>
          <a:lstStyle/>
          <a:p>
            <a:r>
              <a:rPr lang="en-GB" sz="3200" dirty="0"/>
              <a:t>The household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AE77A8-16B9-3F6D-BF71-F36705F2DD1C}"/>
              </a:ext>
            </a:extLst>
          </p:cNvPr>
          <p:cNvSpPr txBox="1"/>
          <p:nvPr/>
        </p:nvSpPr>
        <p:spPr>
          <a:xfrm>
            <a:off x="8893201" y="2220963"/>
            <a:ext cx="29608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Mtb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 = secondary TB cases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Catastrophic costs (impoverishment)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Stigma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Clustering of risk factors (HIV, DM)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Undiagnosed disease  </a:t>
            </a:r>
          </a:p>
        </p:txBody>
      </p:sp>
      <p:sp>
        <p:nvSpPr>
          <p:cNvPr id="3" name="Doughnut 2">
            <a:extLst>
              <a:ext uri="{FF2B5EF4-FFF2-40B4-BE49-F238E27FC236}">
                <a16:creationId xmlns:a16="http://schemas.microsoft.com/office/drawing/2014/main" id="{054ACD74-5A02-ABDE-8D82-440B67C43CC0}"/>
              </a:ext>
            </a:extLst>
          </p:cNvPr>
          <p:cNvSpPr/>
          <p:nvPr/>
        </p:nvSpPr>
        <p:spPr>
          <a:xfrm>
            <a:off x="5952446" y="3390362"/>
            <a:ext cx="655092" cy="725919"/>
          </a:xfrm>
          <a:prstGeom prst="donut">
            <a:avLst>
              <a:gd name="adj" fmla="val 828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18ECFA-A3F8-57E3-7A01-647B7E2BFA61}"/>
              </a:ext>
            </a:extLst>
          </p:cNvPr>
          <p:cNvSpPr txBox="1"/>
          <p:nvPr/>
        </p:nvSpPr>
        <p:spPr>
          <a:xfrm>
            <a:off x="337931" y="1581213"/>
            <a:ext cx="48634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Deprived socioeconomic circumstances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Crowding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Malnutrition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factors for TB: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HIV, DM, smoking,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silicosis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access to health care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033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A254817-921A-8AC7-56F7-3E530A445672}"/>
              </a:ext>
            </a:extLst>
          </p:cNvPr>
          <p:cNvGrpSpPr/>
          <p:nvPr/>
        </p:nvGrpSpPr>
        <p:grpSpPr>
          <a:xfrm>
            <a:off x="2898935" y="535427"/>
            <a:ext cx="6394130" cy="6394130"/>
            <a:chOff x="2898935" y="535427"/>
            <a:chExt cx="6394130" cy="6394130"/>
          </a:xfrm>
        </p:grpSpPr>
        <p:pic>
          <p:nvPicPr>
            <p:cNvPr id="15" name="Graphic 14" descr="Home outline">
              <a:extLst>
                <a:ext uri="{FF2B5EF4-FFF2-40B4-BE49-F238E27FC236}">
                  <a16:creationId xmlns:a16="http://schemas.microsoft.com/office/drawing/2014/main" id="{96649146-C191-838E-DC2F-233FBA588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98935" y="535427"/>
              <a:ext cx="6394130" cy="639413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FFB572-FEC4-C272-53B8-435FF4E4D192}"/>
                </a:ext>
              </a:extLst>
            </p:cNvPr>
            <p:cNvSpPr/>
            <p:nvPr/>
          </p:nvSpPr>
          <p:spPr>
            <a:xfrm>
              <a:off x="4265467" y="4191000"/>
              <a:ext cx="3659333" cy="2341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2" descr="27,942 Black Family Illustrations &amp; Clip Art - iStock">
              <a:extLst>
                <a:ext uri="{FF2B5EF4-FFF2-40B4-BE49-F238E27FC236}">
                  <a16:creationId xmlns:a16="http://schemas.microsoft.com/office/drawing/2014/main" id="{01F0199E-118C-E05B-C408-198862A921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013" b="87582" l="21078" r="76144">
                          <a14:foregroundMark x1="31209" y1="19771" x2="31209" y2="19771"/>
                          <a14:foregroundMark x1="46732" y1="26471" x2="46732" y2="26471"/>
                          <a14:foregroundMark x1="74346" y1="26471" x2="74346" y2="26471"/>
                          <a14:foregroundMark x1="76307" y1="35458" x2="76307" y2="35458"/>
                          <a14:foregroundMark x1="76307" y1="27941" x2="76307" y2="27941"/>
                          <a14:foregroundMark x1="65523" y1="83170" x2="65523" y2="83170"/>
                          <a14:foregroundMark x1="55392" y1="85948" x2="55392" y2="85948"/>
                          <a14:foregroundMark x1="55392" y1="87908" x2="55392" y2="87908"/>
                          <a14:foregroundMark x1="43954" y1="87255" x2="43954" y2="87255"/>
                          <a14:foregroundMark x1="48203" y1="87255" x2="48203" y2="87255"/>
                          <a14:foregroundMark x1="50980" y1="87582" x2="50980" y2="87582"/>
                          <a14:foregroundMark x1="63235" y1="87745" x2="63235" y2="87745"/>
                          <a14:foregroundMark x1="60621" y1="87745" x2="60621" y2="87745"/>
                          <a14:foregroundMark x1="44771" y1="26961" x2="44771" y2="26961"/>
                          <a14:foregroundMark x1="44935" y1="25817" x2="44935" y2="25817"/>
                          <a14:foregroundMark x1="44118" y1="25327" x2="44118" y2="25327"/>
                          <a14:foregroundMark x1="33007" y1="20261" x2="33007" y2="20261"/>
                          <a14:foregroundMark x1="53758" y1="16176" x2="53758" y2="16176"/>
                          <a14:foregroundMark x1="37092" y1="87418" x2="37092" y2="87418"/>
                          <a14:foregroundMark x1="28268" y1="86928" x2="28268" y2="86928"/>
                          <a14:foregroundMark x1="21078" y1="40359" x2="21078" y2="40359"/>
                          <a14:foregroundMark x1="55719" y1="87582" x2="55719" y2="87582"/>
                          <a14:backgroundMark x1="59314" y1="83497" x2="59314" y2="83497"/>
                          <a14:backgroundMark x1="59314" y1="82190" x2="59314" y2="82190"/>
                          <a14:backgroundMark x1="69281" y1="27288" x2="69281" y2="27288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97" t="10051" r="19627" b="10262"/>
            <a:stretch/>
          </p:blipFill>
          <p:spPr bwMode="auto">
            <a:xfrm>
              <a:off x="4952585" y="3429000"/>
              <a:ext cx="2283114" cy="2893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891933D-B23D-8644-AC89-74980219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69" y="219009"/>
            <a:ext cx="8309664" cy="701675"/>
          </a:xfrm>
        </p:spPr>
        <p:txBody>
          <a:bodyPr>
            <a:normAutofit/>
          </a:bodyPr>
          <a:lstStyle/>
          <a:p>
            <a:r>
              <a:rPr lang="en-GB" sz="3200" dirty="0"/>
              <a:t>The household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C3DD43F-B28A-16C6-69E3-B296C0227F43}"/>
              </a:ext>
            </a:extLst>
          </p:cNvPr>
          <p:cNvSpPr/>
          <p:nvPr/>
        </p:nvSpPr>
        <p:spPr>
          <a:xfrm>
            <a:off x="7560021" y="3158771"/>
            <a:ext cx="1268899" cy="1268899"/>
          </a:xfrm>
          <a:prstGeom prst="ellipse">
            <a:avLst/>
          </a:prstGeom>
          <a:solidFill>
            <a:srgbClr val="EEF5FB"/>
          </a:solidFill>
          <a:ln w="6350">
            <a:solidFill>
              <a:srgbClr val="182F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↓ nutrition 16%-35%</a:t>
            </a:r>
            <a:r>
              <a:rPr lang="en-US" sz="1400" baseline="30000" dirty="0">
                <a:solidFill>
                  <a:schemeClr val="tx2"/>
                </a:solidFill>
                <a:latin typeface="Helvetica" pitchFamily="2" charset="0"/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9D43A8F-8A18-94DF-2366-DB50E58F6FD7}"/>
              </a:ext>
            </a:extLst>
          </p:cNvPr>
          <p:cNvSpPr/>
          <p:nvPr/>
        </p:nvSpPr>
        <p:spPr>
          <a:xfrm>
            <a:off x="3380772" y="3158772"/>
            <a:ext cx="1268899" cy="1268899"/>
          </a:xfrm>
          <a:prstGeom prst="ellipse">
            <a:avLst/>
          </a:prstGeom>
          <a:solidFill>
            <a:srgbClr val="EEF5FB"/>
          </a:solidFill>
          <a:ln w="6350">
            <a:solidFill>
              <a:srgbClr val="182F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Diabetes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17%</a:t>
            </a:r>
            <a:r>
              <a:rPr lang="en-US" sz="1400" baseline="30000" dirty="0">
                <a:solidFill>
                  <a:schemeClr val="tx2"/>
                </a:solidFill>
                <a:latin typeface="Helvetica" pitchFamily="2" charset="0"/>
              </a:rPr>
              <a:t>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2B3BDA-D57C-C35E-C83B-9B9876C26716}"/>
              </a:ext>
            </a:extLst>
          </p:cNvPr>
          <p:cNvSpPr/>
          <p:nvPr/>
        </p:nvSpPr>
        <p:spPr>
          <a:xfrm>
            <a:off x="3389713" y="1527441"/>
            <a:ext cx="1251019" cy="1251019"/>
          </a:xfrm>
          <a:prstGeom prst="ellipse">
            <a:avLst/>
          </a:prstGeom>
          <a:solidFill>
            <a:srgbClr val="EEF5FB"/>
          </a:solidFill>
          <a:ln w="6350">
            <a:solidFill>
              <a:srgbClr val="182F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HIV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55%</a:t>
            </a:r>
            <a:r>
              <a:rPr lang="en-US" sz="1400" baseline="30000" dirty="0">
                <a:solidFill>
                  <a:schemeClr val="tx2"/>
                </a:solidFill>
                <a:latin typeface="Helvetica" pitchFamily="2" charset="0"/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3E96CF-CE6C-3084-6C73-9713CDA0402E}"/>
              </a:ext>
            </a:extLst>
          </p:cNvPr>
          <p:cNvSpPr/>
          <p:nvPr/>
        </p:nvSpPr>
        <p:spPr>
          <a:xfrm>
            <a:off x="7564110" y="4820173"/>
            <a:ext cx="1268899" cy="1268899"/>
          </a:xfrm>
          <a:prstGeom prst="ellipse">
            <a:avLst/>
          </a:prstGeom>
          <a:solidFill>
            <a:srgbClr val="EEF5FB"/>
          </a:solidFill>
          <a:ln w="6350">
            <a:solidFill>
              <a:srgbClr val="182F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Chronic lung disease</a:t>
            </a:r>
            <a:br>
              <a:rPr lang="en-US" sz="1400" dirty="0">
                <a:solidFill>
                  <a:schemeClr val="tx2"/>
                </a:solidFill>
                <a:latin typeface="Helvetica" pitchFamily="2" charset="0"/>
              </a:rPr>
            </a:br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41%</a:t>
            </a:r>
            <a:r>
              <a:rPr lang="en-US" sz="1400" baseline="30000" dirty="0">
                <a:solidFill>
                  <a:schemeClr val="tx2"/>
                </a:solidFill>
                <a:latin typeface="Helvetica" pitchFamily="2" charset="0"/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71F73EF-561C-E7AA-C063-361AE984259A}"/>
              </a:ext>
            </a:extLst>
          </p:cNvPr>
          <p:cNvSpPr/>
          <p:nvPr/>
        </p:nvSpPr>
        <p:spPr>
          <a:xfrm>
            <a:off x="7560021" y="1527441"/>
            <a:ext cx="1268899" cy="1251019"/>
          </a:xfrm>
          <a:prstGeom prst="ellipse">
            <a:avLst/>
          </a:prstGeom>
          <a:solidFill>
            <a:srgbClr val="EEF5FB"/>
          </a:solidFill>
          <a:ln w="6350">
            <a:solidFill>
              <a:srgbClr val="182F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Mental health conditions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6DC3E4-E4F4-3F99-617F-7E37C0B82FB9}"/>
              </a:ext>
            </a:extLst>
          </p:cNvPr>
          <p:cNvSpPr/>
          <p:nvPr/>
        </p:nvSpPr>
        <p:spPr>
          <a:xfrm>
            <a:off x="3380771" y="4820175"/>
            <a:ext cx="1268899" cy="1268899"/>
          </a:xfrm>
          <a:prstGeom prst="ellipse">
            <a:avLst/>
          </a:prstGeom>
          <a:solidFill>
            <a:srgbClr val="EEF5FB"/>
          </a:solidFill>
          <a:ln w="6350">
            <a:solidFill>
              <a:srgbClr val="182F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Alcohol use disorders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Helvetica" pitchFamily="2" charset="0"/>
              </a:rPr>
              <a:t>?</a:t>
            </a:r>
            <a:endParaRPr lang="en-US" sz="1400" baseline="30000" dirty="0">
              <a:solidFill>
                <a:schemeClr val="tx2"/>
              </a:solidFill>
              <a:latin typeface="Helvetica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75F2B2-C400-4999-1785-F2DD494F0453}"/>
              </a:ext>
            </a:extLst>
          </p:cNvPr>
          <p:cNvSpPr/>
          <p:nvPr/>
        </p:nvSpPr>
        <p:spPr>
          <a:xfrm>
            <a:off x="5506074" y="1984423"/>
            <a:ext cx="1251019" cy="1251019"/>
          </a:xfrm>
          <a:prstGeom prst="ellipse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TB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3%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4B78DB-E076-84DA-37D8-AFA628ABB16F}"/>
              </a:ext>
            </a:extLst>
          </p:cNvPr>
          <p:cNvSpPr txBox="1"/>
          <p:nvPr/>
        </p:nvSpPr>
        <p:spPr>
          <a:xfrm>
            <a:off x="353568" y="6379683"/>
            <a:ext cx="11500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References: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HIV=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Ayles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Lancet (2013); CLD= Singla et al, IJTLD (2011);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Shivakumar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IJTLD (2018) + Bhargava et al, Lancet (2023); DM= Restrepo et al, Tuberculosis (2018)</a:t>
            </a:r>
          </a:p>
        </p:txBody>
      </p:sp>
    </p:spTree>
    <p:extLst>
      <p:ext uri="{BB962C8B-B14F-4D97-AF65-F5344CB8AC3E}">
        <p14:creationId xmlns:p14="http://schemas.microsoft.com/office/powerpoint/2010/main" val="3834922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468CA-447E-1A98-B7FC-360E3EAAA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 for IMBA Hutano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FE97CC7-1C49-ECEF-6057-932CC71B6E16}"/>
              </a:ext>
            </a:extLst>
          </p:cNvPr>
          <p:cNvSpPr txBox="1">
            <a:spLocks/>
          </p:cNvSpPr>
          <p:nvPr/>
        </p:nvSpPr>
        <p:spPr>
          <a:xfrm>
            <a:off x="2522917" y="1592263"/>
            <a:ext cx="8614510" cy="1449386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rgbClr val="333333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/>
              <a:t>TB remains a major public health threat in Africa: </a:t>
            </a:r>
            <a:r>
              <a:rPr lang="en-US" sz="2200" dirty="0"/>
              <a:t>innovation and upscaling of TB screening (and TPT) is needed.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21F037-B025-09C6-BD07-482E5E119B0E}"/>
              </a:ext>
            </a:extLst>
          </p:cNvPr>
          <p:cNvSpPr txBox="1">
            <a:spLocks/>
          </p:cNvSpPr>
          <p:nvPr/>
        </p:nvSpPr>
        <p:spPr>
          <a:xfrm>
            <a:off x="2522917" y="3286296"/>
            <a:ext cx="8614510" cy="144938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rgbClr val="333333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/>
              <a:t>These epidemics are reinforced by structural factors: </a:t>
            </a:r>
            <a:r>
              <a:rPr lang="en-US" sz="2200" dirty="0"/>
              <a:t>the poorest experience the greatest burden of poor health, and highest barriers in accessing healthcare.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389967-5487-C880-7585-9AA6EBCC9C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9103" b="-9106"/>
          <a:stretch/>
        </p:blipFill>
        <p:spPr>
          <a:xfrm>
            <a:off x="695327" y="1592264"/>
            <a:ext cx="1449387" cy="1449387"/>
          </a:xfrm>
          <a:prstGeom prst="rect">
            <a:avLst/>
          </a:prstGeom>
          <a:solidFill>
            <a:schemeClr val="bg1"/>
          </a:solidFill>
          <a:ln>
            <a:solidFill>
              <a:srgbClr val="009BDE"/>
            </a:solidFill>
          </a:ln>
        </p:spPr>
      </p:pic>
      <p:pic>
        <p:nvPicPr>
          <p:cNvPr id="16" name="Picture 2" descr="Goal 1 | Department of Economic and Social Affairs">
            <a:extLst>
              <a:ext uri="{FF2B5EF4-FFF2-40B4-BE49-F238E27FC236}">
                <a16:creationId xmlns:a16="http://schemas.microsoft.com/office/drawing/2014/main" id="{26ED6564-4465-CF84-B02E-3C5CD952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7" y="3286297"/>
            <a:ext cx="1449387" cy="144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54706-AC11-C125-7E61-02C80D753B82}"/>
              </a:ext>
            </a:extLst>
          </p:cNvPr>
          <p:cNvSpPr txBox="1">
            <a:spLocks/>
          </p:cNvSpPr>
          <p:nvPr/>
        </p:nvSpPr>
        <p:spPr>
          <a:xfrm>
            <a:off x="2522917" y="4979921"/>
            <a:ext cx="8614510" cy="1449388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rgbClr val="333333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/>
              <a:t>NCDs are an emerging public heath threat in Africa: </a:t>
            </a:r>
            <a:r>
              <a:rPr lang="en-US" sz="2200" dirty="0"/>
              <a:t>expansion of access to diagnostic and treatment services (and broader public health interventions) is urgently needed.</a:t>
            </a:r>
          </a:p>
        </p:txBody>
      </p:sp>
      <p:pic>
        <p:nvPicPr>
          <p:cNvPr id="4" name="Picture 2" descr="Goal 3 | Department of Economic and Social Affairs">
            <a:extLst>
              <a:ext uri="{FF2B5EF4-FFF2-40B4-BE49-F238E27FC236}">
                <a16:creationId xmlns:a16="http://schemas.microsoft.com/office/drawing/2014/main" id="{5EB039B0-C2C9-A36E-9008-11F6BE032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" y="4979922"/>
            <a:ext cx="1449387" cy="144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773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Callout 2">
            <a:extLst>
              <a:ext uri="{FF2B5EF4-FFF2-40B4-BE49-F238E27FC236}">
                <a16:creationId xmlns:a16="http://schemas.microsoft.com/office/drawing/2014/main" id="{6794D746-2474-A2DC-8462-0EA7C27064F8}"/>
              </a:ext>
            </a:extLst>
          </p:cNvPr>
          <p:cNvSpPr/>
          <p:nvPr/>
        </p:nvSpPr>
        <p:spPr>
          <a:xfrm>
            <a:off x="541077" y="1440520"/>
            <a:ext cx="2559983" cy="5099175"/>
          </a:xfrm>
          <a:prstGeom prst="rightArrowCallout">
            <a:avLst>
              <a:gd name="adj1" fmla="val 7374"/>
              <a:gd name="adj2" fmla="val 15032"/>
              <a:gd name="adj3" fmla="val 15892"/>
              <a:gd name="adj4" fmla="val 67970"/>
            </a:avLst>
          </a:prstGeom>
          <a:noFill/>
          <a:ln w="19050">
            <a:solidFill>
              <a:srgbClr val="1C5B9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468CA-447E-1A98-B7FC-360E3EAAA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E85DC2-75B0-437F-5B68-593AB06A892E}"/>
              </a:ext>
            </a:extLst>
          </p:cNvPr>
          <p:cNvSpPr txBox="1"/>
          <p:nvPr/>
        </p:nvSpPr>
        <p:spPr>
          <a:xfrm>
            <a:off x="3282950" y="2127520"/>
            <a:ext cx="8556749" cy="3595170"/>
          </a:xfrm>
          <a:prstGeom prst="rect">
            <a:avLst/>
          </a:prstGeom>
          <a:noFill/>
          <a:ln w="38100">
            <a:solidFill>
              <a:srgbClr val="193051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>
                <a:solidFill>
                  <a:srgbClr val="19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integrating TB screening with screening for other diseases improve the health of TB affected households in southern Africa?</a:t>
            </a:r>
          </a:p>
          <a:p>
            <a:pPr algn="ctr">
              <a:spcAft>
                <a:spcPts val="600"/>
              </a:spcAft>
            </a:pPr>
            <a:endParaRPr lang="en-US" sz="3600" b="1" dirty="0">
              <a:solidFill>
                <a:srgbClr val="0046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3600" b="1" dirty="0">
              <a:solidFill>
                <a:srgbClr val="0046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2860DA-D4BD-B532-EFDF-8DBD748E91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9103" b="-9106"/>
          <a:stretch/>
        </p:blipFill>
        <p:spPr>
          <a:xfrm>
            <a:off x="695327" y="1592264"/>
            <a:ext cx="1449387" cy="1449387"/>
          </a:xfrm>
          <a:prstGeom prst="rect">
            <a:avLst/>
          </a:prstGeom>
          <a:solidFill>
            <a:schemeClr val="bg1"/>
          </a:solidFill>
          <a:ln>
            <a:solidFill>
              <a:srgbClr val="009BDE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D08A88-9810-C31E-CE5B-E95F645643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9103" b="-9106"/>
          <a:stretch/>
        </p:blipFill>
        <p:spPr>
          <a:xfrm>
            <a:off x="695327" y="1592264"/>
            <a:ext cx="1449387" cy="1449387"/>
          </a:xfrm>
          <a:prstGeom prst="rect">
            <a:avLst/>
          </a:prstGeom>
          <a:solidFill>
            <a:schemeClr val="bg1"/>
          </a:solidFill>
          <a:ln>
            <a:solidFill>
              <a:srgbClr val="009BDE"/>
            </a:solidFill>
          </a:ln>
        </p:spPr>
      </p:pic>
      <p:pic>
        <p:nvPicPr>
          <p:cNvPr id="5" name="Picture 2" descr="Goal 1 | Department of Economic and Social Affairs">
            <a:extLst>
              <a:ext uri="{FF2B5EF4-FFF2-40B4-BE49-F238E27FC236}">
                <a16:creationId xmlns:a16="http://schemas.microsoft.com/office/drawing/2014/main" id="{0FDBC68F-AE0F-A114-0F93-ECE717D4A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7" y="3286297"/>
            <a:ext cx="1449387" cy="144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oal 3 | Department of Economic and Social Affairs">
            <a:extLst>
              <a:ext uri="{FF2B5EF4-FFF2-40B4-BE49-F238E27FC236}">
                <a16:creationId xmlns:a16="http://schemas.microsoft.com/office/drawing/2014/main" id="{3EFF9A7C-C3C6-0C78-976D-EA4AAF6B8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" y="4979922"/>
            <a:ext cx="1449387" cy="144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4A8FB9-5F26-4148-98C0-C392D858A3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747" b="16564"/>
          <a:stretch/>
        </p:blipFill>
        <p:spPr>
          <a:xfrm>
            <a:off x="5298705" y="4515630"/>
            <a:ext cx="2345744" cy="9230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10CB53-67B9-6F4A-5D50-FDCC73C8D8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4464" y="4485832"/>
            <a:ext cx="2605522" cy="923009"/>
          </a:xfrm>
          <a:prstGeom prst="rect">
            <a:avLst/>
          </a:prstGeom>
        </p:spPr>
      </p:pic>
      <p:pic>
        <p:nvPicPr>
          <p:cNvPr id="12" name="Grafik 4">
            <a:extLst>
              <a:ext uri="{FF2B5EF4-FFF2-40B4-BE49-F238E27FC236}">
                <a16:creationId xmlns:a16="http://schemas.microsoft.com/office/drawing/2014/main" id="{0A1FF674-3DB5-CD58-A062-288036AB710B}"/>
              </a:ext>
            </a:extLst>
          </p:cNvPr>
          <p:cNvPicPr/>
          <p:nvPr/>
        </p:nvPicPr>
        <p:blipFill>
          <a:blip r:embed="rId8"/>
          <a:srcRect t="1" b="24853"/>
          <a:stretch/>
        </p:blipFill>
        <p:spPr bwMode="auto">
          <a:xfrm>
            <a:off x="7602739" y="5999695"/>
            <a:ext cx="1176782" cy="540000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E7F465-B9F6-77B6-46D4-BB7D6DE3CB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5822" y="6050919"/>
            <a:ext cx="488775" cy="48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45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D3B56-5E3C-9C3A-4930-E30DA8FF763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3886" y="1311379"/>
            <a:ext cx="1094422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sz="2400" dirty="0"/>
              <a:t>Study design:</a:t>
            </a:r>
          </a:p>
          <a:p>
            <a:pPr marL="671513" lvl="1" indent="-214313"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sz="2000" dirty="0">
                <a:solidFill>
                  <a:prstClr val="black"/>
                </a:solidFill>
              </a:rPr>
              <a:t>Three sites: Mozambique, Tanzania, Zimbabwe</a:t>
            </a:r>
          </a:p>
          <a:p>
            <a:pPr marL="671513" lvl="1" indent="-214313"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sz="2000" dirty="0">
                <a:solidFill>
                  <a:prstClr val="black"/>
                </a:solidFill>
              </a:rPr>
              <a:t>2100 HHC (≥10 years) of adults with highly infectious pulmonary TB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sz="2400" dirty="0"/>
              <a:t>Main objectives:</a:t>
            </a:r>
          </a:p>
          <a:p>
            <a:pPr marL="671513" lvl="1" indent="-214313"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sz="2000" dirty="0">
                <a:solidFill>
                  <a:prstClr val="black"/>
                </a:solidFill>
              </a:rPr>
              <a:t>To diagnose TB earlier (reduce transmission)</a:t>
            </a:r>
          </a:p>
          <a:p>
            <a:pPr marL="671513" lvl="1" indent="-214313"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sz="2000" dirty="0">
                <a:solidFill>
                  <a:prstClr val="black"/>
                </a:solidFill>
              </a:rPr>
              <a:t>To identify individuals with high risk of developing TB (target for TPT)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40DD64-F83E-294D-3DFC-FD1CC3E7F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19009"/>
            <a:ext cx="8039345" cy="701675"/>
          </a:xfrm>
        </p:spPr>
        <p:txBody>
          <a:bodyPr>
            <a:normAutofit/>
          </a:bodyPr>
          <a:lstStyle/>
          <a:p>
            <a:r>
              <a:rPr lang="en-GB" sz="3200" dirty="0"/>
              <a:t>Methods: ERASE-TB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A3B9D0-9074-EEE6-C98D-B96A5705767C}"/>
              </a:ext>
            </a:extLst>
          </p:cNvPr>
          <p:cNvSpPr txBox="1"/>
          <p:nvPr/>
        </p:nvSpPr>
        <p:spPr>
          <a:xfrm>
            <a:off x="2400300" y="7837714"/>
            <a:ext cx="2037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in </a:t>
            </a:r>
            <a:r>
              <a:rPr lang="en-US" dirty="0" err="1"/>
              <a:t>substudy</a:t>
            </a:r>
            <a:r>
              <a:rPr lang="en-US" dirty="0"/>
              <a:t> obj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23C18A-9FCC-C0AE-DAC6-B49C9DF609BD}"/>
              </a:ext>
            </a:extLst>
          </p:cNvPr>
          <p:cNvSpPr txBox="1"/>
          <p:nvPr/>
        </p:nvSpPr>
        <p:spPr>
          <a:xfrm>
            <a:off x="623887" y="3843498"/>
            <a:ext cx="10944225" cy="1077218"/>
          </a:xfrm>
          <a:prstGeom prst="rect">
            <a:avLst/>
          </a:prstGeom>
          <a:noFill/>
          <a:ln w="22225">
            <a:solidFill>
              <a:srgbClr val="19325B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93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objective:</a:t>
            </a:r>
          </a:p>
          <a:p>
            <a:r>
              <a:rPr lang="en-US" sz="2000" b="1" dirty="0">
                <a:solidFill>
                  <a:srgbClr val="193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000" dirty="0">
                <a:solidFill>
                  <a:srgbClr val="193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estimate the proportion of HHCs with chronic diseases at baseline and explore the relationship between chronic diseases and co- prevalent/incident TB.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927A08-946B-C3EA-F403-2DE6981C437B}"/>
              </a:ext>
            </a:extLst>
          </p:cNvPr>
          <p:cNvSpPr txBox="1"/>
          <p:nvPr/>
        </p:nvSpPr>
        <p:spPr>
          <a:xfrm>
            <a:off x="623886" y="5033869"/>
            <a:ext cx="10944225" cy="1692771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Sub-study objectives:</a:t>
            </a:r>
          </a:p>
          <a:p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Explore experiences, understandings, preferences, and the social context of disease screening in user communities, healthcare workers and policy makers.</a:t>
            </a:r>
          </a:p>
          <a:p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Evaluate the feasibility and potential impact of integrated multi-disease screening through a pilot screening package for TB household contacts in Zimbabwe.</a:t>
            </a:r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95C2B8-DCC1-E2B9-8383-53EB962BA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454" y="1092955"/>
            <a:ext cx="1723831" cy="6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7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>
            <a:extLst>
              <a:ext uri="{FF2B5EF4-FFF2-40B4-BE49-F238E27FC236}">
                <a16:creationId xmlns:a16="http://schemas.microsoft.com/office/drawing/2014/main" id="{698AAD83-2653-474F-9F14-DC0B269F8662}"/>
              </a:ext>
            </a:extLst>
          </p:cNvPr>
          <p:cNvSpPr txBox="1">
            <a:spLocks/>
          </p:cNvSpPr>
          <p:nvPr/>
        </p:nvSpPr>
        <p:spPr>
          <a:xfrm>
            <a:off x="3503771" y="2131017"/>
            <a:ext cx="5253910" cy="48797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Constantia" panose="0203060205030603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Adult TB index case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7E988B5-8DF0-F242-915D-39B0F08BD406}"/>
              </a:ext>
            </a:extLst>
          </p:cNvPr>
          <p:cNvSpPr txBox="1">
            <a:spLocks/>
          </p:cNvSpPr>
          <p:nvPr/>
        </p:nvSpPr>
        <p:spPr>
          <a:xfrm>
            <a:off x="3503771" y="2757405"/>
            <a:ext cx="5253911" cy="54556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dirty="0">
                <a:latin typeface="Helvetica" pitchFamily="2" charset="0"/>
                <a:cs typeface="Arial" panose="020B0604020202020204" pitchFamily="34" charset="0"/>
              </a:rPr>
              <a:t>HHC (age 10+) recruited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BC614B2A-1A52-7845-A327-3E1726854C88}"/>
              </a:ext>
            </a:extLst>
          </p:cNvPr>
          <p:cNvSpPr txBox="1">
            <a:spLocks/>
          </p:cNvSpPr>
          <p:nvPr/>
        </p:nvSpPr>
        <p:spPr>
          <a:xfrm>
            <a:off x="2074734" y="4387943"/>
            <a:ext cx="2858070" cy="43136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dirty="0">
                <a:latin typeface="Helvetica" pitchFamily="2" charset="0"/>
                <a:cs typeface="Arial" panose="020B0604020202020204" pitchFamily="34" charset="0"/>
              </a:rPr>
              <a:t>TB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09EF3617-CD66-2241-89B8-00095AC52073}"/>
              </a:ext>
            </a:extLst>
          </p:cNvPr>
          <p:cNvSpPr txBox="1">
            <a:spLocks/>
          </p:cNvSpPr>
          <p:nvPr/>
        </p:nvSpPr>
        <p:spPr>
          <a:xfrm>
            <a:off x="7444202" y="4387941"/>
            <a:ext cx="2626958" cy="43136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dirty="0">
                <a:latin typeface="Helvetica" pitchFamily="2" charset="0"/>
                <a:cs typeface="Arial" panose="020B0604020202020204" pitchFamily="34" charset="0"/>
              </a:rPr>
              <a:t>No TB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8204D15-B070-A248-8884-3FEC5DD840F5}"/>
              </a:ext>
            </a:extLst>
          </p:cNvPr>
          <p:cNvCxnSpPr>
            <a:cxnSpLocks/>
            <a:stCxn id="48" idx="2"/>
            <a:endCxn id="54" idx="0"/>
          </p:cNvCxnSpPr>
          <p:nvPr/>
        </p:nvCxnSpPr>
        <p:spPr>
          <a:xfrm flipH="1">
            <a:off x="6130727" y="2618987"/>
            <a:ext cx="1" cy="1384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8371276-2002-CE45-8088-C1DC3B7EBD69}"/>
              </a:ext>
            </a:extLst>
          </p:cNvPr>
          <p:cNvCxnSpPr>
            <a:cxnSpLocks/>
            <a:stCxn id="54" idx="2"/>
          </p:cNvCxnSpPr>
          <p:nvPr/>
        </p:nvCxnSpPr>
        <p:spPr>
          <a:xfrm>
            <a:off x="6130725" y="3302971"/>
            <a:ext cx="0" cy="1350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>
            <a:extLst>
              <a:ext uri="{FF2B5EF4-FFF2-40B4-BE49-F238E27FC236}">
                <a16:creationId xmlns:a16="http://schemas.microsoft.com/office/drawing/2014/main" id="{CBD3D422-365B-7A49-8953-E4108BB8A6C1}"/>
              </a:ext>
            </a:extLst>
          </p:cNvPr>
          <p:cNvCxnSpPr>
            <a:cxnSpLocks/>
            <a:stCxn id="74" idx="2"/>
            <a:endCxn id="56" idx="0"/>
          </p:cNvCxnSpPr>
          <p:nvPr/>
        </p:nvCxnSpPr>
        <p:spPr>
          <a:xfrm rot="5400000">
            <a:off x="4601567" y="2858785"/>
            <a:ext cx="431360" cy="262695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>
            <a:extLst>
              <a:ext uri="{FF2B5EF4-FFF2-40B4-BE49-F238E27FC236}">
                <a16:creationId xmlns:a16="http://schemas.microsoft.com/office/drawing/2014/main" id="{43FAC62D-72AE-4940-B166-9D5BBEBBE157}"/>
              </a:ext>
            </a:extLst>
          </p:cNvPr>
          <p:cNvCxnSpPr>
            <a:cxnSpLocks/>
            <a:stCxn id="74" idx="2"/>
            <a:endCxn id="57" idx="0"/>
          </p:cNvCxnSpPr>
          <p:nvPr/>
        </p:nvCxnSpPr>
        <p:spPr>
          <a:xfrm rot="16200000" flipH="1">
            <a:off x="7228524" y="2858784"/>
            <a:ext cx="431358" cy="262695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14E2FA4-3EFC-5242-9BFC-7837EBCCDEA1}"/>
              </a:ext>
            </a:extLst>
          </p:cNvPr>
          <p:cNvCxnSpPr>
            <a:cxnSpLocks/>
            <a:stCxn id="57" idx="2"/>
            <a:endCxn id="73" idx="0"/>
          </p:cNvCxnSpPr>
          <p:nvPr/>
        </p:nvCxnSpPr>
        <p:spPr>
          <a:xfrm>
            <a:off x="8757681" y="4819301"/>
            <a:ext cx="0" cy="2222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43222C9-8585-EC42-A472-757193CF317E}"/>
              </a:ext>
            </a:extLst>
          </p:cNvPr>
          <p:cNvCxnSpPr>
            <a:cxnSpLocks/>
          </p:cNvCxnSpPr>
          <p:nvPr/>
        </p:nvCxnSpPr>
        <p:spPr>
          <a:xfrm>
            <a:off x="3083399" y="3573582"/>
            <a:ext cx="420370" cy="0"/>
          </a:xfrm>
          <a:prstGeom prst="straightConnector1">
            <a:avLst/>
          </a:prstGeom>
          <a:ln w="19050">
            <a:solidFill>
              <a:srgbClr val="0046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itle 1">
            <a:extLst>
              <a:ext uri="{FF2B5EF4-FFF2-40B4-BE49-F238E27FC236}">
                <a16:creationId xmlns:a16="http://schemas.microsoft.com/office/drawing/2014/main" id="{B5616D83-CE38-CA46-8BAB-DEFBE67A9E83}"/>
              </a:ext>
            </a:extLst>
          </p:cNvPr>
          <p:cNvSpPr txBox="1">
            <a:spLocks/>
          </p:cNvSpPr>
          <p:nvPr/>
        </p:nvSpPr>
        <p:spPr>
          <a:xfrm>
            <a:off x="7444202" y="5041553"/>
            <a:ext cx="2626958" cy="6230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dirty="0">
                <a:latin typeface="Helvetica" pitchFamily="2" charset="0"/>
                <a:cs typeface="Arial" panose="020B0604020202020204" pitchFamily="34" charset="0"/>
              </a:rPr>
              <a:t>HHC invited for further study visits at 6, 12, 18, 24 months</a:t>
            </a: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B600F390-8709-A24C-B40C-B204D8F3BDDF}"/>
              </a:ext>
            </a:extLst>
          </p:cNvPr>
          <p:cNvSpPr txBox="1">
            <a:spLocks/>
          </p:cNvSpPr>
          <p:nvPr/>
        </p:nvSpPr>
        <p:spPr>
          <a:xfrm>
            <a:off x="3503769" y="3438016"/>
            <a:ext cx="5253912" cy="51856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dirty="0">
                <a:solidFill>
                  <a:prstClr val="black"/>
                </a:solidFill>
                <a:latin typeface="Helvetica" pitchFamily="2" charset="0"/>
                <a:ea typeface="+mn-ea"/>
                <a:cs typeface="Arial" panose="020B0604020202020204" pitchFamily="34" charset="0"/>
              </a:rPr>
              <a:t>WHO symptom screen &amp; CXR → </a:t>
            </a:r>
            <a:r>
              <a:rPr lang="en-US" sz="1400" dirty="0" err="1">
                <a:solidFill>
                  <a:prstClr val="black"/>
                </a:solidFill>
                <a:latin typeface="Helvetica" pitchFamily="2" charset="0"/>
                <a:ea typeface="+mn-ea"/>
                <a:cs typeface="Arial" panose="020B0604020202020204" pitchFamily="34" charset="0"/>
              </a:rPr>
              <a:t>Xpert</a:t>
            </a:r>
            <a:r>
              <a:rPr lang="en-US" sz="1400" dirty="0">
                <a:solidFill>
                  <a:prstClr val="black"/>
                </a:solidFill>
                <a:latin typeface="Helvetica" pitchFamily="2" charset="0"/>
                <a:ea typeface="+mn-ea"/>
                <a:cs typeface="Arial" panose="020B0604020202020204" pitchFamily="34" charset="0"/>
              </a:rPr>
              <a:t> Ultra</a:t>
            </a:r>
          </a:p>
          <a:p>
            <a:pPr>
              <a:lnSpc>
                <a:spcPct val="100000"/>
              </a:lnSpc>
            </a:pPr>
            <a:r>
              <a:rPr lang="en-US" sz="1100" dirty="0">
                <a:solidFill>
                  <a:prstClr val="black"/>
                </a:solidFill>
                <a:latin typeface="Helvetica" pitchFamily="2" charset="0"/>
                <a:ea typeface="+mn-ea"/>
                <a:cs typeface="Arial" panose="020B0604020202020204" pitchFamily="34" charset="0"/>
              </a:rPr>
              <a:t>Sample biobanking</a:t>
            </a:r>
            <a:endParaRPr lang="en-US" sz="1100" dirty="0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F0AFB2-517A-ED1D-1F41-0B0AF8CA53B0}"/>
              </a:ext>
            </a:extLst>
          </p:cNvPr>
          <p:cNvSpPr txBox="1"/>
          <p:nvPr/>
        </p:nvSpPr>
        <p:spPr>
          <a:xfrm>
            <a:off x="1591738" y="2571824"/>
            <a:ext cx="1491661" cy="1600438"/>
          </a:xfrm>
          <a:prstGeom prst="rect">
            <a:avLst/>
          </a:prstGeom>
          <a:solidFill>
            <a:schemeClr val="bg1"/>
          </a:solidFill>
          <a:ln w="19050">
            <a:solidFill>
              <a:srgbClr val="00464E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itchFamily="2" charset="0"/>
                <a:cs typeface="Arial" panose="020B0604020202020204" pitchFamily="34" charset="0"/>
              </a:rPr>
              <a:t>BMI</a:t>
            </a:r>
          </a:p>
          <a:p>
            <a:r>
              <a:rPr lang="en-US" sz="1400" dirty="0">
                <a:latin typeface="Helvetica" pitchFamily="2" charset="0"/>
                <a:cs typeface="Arial" panose="020B0604020202020204" pitchFamily="34" charset="0"/>
              </a:rPr>
              <a:t>Spirometry</a:t>
            </a:r>
          </a:p>
          <a:p>
            <a:r>
              <a:rPr lang="en-US" sz="1400" dirty="0">
                <a:latin typeface="Helvetica" pitchFamily="2" charset="0"/>
                <a:cs typeface="Arial" panose="020B0604020202020204" pitchFamily="34" charset="0"/>
              </a:rPr>
              <a:t>HIV</a:t>
            </a:r>
          </a:p>
          <a:p>
            <a:r>
              <a:rPr lang="en-US" sz="1400" dirty="0">
                <a:latin typeface="Helvetica" pitchFamily="2" charset="0"/>
                <a:cs typeface="Arial" panose="020B0604020202020204" pitchFamily="34" charset="0"/>
              </a:rPr>
              <a:t>BP</a:t>
            </a:r>
          </a:p>
          <a:p>
            <a:r>
              <a:rPr lang="en-US" sz="1400" dirty="0">
                <a:latin typeface="Helvetica" pitchFamily="2" charset="0"/>
                <a:cs typeface="Arial" panose="020B0604020202020204" pitchFamily="34" charset="0"/>
              </a:rPr>
              <a:t>HbA1c</a:t>
            </a:r>
          </a:p>
          <a:p>
            <a:r>
              <a:rPr lang="en-US" sz="1400" dirty="0">
                <a:latin typeface="Helvetica" pitchFamily="2" charset="0"/>
                <a:cs typeface="Arial" panose="020B0604020202020204" pitchFamily="34" charset="0"/>
              </a:rPr>
              <a:t>Haemoglobin</a:t>
            </a:r>
          </a:p>
          <a:p>
            <a:r>
              <a:rPr lang="en-US" sz="1400" dirty="0">
                <a:latin typeface="Helvetica" pitchFamily="2" charset="0"/>
                <a:cs typeface="Arial" panose="020B0604020202020204" pitchFamily="34" charset="0"/>
              </a:rPr>
              <a:t>AUDIT-C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ACF8D4-FA00-5035-97FF-A64FC609775B}"/>
              </a:ext>
            </a:extLst>
          </p:cNvPr>
          <p:cNvSpPr txBox="1"/>
          <p:nvPr/>
        </p:nvSpPr>
        <p:spPr>
          <a:xfrm>
            <a:off x="7087079" y="1703624"/>
            <a:ext cx="1670603" cy="345012"/>
          </a:xfrm>
          <a:prstGeom prst="rect">
            <a:avLst/>
          </a:prstGeom>
          <a:solidFill>
            <a:srgbClr val="C2E5EE"/>
          </a:solidFill>
          <a:ln w="31750">
            <a:solidFill>
              <a:srgbClr val="86CBD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</a:rPr>
              <a:t>Zimbabwe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3D92DDF-8266-BC32-E854-6BDEAB21C712}"/>
              </a:ext>
            </a:extLst>
          </p:cNvPr>
          <p:cNvSpPr txBox="1"/>
          <p:nvPr/>
        </p:nvSpPr>
        <p:spPr>
          <a:xfrm>
            <a:off x="5295423" y="1703624"/>
            <a:ext cx="1670603" cy="345012"/>
          </a:xfrm>
          <a:prstGeom prst="rect">
            <a:avLst/>
          </a:prstGeom>
          <a:solidFill>
            <a:srgbClr val="C2E5EE"/>
          </a:solidFill>
          <a:ln w="31750">
            <a:solidFill>
              <a:srgbClr val="86CBD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Helvetica" pitchFamily="2" charset="0"/>
              </a:rPr>
              <a:t>Tanzania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B81107-F393-D4C7-9D8A-F23669861EE2}"/>
              </a:ext>
            </a:extLst>
          </p:cNvPr>
          <p:cNvSpPr txBox="1"/>
          <p:nvPr/>
        </p:nvSpPr>
        <p:spPr>
          <a:xfrm>
            <a:off x="3508945" y="1700213"/>
            <a:ext cx="1670603" cy="345012"/>
          </a:xfrm>
          <a:prstGeom prst="rect">
            <a:avLst/>
          </a:prstGeom>
          <a:solidFill>
            <a:srgbClr val="C2E5EE"/>
          </a:solidFill>
          <a:ln w="31750">
            <a:solidFill>
              <a:srgbClr val="86CBD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Helvetica" pitchFamily="2" charset="0"/>
              </a:rPr>
              <a:t>Mozambique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B72539-544B-B521-2071-AA3F5ED53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19009"/>
            <a:ext cx="8039345" cy="701675"/>
          </a:xfrm>
        </p:spPr>
        <p:txBody>
          <a:bodyPr>
            <a:normAutofit/>
          </a:bodyPr>
          <a:lstStyle/>
          <a:p>
            <a:r>
              <a:rPr lang="en-GB" sz="3200" dirty="0"/>
              <a:t>Methods: ERASE-TB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6178FE-81B2-3F81-3C43-B511C1B12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454" y="1092955"/>
            <a:ext cx="1723831" cy="6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3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1F5FBFD1-2066-A5EF-12D7-A8CB80F95B77}"/>
              </a:ext>
            </a:extLst>
          </p:cNvPr>
          <p:cNvGrpSpPr/>
          <p:nvPr/>
        </p:nvGrpSpPr>
        <p:grpSpPr>
          <a:xfrm>
            <a:off x="3693494" y="1514169"/>
            <a:ext cx="4845382" cy="4846686"/>
            <a:chOff x="3693494" y="1514169"/>
            <a:chExt cx="4845382" cy="4846686"/>
          </a:xfrm>
        </p:grpSpPr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515F5072-BE24-C333-7C4E-85CA1A9A09D2}"/>
                </a:ext>
              </a:extLst>
            </p:cNvPr>
            <p:cNvSpPr/>
            <p:nvPr/>
          </p:nvSpPr>
          <p:spPr>
            <a:xfrm rot="16200000">
              <a:off x="3693494" y="1522751"/>
              <a:ext cx="4838104" cy="4838104"/>
            </a:xfrm>
            <a:prstGeom prst="blockArc">
              <a:avLst>
                <a:gd name="adj1" fmla="val 9757746"/>
                <a:gd name="adj2" fmla="val 15271453"/>
                <a:gd name="adj3" fmla="val 40918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7B66F29-DA7B-CFF9-A19B-C1AE5FE654BA}"/>
                </a:ext>
              </a:extLst>
            </p:cNvPr>
            <p:cNvSpPr txBox="1"/>
            <p:nvPr/>
          </p:nvSpPr>
          <p:spPr>
            <a:xfrm rot="1729328">
              <a:off x="4709006" y="5667355"/>
              <a:ext cx="77296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Helvetica" pitchFamily="2" charset="0"/>
                </a:rPr>
                <a:t>Biology</a:t>
              </a:r>
            </a:p>
          </p:txBody>
        </p:sp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1552FB70-280B-ECBD-AE9D-C4DF418884A0}"/>
                </a:ext>
              </a:extLst>
            </p:cNvPr>
            <p:cNvSpPr/>
            <p:nvPr/>
          </p:nvSpPr>
          <p:spPr>
            <a:xfrm>
              <a:off x="3700772" y="1514866"/>
              <a:ext cx="4838104" cy="4838104"/>
            </a:xfrm>
            <a:prstGeom prst="blockArc">
              <a:avLst>
                <a:gd name="adj1" fmla="val 12679750"/>
                <a:gd name="adj2" fmla="val 19438743"/>
                <a:gd name="adj3" fmla="val 45050"/>
              </a:avLst>
            </a:prstGeom>
            <a:solidFill>
              <a:srgbClr val="FF0000">
                <a:alpha val="25098"/>
              </a:srgbClr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4B4ABF-537A-EA59-A9F0-2CE8AC826D03}"/>
                </a:ext>
              </a:extLst>
            </p:cNvPr>
            <p:cNvSpPr txBox="1"/>
            <p:nvPr/>
          </p:nvSpPr>
          <p:spPr>
            <a:xfrm>
              <a:off x="4458984" y="1639501"/>
              <a:ext cx="3061699" cy="30777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lvl="1" algn="ctr"/>
              <a:r>
                <a:rPr lang="en-US" sz="1400" kern="0" dirty="0">
                  <a:solidFill>
                    <a:srgbClr val="C00000"/>
                  </a:solidFill>
                  <a:latin typeface="Helvetica" pitchFamily="2" charset="0"/>
                </a:rPr>
                <a:t>Life circumstances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itchFamily="2" charset="0"/>
              </a:endParaRPr>
            </a:p>
          </p:txBody>
        </p:sp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06D923C0-4CCA-00EC-56AB-C6FF3B6F14EC}"/>
                </a:ext>
              </a:extLst>
            </p:cNvPr>
            <p:cNvSpPr/>
            <p:nvPr/>
          </p:nvSpPr>
          <p:spPr>
            <a:xfrm rot="10800000">
              <a:off x="3700772" y="1514169"/>
              <a:ext cx="4838104" cy="4838104"/>
            </a:xfrm>
            <a:prstGeom prst="blockArc">
              <a:avLst>
                <a:gd name="adj1" fmla="val 8760515"/>
                <a:gd name="adj2" fmla="val 15034648"/>
                <a:gd name="adj3" fmla="val 43929"/>
              </a:avLst>
            </a:prstGeom>
            <a:solidFill>
              <a:srgbClr val="2FBD5D">
                <a:alpha val="25098"/>
              </a:srgbClr>
            </a:solidFill>
            <a:ln w="12700" cap="flat" cmpd="sng" algn="ctr">
              <a:solidFill>
                <a:schemeClr val="accent2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DBB56B-0750-B84B-9994-3968C0FC060D}"/>
                </a:ext>
              </a:extLst>
            </p:cNvPr>
            <p:cNvSpPr txBox="1"/>
            <p:nvPr/>
          </p:nvSpPr>
          <p:spPr>
            <a:xfrm rot="5400000">
              <a:off x="7648845" y="3780481"/>
              <a:ext cx="12532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Helvetica" pitchFamily="2" charset="0"/>
                </a:rPr>
                <a:t>Behaviours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Helvetica" pitchFamily="2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3E3EDC6-CEC4-CD03-7543-53ACBA9750DD}"/>
              </a:ext>
            </a:extLst>
          </p:cNvPr>
          <p:cNvGrpSpPr/>
          <p:nvPr/>
        </p:nvGrpSpPr>
        <p:grpSpPr>
          <a:xfrm>
            <a:off x="6978666" y="1514167"/>
            <a:ext cx="2526763" cy="4854778"/>
            <a:chOff x="6978666" y="1514167"/>
            <a:chExt cx="2526763" cy="4854778"/>
          </a:xfrm>
        </p:grpSpPr>
        <p:sp>
          <p:nvSpPr>
            <p:cNvPr id="20" name="Moon 19">
              <a:extLst>
                <a:ext uri="{FF2B5EF4-FFF2-40B4-BE49-F238E27FC236}">
                  <a16:creationId xmlns:a16="http://schemas.microsoft.com/office/drawing/2014/main" id="{0BC38AA9-C29E-C0B8-0E50-17C8CC93A6E2}"/>
                </a:ext>
              </a:extLst>
            </p:cNvPr>
            <p:cNvSpPr/>
            <p:nvPr/>
          </p:nvSpPr>
          <p:spPr>
            <a:xfrm rot="10800000">
              <a:off x="6978666" y="1514167"/>
              <a:ext cx="2526763" cy="4854778"/>
            </a:xfrm>
            <a:prstGeom prst="moon">
              <a:avLst>
                <a:gd name="adj" fmla="val 23268"/>
              </a:avLst>
            </a:prstGeom>
            <a:solidFill>
              <a:schemeClr val="accent3">
                <a:lumMod val="60000"/>
                <a:lumOff val="40000"/>
                <a:alpha val="44933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3" name="PoljeZBesedilom 3">
              <a:extLst>
                <a:ext uri="{FF2B5EF4-FFF2-40B4-BE49-F238E27FC236}">
                  <a16:creationId xmlns:a16="http://schemas.microsoft.com/office/drawing/2014/main" id="{10A97050-1059-B86C-DD19-0F691598D14C}"/>
                </a:ext>
              </a:extLst>
            </p:cNvPr>
            <p:cNvSpPr txBox="1"/>
            <p:nvPr/>
          </p:nvSpPr>
          <p:spPr>
            <a:xfrm rot="5400000">
              <a:off x="6995967" y="3316653"/>
              <a:ext cx="2603869" cy="1308977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  <a:latin typeface="Helvetica" pitchFamily="2" charset="0"/>
                </a:rPr>
                <a:t>Health provider &amp; facility</a:t>
              </a:r>
            </a:p>
            <a:p>
              <a:pPr algn="ctr"/>
              <a:endParaRPr lang="en-US" sz="1400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</a:endParaRPr>
            </a:p>
          </p:txBody>
        </p:sp>
      </p:grpSp>
      <p:sp>
        <p:nvSpPr>
          <p:cNvPr id="104" name="Doughnut 103">
            <a:extLst>
              <a:ext uri="{FF2B5EF4-FFF2-40B4-BE49-F238E27FC236}">
                <a16:creationId xmlns:a16="http://schemas.microsoft.com/office/drawing/2014/main" id="{58FE9785-B162-2250-8EDA-D2ECFFD354A4}"/>
              </a:ext>
            </a:extLst>
          </p:cNvPr>
          <p:cNvSpPr/>
          <p:nvPr/>
        </p:nvSpPr>
        <p:spPr>
          <a:xfrm>
            <a:off x="4754389" y="2620605"/>
            <a:ext cx="2687280" cy="2626630"/>
          </a:xfrm>
          <a:prstGeom prst="donut">
            <a:avLst>
              <a:gd name="adj" fmla="val 18248"/>
            </a:avLst>
          </a:prstGeom>
          <a:solidFill>
            <a:srgbClr val="4E67C8">
              <a:lumMod val="40000"/>
              <a:lumOff val="60000"/>
            </a:srgbClr>
          </a:solidFill>
          <a:ln w="19050" cap="flat" cmpd="sng" algn="ctr">
            <a:solidFill>
              <a:srgbClr val="4E67C8">
                <a:shade val="50000"/>
              </a:srgbClr>
            </a:solidFill>
            <a:prstDash val="solid"/>
            <a:miter lim="800000"/>
          </a:ln>
          <a:effectLst/>
        </p:spPr>
        <p:txBody>
          <a:bodyPr bIns="0" rtlCol="0" anchor="b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Doughnut 105">
            <a:extLst>
              <a:ext uri="{FF2B5EF4-FFF2-40B4-BE49-F238E27FC236}">
                <a16:creationId xmlns:a16="http://schemas.microsoft.com/office/drawing/2014/main" id="{A185FB35-2F8E-F6EC-E851-127DE87ECC4C}"/>
              </a:ext>
            </a:extLst>
          </p:cNvPr>
          <p:cNvSpPr/>
          <p:nvPr/>
        </p:nvSpPr>
        <p:spPr>
          <a:xfrm>
            <a:off x="4161703" y="2041295"/>
            <a:ext cx="3872651" cy="3785248"/>
          </a:xfrm>
          <a:prstGeom prst="donut">
            <a:avLst>
              <a:gd name="adj" fmla="val 12126"/>
            </a:avLst>
          </a:prstGeom>
          <a:solidFill>
            <a:srgbClr val="4E67C8">
              <a:lumMod val="20000"/>
              <a:lumOff val="80000"/>
            </a:srgbClr>
          </a:solidFill>
          <a:ln w="19050" cap="flat" cmpd="sng" algn="ctr">
            <a:solidFill>
              <a:srgbClr val="4E67C8">
                <a:shade val="50000"/>
              </a:srgbClr>
            </a:solidFill>
            <a:prstDash val="solid"/>
            <a:miter lim="800000"/>
          </a:ln>
          <a:effectLst/>
        </p:spPr>
        <p:txBody>
          <a:bodyPr bIns="0" rtlCol="0" anchor="b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C4C1CBF-97BD-2D9F-DEC5-36A52BAD110D}"/>
              </a:ext>
            </a:extLst>
          </p:cNvPr>
          <p:cNvSpPr txBox="1"/>
          <p:nvPr/>
        </p:nvSpPr>
        <p:spPr>
          <a:xfrm>
            <a:off x="5512358" y="2137300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74992"/>
                </a:solidFill>
                <a:effectLst/>
                <a:uLnTx/>
                <a:uFillTx/>
                <a:latin typeface="Helvetica" pitchFamily="2" charset="0"/>
              </a:rPr>
              <a:t>Community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5E14A40-B630-0A20-A7A5-80CA835C64EA}"/>
              </a:ext>
            </a:extLst>
          </p:cNvPr>
          <p:cNvSpPr txBox="1"/>
          <p:nvPr/>
        </p:nvSpPr>
        <p:spPr>
          <a:xfrm>
            <a:off x="5512358" y="2730842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74992"/>
                </a:solidFill>
                <a:effectLst/>
                <a:uLnTx/>
                <a:uFillTx/>
                <a:latin typeface="Helvetica" pitchFamily="2" charset="0"/>
              </a:rPr>
              <a:t>Household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EBAACA-9E98-41FA-7A27-CD6D9F624EF1}"/>
              </a:ext>
            </a:extLst>
          </p:cNvPr>
          <p:cNvGrpSpPr/>
          <p:nvPr/>
        </p:nvGrpSpPr>
        <p:grpSpPr>
          <a:xfrm>
            <a:off x="3588877" y="1514168"/>
            <a:ext cx="4949999" cy="4846685"/>
            <a:chOff x="3588877" y="1514168"/>
            <a:chExt cx="4949999" cy="4846685"/>
          </a:xfrm>
        </p:grpSpPr>
        <p:sp>
          <p:nvSpPr>
            <p:cNvPr id="5" name="Pie 4">
              <a:extLst>
                <a:ext uri="{FF2B5EF4-FFF2-40B4-BE49-F238E27FC236}">
                  <a16:creationId xmlns:a16="http://schemas.microsoft.com/office/drawing/2014/main" id="{A6A3584C-52A7-BA50-D591-9C30932739DB}"/>
                </a:ext>
              </a:extLst>
            </p:cNvPr>
            <p:cNvSpPr/>
            <p:nvPr/>
          </p:nvSpPr>
          <p:spPr>
            <a:xfrm>
              <a:off x="3678937" y="1514168"/>
              <a:ext cx="4859939" cy="4846685"/>
            </a:xfrm>
            <a:prstGeom prst="pie">
              <a:avLst>
                <a:gd name="adj1" fmla="val 9970426"/>
                <a:gd name="adj2" fmla="val 10756816"/>
              </a:avLst>
            </a:prstGeom>
            <a:solidFill>
              <a:srgbClr val="FF8021"/>
            </a:solidFill>
            <a:ln w="12700" cap="flat" cmpd="sng" algn="ctr">
              <a:solidFill>
                <a:srgbClr val="FF802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55A8D33-FBE9-FDAD-EF33-02C23BB9EF2E}"/>
                </a:ext>
              </a:extLst>
            </p:cNvPr>
            <p:cNvSpPr txBox="1"/>
            <p:nvPr/>
          </p:nvSpPr>
          <p:spPr>
            <a:xfrm rot="21167737">
              <a:off x="3588877" y="4035247"/>
              <a:ext cx="1495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FF802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Helvetica" pitchFamily="2" charset="0"/>
                </a:rPr>
                <a:t>Mtb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802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Helvetica" pitchFamily="2" charset="0"/>
                </a:rPr>
                <a:t> transmission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175EF6-5EBC-F620-03DB-594C8BAFB0BC}"/>
              </a:ext>
            </a:extLst>
          </p:cNvPr>
          <p:cNvGrpSpPr/>
          <p:nvPr/>
        </p:nvGrpSpPr>
        <p:grpSpPr>
          <a:xfrm>
            <a:off x="3644407" y="1522749"/>
            <a:ext cx="4879099" cy="4838106"/>
            <a:chOff x="3644407" y="1522749"/>
            <a:chExt cx="4879099" cy="4838106"/>
          </a:xfrm>
        </p:grpSpPr>
        <p:sp>
          <p:nvSpPr>
            <p:cNvPr id="8" name="Pie 7">
              <a:extLst>
                <a:ext uri="{FF2B5EF4-FFF2-40B4-BE49-F238E27FC236}">
                  <a16:creationId xmlns:a16="http://schemas.microsoft.com/office/drawing/2014/main" id="{7450BB0B-952B-DA01-E693-92975785C0BD}"/>
                </a:ext>
              </a:extLst>
            </p:cNvPr>
            <p:cNvSpPr/>
            <p:nvPr/>
          </p:nvSpPr>
          <p:spPr>
            <a:xfrm>
              <a:off x="3678124" y="1522749"/>
              <a:ext cx="4845382" cy="4838106"/>
            </a:xfrm>
            <a:prstGeom prst="pie">
              <a:avLst>
                <a:gd name="adj1" fmla="val 10858915"/>
                <a:gd name="adj2" fmla="val 11651837"/>
              </a:avLst>
            </a:prstGeom>
            <a:solidFill>
              <a:srgbClr val="F14124"/>
            </a:solidFill>
            <a:ln w="12700" cap="flat" cmpd="sng" algn="ctr">
              <a:solidFill>
                <a:srgbClr val="F14124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8C638A-50ED-9CB4-EFE4-E46B2129A51B}"/>
                </a:ext>
              </a:extLst>
            </p:cNvPr>
            <p:cNvSpPr txBox="1"/>
            <p:nvPr/>
          </p:nvSpPr>
          <p:spPr>
            <a:xfrm rot="466015">
              <a:off x="3644407" y="3525617"/>
              <a:ext cx="9084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14124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Helvetica" pitchFamily="2" charset="0"/>
                </a:rPr>
                <a:t>Stigma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A4E3C3-DC42-3C44-62F0-1F2CA1BECEC2}"/>
              </a:ext>
            </a:extLst>
          </p:cNvPr>
          <p:cNvGrpSpPr/>
          <p:nvPr/>
        </p:nvGrpSpPr>
        <p:grpSpPr>
          <a:xfrm>
            <a:off x="3678937" y="1522260"/>
            <a:ext cx="4859939" cy="4846686"/>
            <a:chOff x="3678937" y="1522260"/>
            <a:chExt cx="4859939" cy="4846686"/>
          </a:xfrm>
        </p:grpSpPr>
        <p:sp>
          <p:nvSpPr>
            <p:cNvPr id="11" name="Pie 10">
              <a:extLst>
                <a:ext uri="{FF2B5EF4-FFF2-40B4-BE49-F238E27FC236}">
                  <a16:creationId xmlns:a16="http://schemas.microsoft.com/office/drawing/2014/main" id="{8456B0A9-7580-123B-8F6E-AA3943914A8C}"/>
                </a:ext>
              </a:extLst>
            </p:cNvPr>
            <p:cNvSpPr/>
            <p:nvPr/>
          </p:nvSpPr>
          <p:spPr>
            <a:xfrm>
              <a:off x="3678937" y="1522260"/>
              <a:ext cx="4859939" cy="4846686"/>
            </a:xfrm>
            <a:prstGeom prst="pie">
              <a:avLst>
                <a:gd name="adj1" fmla="val 11749529"/>
                <a:gd name="adj2" fmla="val 12589939"/>
              </a:avLst>
            </a:prstGeom>
            <a:solidFill>
              <a:srgbClr val="F14124"/>
            </a:solidFill>
            <a:ln w="12700" cap="flat" cmpd="sng" algn="ctr">
              <a:solidFill>
                <a:srgbClr val="F14124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6F0327-6B9C-91A7-036A-338AF13DFE96}"/>
                </a:ext>
              </a:extLst>
            </p:cNvPr>
            <p:cNvSpPr txBox="1"/>
            <p:nvPr/>
          </p:nvSpPr>
          <p:spPr>
            <a:xfrm rot="1373396">
              <a:off x="3765948" y="3074770"/>
              <a:ext cx="1652289" cy="425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14124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Helvetica" pitchFamily="2" charset="0"/>
                </a:rPr>
                <a:t>Social &amp;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14124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Helvetica" pitchFamily="2" charset="0"/>
                </a:rPr>
                <a:t>financial capital</a:t>
              </a:r>
            </a:p>
          </p:txBody>
        </p:sp>
      </p:grpSp>
      <p:sp>
        <p:nvSpPr>
          <p:cNvPr id="105" name="Doughnut 104">
            <a:extLst>
              <a:ext uri="{FF2B5EF4-FFF2-40B4-BE49-F238E27FC236}">
                <a16:creationId xmlns:a16="http://schemas.microsoft.com/office/drawing/2014/main" id="{3D0C673C-97D3-CC54-AB3C-439E0872AB6F}"/>
              </a:ext>
            </a:extLst>
          </p:cNvPr>
          <p:cNvSpPr/>
          <p:nvPr/>
        </p:nvSpPr>
        <p:spPr>
          <a:xfrm>
            <a:off x="5346166" y="3199026"/>
            <a:ext cx="1503726" cy="1469788"/>
          </a:xfrm>
          <a:prstGeom prst="donut">
            <a:avLst>
              <a:gd name="adj" fmla="val 50000"/>
            </a:avLst>
          </a:prstGeom>
          <a:solidFill>
            <a:srgbClr val="4E67C8">
              <a:lumMod val="60000"/>
              <a:lumOff val="40000"/>
            </a:srgbClr>
          </a:solidFill>
          <a:ln w="19050" cap="flat" cmpd="sng" algn="ctr">
            <a:solidFill>
              <a:srgbClr val="4E67C8">
                <a:shade val="50000"/>
              </a:srgbClr>
            </a:solidFill>
            <a:prstDash val="solid"/>
            <a:miter lim="800000"/>
          </a:ln>
          <a:effectLst/>
        </p:spPr>
        <p:txBody>
          <a:bodyPr bIns="0" rtlCol="0" anchor="b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5DB85FA-7E89-1F18-F250-C7F6DCF8E5E0}"/>
              </a:ext>
            </a:extLst>
          </p:cNvPr>
          <p:cNvSpPr txBox="1"/>
          <p:nvPr/>
        </p:nvSpPr>
        <p:spPr>
          <a:xfrm>
            <a:off x="5649976" y="3373672"/>
            <a:ext cx="887262" cy="584775"/>
          </a:xfrm>
          <a:prstGeom prst="rect">
            <a:avLst/>
          </a:prstGeom>
          <a:solidFill>
            <a:srgbClr val="95A4D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74992"/>
                </a:solidFill>
                <a:effectLst/>
                <a:uLnTx/>
                <a:uFillTx/>
                <a:latin typeface="Helvetica" pitchFamily="2" charset="0"/>
              </a:rPr>
              <a:t>Person with TB</a:t>
            </a:r>
          </a:p>
        </p:txBody>
      </p:sp>
      <p:sp>
        <p:nvSpPr>
          <p:cNvPr id="2" name="Left-right Arrow 1">
            <a:extLst>
              <a:ext uri="{FF2B5EF4-FFF2-40B4-BE49-F238E27FC236}">
                <a16:creationId xmlns:a16="http://schemas.microsoft.com/office/drawing/2014/main" id="{A624C66C-3BBB-FF24-63E0-A2C77DA852C4}"/>
              </a:ext>
            </a:extLst>
          </p:cNvPr>
          <p:cNvSpPr/>
          <p:nvPr/>
        </p:nvSpPr>
        <p:spPr>
          <a:xfrm>
            <a:off x="6452243" y="3687116"/>
            <a:ext cx="1503726" cy="484088"/>
          </a:xfrm>
          <a:prstGeom prst="leftRightArrow">
            <a:avLst/>
          </a:prstGeom>
          <a:solidFill>
            <a:srgbClr val="4E67C8"/>
          </a:solidFill>
          <a:ln w="12700" cap="flat" cmpd="sng" algn="ctr">
            <a:solidFill>
              <a:srgbClr val="4E67C8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412E56B-FF86-D189-91BB-4F2A70D6C67D}"/>
              </a:ext>
            </a:extLst>
          </p:cNvPr>
          <p:cNvGrpSpPr/>
          <p:nvPr/>
        </p:nvGrpSpPr>
        <p:grpSpPr>
          <a:xfrm>
            <a:off x="8955882" y="1514209"/>
            <a:ext cx="2526763" cy="4854778"/>
            <a:chOff x="8955882" y="1514209"/>
            <a:chExt cx="2526763" cy="4854778"/>
          </a:xfrm>
        </p:grpSpPr>
        <p:sp>
          <p:nvSpPr>
            <p:cNvPr id="29" name="Moon 28">
              <a:extLst>
                <a:ext uri="{FF2B5EF4-FFF2-40B4-BE49-F238E27FC236}">
                  <a16:creationId xmlns:a16="http://schemas.microsoft.com/office/drawing/2014/main" id="{D9162FD6-2911-E332-EC75-9CD442026929}"/>
                </a:ext>
              </a:extLst>
            </p:cNvPr>
            <p:cNvSpPr/>
            <p:nvPr/>
          </p:nvSpPr>
          <p:spPr>
            <a:xfrm rot="10800000">
              <a:off x="8955882" y="1514209"/>
              <a:ext cx="2526763" cy="4854778"/>
            </a:xfrm>
            <a:prstGeom prst="moon">
              <a:avLst>
                <a:gd name="adj" fmla="val 23268"/>
              </a:avLst>
            </a:prstGeom>
            <a:solidFill>
              <a:schemeClr val="accent3">
                <a:lumMod val="20000"/>
                <a:lumOff val="80000"/>
                <a:alpha val="44933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</a:t>
              </a:r>
            </a:p>
          </p:txBody>
        </p:sp>
        <p:sp>
          <p:nvSpPr>
            <p:cNvPr id="30" name="PoljeZBesedilom 3">
              <a:extLst>
                <a:ext uri="{FF2B5EF4-FFF2-40B4-BE49-F238E27FC236}">
                  <a16:creationId xmlns:a16="http://schemas.microsoft.com/office/drawing/2014/main" id="{196AAF2F-BFEC-B1FF-E5A8-5F5B5D446DBD}"/>
                </a:ext>
              </a:extLst>
            </p:cNvPr>
            <p:cNvSpPr txBox="1"/>
            <p:nvPr/>
          </p:nvSpPr>
          <p:spPr>
            <a:xfrm rot="5400000">
              <a:off x="8965153" y="3284234"/>
              <a:ext cx="2588337" cy="1358368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  <a:latin typeface="Helvetica" pitchFamily="2" charset="0"/>
                </a:rPr>
                <a:t>Social, cultural &amp; political structures</a:t>
              </a:r>
            </a:p>
            <a:p>
              <a:pPr algn="ctr"/>
              <a:endParaRPr lang="en-US" sz="1400" dirty="0">
                <a:latin typeface="Helvetica" pitchFamily="2" charset="0"/>
              </a:endParaRP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4AF0A50E-FC76-FF79-26CA-94C787A6A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7" y="219009"/>
            <a:ext cx="8302285" cy="701675"/>
          </a:xfrm>
        </p:spPr>
        <p:txBody>
          <a:bodyPr>
            <a:normAutofit/>
          </a:bodyPr>
          <a:lstStyle/>
          <a:p>
            <a:r>
              <a:rPr lang="en-GB" sz="3200" dirty="0"/>
              <a:t>TB, Multimorbidity and Syndemics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62F0B38-CD59-0A96-770A-A0AFEFD543BD}"/>
              </a:ext>
            </a:extLst>
          </p:cNvPr>
          <p:cNvGrpSpPr/>
          <p:nvPr/>
        </p:nvGrpSpPr>
        <p:grpSpPr>
          <a:xfrm>
            <a:off x="7953234" y="1531058"/>
            <a:ext cx="2526763" cy="4854778"/>
            <a:chOff x="7953234" y="1531058"/>
            <a:chExt cx="2526763" cy="4854778"/>
          </a:xfrm>
        </p:grpSpPr>
        <p:sp>
          <p:nvSpPr>
            <p:cNvPr id="27" name="Moon 26">
              <a:extLst>
                <a:ext uri="{FF2B5EF4-FFF2-40B4-BE49-F238E27FC236}">
                  <a16:creationId xmlns:a16="http://schemas.microsoft.com/office/drawing/2014/main" id="{B6811BFA-BE5F-B011-C1F0-43ACC7410FFE}"/>
                </a:ext>
              </a:extLst>
            </p:cNvPr>
            <p:cNvSpPr/>
            <p:nvPr/>
          </p:nvSpPr>
          <p:spPr>
            <a:xfrm rot="10800000">
              <a:off x="7953234" y="1531058"/>
              <a:ext cx="2526763" cy="4854778"/>
            </a:xfrm>
            <a:prstGeom prst="moon">
              <a:avLst>
                <a:gd name="adj" fmla="val 23268"/>
              </a:avLst>
            </a:prstGeom>
            <a:solidFill>
              <a:schemeClr val="accent3">
                <a:lumMod val="40000"/>
                <a:lumOff val="60000"/>
                <a:alpha val="44933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</a:t>
              </a:r>
            </a:p>
          </p:txBody>
        </p:sp>
        <p:sp>
          <p:nvSpPr>
            <p:cNvPr id="28" name="PoljeZBesedilom 3">
              <a:extLst>
                <a:ext uri="{FF2B5EF4-FFF2-40B4-BE49-F238E27FC236}">
                  <a16:creationId xmlns:a16="http://schemas.microsoft.com/office/drawing/2014/main" id="{F33AF404-B400-2CF0-8A59-778BC3DB80F7}"/>
                </a:ext>
              </a:extLst>
            </p:cNvPr>
            <p:cNvSpPr txBox="1"/>
            <p:nvPr/>
          </p:nvSpPr>
          <p:spPr>
            <a:xfrm rot="5400000">
              <a:off x="7969278" y="3257563"/>
              <a:ext cx="2588337" cy="1343194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  <a:latin typeface="Helvetica" pitchFamily="2" charset="0"/>
                </a:rPr>
                <a:t>Health system &amp; policies</a:t>
              </a:r>
            </a:p>
            <a:p>
              <a:pPr algn="ctr"/>
              <a:endParaRPr lang="en-US" sz="1400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BAEEAAF2-479D-3D72-6C7C-3D017D22F296}"/>
              </a:ext>
            </a:extLst>
          </p:cNvPr>
          <p:cNvSpPr/>
          <p:nvPr/>
        </p:nvSpPr>
        <p:spPr>
          <a:xfrm rot="1340409">
            <a:off x="3536819" y="2882405"/>
            <a:ext cx="1715221" cy="68264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9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6" grpId="0" animBg="1"/>
      <p:bldP spid="115" grpId="0"/>
      <p:bldP spid="116" grpId="0"/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>
            <a:extLst>
              <a:ext uri="{FF2B5EF4-FFF2-40B4-BE49-F238E27FC236}">
                <a16:creationId xmlns:a16="http://schemas.microsoft.com/office/drawing/2014/main" id="{698AAD83-2653-474F-9F14-DC0B269F8662}"/>
              </a:ext>
            </a:extLst>
          </p:cNvPr>
          <p:cNvSpPr txBox="1">
            <a:spLocks/>
          </p:cNvSpPr>
          <p:nvPr/>
        </p:nvSpPr>
        <p:spPr>
          <a:xfrm>
            <a:off x="3503771" y="2131017"/>
            <a:ext cx="5253910" cy="48797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Constantia" panose="0203060205030603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Adult TB index case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7E988B5-8DF0-F242-915D-39B0F08BD406}"/>
              </a:ext>
            </a:extLst>
          </p:cNvPr>
          <p:cNvSpPr txBox="1">
            <a:spLocks/>
          </p:cNvSpPr>
          <p:nvPr/>
        </p:nvSpPr>
        <p:spPr>
          <a:xfrm>
            <a:off x="3503771" y="2757405"/>
            <a:ext cx="5253911" cy="54556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dirty="0">
                <a:latin typeface="Helvetica" pitchFamily="2" charset="0"/>
                <a:cs typeface="Arial" panose="020B0604020202020204" pitchFamily="34" charset="0"/>
              </a:rPr>
              <a:t>HHC (age 10+) recruited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BC614B2A-1A52-7845-A327-3E1726854C88}"/>
              </a:ext>
            </a:extLst>
          </p:cNvPr>
          <p:cNvSpPr txBox="1">
            <a:spLocks/>
          </p:cNvSpPr>
          <p:nvPr/>
        </p:nvSpPr>
        <p:spPr>
          <a:xfrm>
            <a:off x="2074734" y="4387943"/>
            <a:ext cx="2858070" cy="43136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dirty="0">
                <a:latin typeface="Helvetica" pitchFamily="2" charset="0"/>
                <a:cs typeface="Arial" panose="020B0604020202020204" pitchFamily="34" charset="0"/>
              </a:rPr>
              <a:t>TB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09EF3617-CD66-2241-89B8-00095AC52073}"/>
              </a:ext>
            </a:extLst>
          </p:cNvPr>
          <p:cNvSpPr txBox="1">
            <a:spLocks/>
          </p:cNvSpPr>
          <p:nvPr/>
        </p:nvSpPr>
        <p:spPr>
          <a:xfrm>
            <a:off x="7444202" y="4387941"/>
            <a:ext cx="2626958" cy="43136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dirty="0">
                <a:latin typeface="Helvetica" pitchFamily="2" charset="0"/>
                <a:cs typeface="Arial" panose="020B0604020202020204" pitchFamily="34" charset="0"/>
              </a:rPr>
              <a:t>No TB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8204D15-B070-A248-8884-3FEC5DD840F5}"/>
              </a:ext>
            </a:extLst>
          </p:cNvPr>
          <p:cNvCxnSpPr>
            <a:cxnSpLocks/>
            <a:stCxn id="48" idx="2"/>
            <a:endCxn id="54" idx="0"/>
          </p:cNvCxnSpPr>
          <p:nvPr/>
        </p:nvCxnSpPr>
        <p:spPr>
          <a:xfrm flipH="1">
            <a:off x="6130727" y="2618987"/>
            <a:ext cx="1" cy="1384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8371276-2002-CE45-8088-C1DC3B7EBD69}"/>
              </a:ext>
            </a:extLst>
          </p:cNvPr>
          <p:cNvCxnSpPr>
            <a:cxnSpLocks/>
            <a:stCxn id="54" idx="2"/>
          </p:cNvCxnSpPr>
          <p:nvPr/>
        </p:nvCxnSpPr>
        <p:spPr>
          <a:xfrm>
            <a:off x="6130725" y="3302971"/>
            <a:ext cx="0" cy="1350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>
            <a:extLst>
              <a:ext uri="{FF2B5EF4-FFF2-40B4-BE49-F238E27FC236}">
                <a16:creationId xmlns:a16="http://schemas.microsoft.com/office/drawing/2014/main" id="{CBD3D422-365B-7A49-8953-E4108BB8A6C1}"/>
              </a:ext>
            </a:extLst>
          </p:cNvPr>
          <p:cNvCxnSpPr>
            <a:cxnSpLocks/>
            <a:stCxn id="74" idx="2"/>
            <a:endCxn id="56" idx="0"/>
          </p:cNvCxnSpPr>
          <p:nvPr/>
        </p:nvCxnSpPr>
        <p:spPr>
          <a:xfrm rot="5400000">
            <a:off x="4601567" y="2858785"/>
            <a:ext cx="431360" cy="262695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>
            <a:extLst>
              <a:ext uri="{FF2B5EF4-FFF2-40B4-BE49-F238E27FC236}">
                <a16:creationId xmlns:a16="http://schemas.microsoft.com/office/drawing/2014/main" id="{43FAC62D-72AE-4940-B166-9D5BBEBBE157}"/>
              </a:ext>
            </a:extLst>
          </p:cNvPr>
          <p:cNvCxnSpPr>
            <a:cxnSpLocks/>
            <a:stCxn id="74" idx="2"/>
            <a:endCxn id="57" idx="0"/>
          </p:cNvCxnSpPr>
          <p:nvPr/>
        </p:nvCxnSpPr>
        <p:spPr>
          <a:xfrm rot="16200000" flipH="1">
            <a:off x="7228524" y="2858784"/>
            <a:ext cx="431358" cy="262695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14E2FA4-3EFC-5242-9BFC-7837EBCCDEA1}"/>
              </a:ext>
            </a:extLst>
          </p:cNvPr>
          <p:cNvCxnSpPr>
            <a:cxnSpLocks/>
            <a:stCxn id="57" idx="2"/>
            <a:endCxn id="73" idx="0"/>
          </p:cNvCxnSpPr>
          <p:nvPr/>
        </p:nvCxnSpPr>
        <p:spPr>
          <a:xfrm>
            <a:off x="8757681" y="4819301"/>
            <a:ext cx="0" cy="2222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itle 1">
            <a:extLst>
              <a:ext uri="{FF2B5EF4-FFF2-40B4-BE49-F238E27FC236}">
                <a16:creationId xmlns:a16="http://schemas.microsoft.com/office/drawing/2014/main" id="{B5616D83-CE38-CA46-8BAB-DEFBE67A9E83}"/>
              </a:ext>
            </a:extLst>
          </p:cNvPr>
          <p:cNvSpPr txBox="1">
            <a:spLocks/>
          </p:cNvSpPr>
          <p:nvPr/>
        </p:nvSpPr>
        <p:spPr>
          <a:xfrm>
            <a:off x="7444202" y="5041553"/>
            <a:ext cx="2626958" cy="6230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dirty="0">
                <a:latin typeface="Helvetica" pitchFamily="2" charset="0"/>
                <a:cs typeface="Arial" panose="020B0604020202020204" pitchFamily="34" charset="0"/>
              </a:rPr>
              <a:t>HHC invited for further study visits at 6, 12, 18, 24 months</a:t>
            </a: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B600F390-8709-A24C-B40C-B204D8F3BDDF}"/>
              </a:ext>
            </a:extLst>
          </p:cNvPr>
          <p:cNvSpPr txBox="1">
            <a:spLocks/>
          </p:cNvSpPr>
          <p:nvPr/>
        </p:nvSpPr>
        <p:spPr>
          <a:xfrm>
            <a:off x="3503769" y="3438016"/>
            <a:ext cx="5253912" cy="5185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dirty="0">
                <a:solidFill>
                  <a:prstClr val="black"/>
                </a:solidFill>
                <a:latin typeface="Helvetica" pitchFamily="2" charset="0"/>
                <a:ea typeface="+mn-ea"/>
                <a:cs typeface="Arial" panose="020B0604020202020204" pitchFamily="34" charset="0"/>
              </a:rPr>
              <a:t>WHO symptom screen &amp; CXR → </a:t>
            </a:r>
            <a:r>
              <a:rPr lang="en-US" sz="1400" dirty="0" err="1">
                <a:solidFill>
                  <a:prstClr val="black"/>
                </a:solidFill>
                <a:latin typeface="Helvetica" pitchFamily="2" charset="0"/>
                <a:ea typeface="+mn-ea"/>
                <a:cs typeface="Arial" panose="020B0604020202020204" pitchFamily="34" charset="0"/>
              </a:rPr>
              <a:t>Xpert</a:t>
            </a:r>
            <a:r>
              <a:rPr lang="en-US" sz="1400" dirty="0">
                <a:solidFill>
                  <a:prstClr val="black"/>
                </a:solidFill>
                <a:latin typeface="Helvetica" pitchFamily="2" charset="0"/>
                <a:ea typeface="+mn-ea"/>
                <a:cs typeface="Arial" panose="020B0604020202020204" pitchFamily="34" charset="0"/>
              </a:rPr>
              <a:t> Ultra</a:t>
            </a:r>
          </a:p>
          <a:p>
            <a:pPr>
              <a:lnSpc>
                <a:spcPct val="100000"/>
              </a:lnSpc>
            </a:pPr>
            <a:r>
              <a:rPr lang="en-US" sz="1100" dirty="0">
                <a:solidFill>
                  <a:prstClr val="black"/>
                </a:solidFill>
                <a:latin typeface="Helvetica" pitchFamily="2" charset="0"/>
                <a:ea typeface="+mn-ea"/>
                <a:cs typeface="Arial" panose="020B0604020202020204" pitchFamily="34" charset="0"/>
              </a:rPr>
              <a:t>Sample biobanking</a:t>
            </a:r>
            <a:endParaRPr lang="en-US" sz="1100" dirty="0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ACF8D4-FA00-5035-97FF-A64FC609775B}"/>
              </a:ext>
            </a:extLst>
          </p:cNvPr>
          <p:cNvSpPr txBox="1"/>
          <p:nvPr/>
        </p:nvSpPr>
        <p:spPr>
          <a:xfrm>
            <a:off x="7087079" y="1703624"/>
            <a:ext cx="1670603" cy="345012"/>
          </a:xfrm>
          <a:prstGeom prst="rect">
            <a:avLst/>
          </a:prstGeom>
          <a:solidFill>
            <a:srgbClr val="C2E5EE"/>
          </a:solidFill>
          <a:ln w="31750">
            <a:solidFill>
              <a:srgbClr val="86CBD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</a:rPr>
              <a:t>Zimbabwe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B72539-544B-B521-2071-AA3F5ED53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19009"/>
            <a:ext cx="8039345" cy="701675"/>
          </a:xfrm>
        </p:spPr>
        <p:txBody>
          <a:bodyPr>
            <a:normAutofit/>
          </a:bodyPr>
          <a:lstStyle/>
          <a:p>
            <a:r>
              <a:rPr lang="en-GB" sz="3200" dirty="0"/>
              <a:t>Methods: ERASE-TB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8A7CBE40-5350-1541-AFF6-9E8B3777CE75}"/>
              </a:ext>
            </a:extLst>
          </p:cNvPr>
          <p:cNvSpPr/>
          <p:nvPr/>
        </p:nvSpPr>
        <p:spPr>
          <a:xfrm rot="18067062">
            <a:off x="8686757" y="3017366"/>
            <a:ext cx="1978995" cy="2143808"/>
          </a:xfrm>
          <a:prstGeom prst="arc">
            <a:avLst>
              <a:gd name="adj1" fmla="val 16200000"/>
              <a:gd name="adj2" fmla="val 21511604"/>
            </a:avLst>
          </a:prstGeom>
          <a:ln w="19050">
            <a:solidFill>
              <a:srgbClr val="22805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2" charset="0"/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D99A50C9-4176-4E20-50C9-0EC71D5B02ED}"/>
              </a:ext>
            </a:extLst>
          </p:cNvPr>
          <p:cNvSpPr/>
          <p:nvPr/>
        </p:nvSpPr>
        <p:spPr>
          <a:xfrm rot="845526" flipV="1">
            <a:off x="9470604" y="4075641"/>
            <a:ext cx="1584511" cy="1609858"/>
          </a:xfrm>
          <a:prstGeom prst="arc">
            <a:avLst/>
          </a:prstGeom>
          <a:ln w="19050">
            <a:solidFill>
              <a:srgbClr val="22805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D9A4DAF-4271-0E3B-7F34-8A06C9262198}"/>
              </a:ext>
            </a:extLst>
          </p:cNvPr>
          <p:cNvCxnSpPr>
            <a:cxnSpLocks/>
          </p:cNvCxnSpPr>
          <p:nvPr/>
        </p:nvCxnSpPr>
        <p:spPr>
          <a:xfrm>
            <a:off x="8721367" y="4795620"/>
            <a:ext cx="1" cy="3409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3CC41159-AD60-BBEE-0AD9-20EA5809CBB1}"/>
              </a:ext>
            </a:extLst>
          </p:cNvPr>
          <p:cNvSpPr/>
          <p:nvPr/>
        </p:nvSpPr>
        <p:spPr>
          <a:xfrm>
            <a:off x="10054049" y="2972879"/>
            <a:ext cx="1977236" cy="1993220"/>
          </a:xfrm>
          <a:prstGeom prst="ellipse">
            <a:avLst/>
          </a:prstGeom>
          <a:solidFill>
            <a:srgbClr val="E9F3EE"/>
          </a:solidFill>
          <a:ln w="28575">
            <a:solidFill>
              <a:srgbClr val="22805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228051"/>
                </a:solidFill>
                <a:latin typeface="Helvetica" pitchFamily="2" charset="0"/>
                <a:cs typeface="Arial" panose="020B0604020202020204" pitchFamily="34" charset="0"/>
              </a:rPr>
              <a:t>NESTED SCREENING COHORT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711C21DA-E8E6-48CA-D86A-8657FDE5FA1F}"/>
              </a:ext>
            </a:extLst>
          </p:cNvPr>
          <p:cNvSpPr/>
          <p:nvPr/>
        </p:nvSpPr>
        <p:spPr>
          <a:xfrm rot="20430641">
            <a:off x="7647963" y="2261335"/>
            <a:ext cx="2971773" cy="2313789"/>
          </a:xfrm>
          <a:prstGeom prst="arc">
            <a:avLst>
              <a:gd name="adj1" fmla="val 16200000"/>
              <a:gd name="adj2" fmla="val 21511604"/>
            </a:avLst>
          </a:prstGeom>
          <a:ln w="19050">
            <a:solidFill>
              <a:srgbClr val="22805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9CA455-B31B-5A71-1EC0-6C6A8AF5D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454" y="1092955"/>
            <a:ext cx="1723831" cy="610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A6A371-D414-A009-E31E-369A6E0553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301" b="10047"/>
          <a:stretch/>
        </p:blipFill>
        <p:spPr>
          <a:xfrm>
            <a:off x="10681040" y="1660412"/>
            <a:ext cx="1350245" cy="6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62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>
            <a:extLst>
              <a:ext uri="{FF2B5EF4-FFF2-40B4-BE49-F238E27FC236}">
                <a16:creationId xmlns:a16="http://schemas.microsoft.com/office/drawing/2014/main" id="{4F8A669A-024C-9401-FF7E-19DCE8C67D94}"/>
              </a:ext>
            </a:extLst>
          </p:cNvPr>
          <p:cNvGrpSpPr/>
          <p:nvPr/>
        </p:nvGrpSpPr>
        <p:grpSpPr>
          <a:xfrm>
            <a:off x="1684998" y="1592264"/>
            <a:ext cx="8822004" cy="4645025"/>
            <a:chOff x="725773" y="1623355"/>
            <a:chExt cx="8822004" cy="4820497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83A38EB-3BC8-4EE4-43FE-4B7D97E60141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3099262" y="2670299"/>
              <a:ext cx="3943855" cy="11322"/>
            </a:xfrm>
            <a:prstGeom prst="straightConnector1">
              <a:avLst/>
            </a:prstGeom>
            <a:ln w="76200">
              <a:solidFill>
                <a:srgbClr val="E1F2F6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5D8D79A-C995-72E2-F7F3-0737F6B935BB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093345" y="2242823"/>
              <a:ext cx="3949772" cy="7425"/>
            </a:xfrm>
            <a:prstGeom prst="straightConnector1">
              <a:avLst/>
            </a:prstGeom>
            <a:ln w="76200">
              <a:solidFill>
                <a:srgbClr val="E1F2F6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4ECCA410-7C82-6C7B-6BA4-58BC9257D8C8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>
              <a:off x="3096304" y="3100522"/>
              <a:ext cx="3946813" cy="9631"/>
            </a:xfrm>
            <a:prstGeom prst="straightConnector1">
              <a:avLst/>
            </a:prstGeom>
            <a:ln w="76200">
              <a:solidFill>
                <a:srgbClr val="E1F2F6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5A8615F-5EE7-7390-6075-88A77A838390}"/>
                </a:ext>
              </a:extLst>
            </p:cNvPr>
            <p:cNvCxnSpPr>
              <a:cxnSpLocks/>
              <a:stCxn id="26" idx="3"/>
            </p:cNvCxnSpPr>
            <p:nvPr/>
          </p:nvCxnSpPr>
          <p:spPr>
            <a:xfrm>
              <a:off x="3096304" y="3531029"/>
              <a:ext cx="896913" cy="13160"/>
            </a:xfrm>
            <a:prstGeom prst="straightConnector1">
              <a:avLst/>
            </a:prstGeom>
            <a:ln w="76200">
              <a:solidFill>
                <a:srgbClr val="E1F2F6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68369820-C9DA-69ED-1359-FD7FC3DF8FB8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>
              <a:off x="3099262" y="3962846"/>
              <a:ext cx="3943855" cy="13268"/>
            </a:xfrm>
            <a:prstGeom prst="straightConnector1">
              <a:avLst/>
            </a:prstGeom>
            <a:ln w="76200">
              <a:solidFill>
                <a:srgbClr val="E1F2F6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6E06667A-584A-0F8E-B891-FFB37E2F874A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3099262" y="4396191"/>
              <a:ext cx="3943855" cy="13268"/>
            </a:xfrm>
            <a:prstGeom prst="straightConnector1">
              <a:avLst/>
            </a:prstGeom>
            <a:ln w="76200">
              <a:solidFill>
                <a:srgbClr val="E1F2F6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F10B3D8B-DB8B-E47D-8EC3-4CA731DC70FF}"/>
                </a:ext>
              </a:extLst>
            </p:cNvPr>
            <p:cNvCxnSpPr>
              <a:cxnSpLocks/>
              <a:stCxn id="29" idx="3"/>
            </p:cNvCxnSpPr>
            <p:nvPr/>
          </p:nvCxnSpPr>
          <p:spPr>
            <a:xfrm>
              <a:off x="3099262" y="4829536"/>
              <a:ext cx="3943855" cy="20072"/>
            </a:xfrm>
            <a:prstGeom prst="straightConnector1">
              <a:avLst/>
            </a:prstGeom>
            <a:ln w="76200">
              <a:solidFill>
                <a:srgbClr val="E1F2F6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37326782-38A8-D3EC-2454-A3826C2695B2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3099262" y="5259334"/>
              <a:ext cx="3943855" cy="12976"/>
            </a:xfrm>
            <a:prstGeom prst="straightConnector1">
              <a:avLst/>
            </a:prstGeom>
            <a:ln w="76200">
              <a:solidFill>
                <a:srgbClr val="E1F2F6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13AF5414-9686-8436-7D76-E2B9E0F67E03}"/>
                </a:ext>
              </a:extLst>
            </p:cNvPr>
            <p:cNvCxnSpPr>
              <a:cxnSpLocks/>
              <a:stCxn id="28" idx="3"/>
            </p:cNvCxnSpPr>
            <p:nvPr/>
          </p:nvCxnSpPr>
          <p:spPr>
            <a:xfrm>
              <a:off x="3099262" y="5684998"/>
              <a:ext cx="3943855" cy="12976"/>
            </a:xfrm>
            <a:prstGeom prst="straightConnector1">
              <a:avLst/>
            </a:prstGeom>
            <a:ln w="76200">
              <a:solidFill>
                <a:srgbClr val="E1F2F6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D0DB85D1-B5FF-85B4-4E02-506F6C2D16E2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>
              <a:off x="3099262" y="6110662"/>
              <a:ext cx="3943855" cy="12976"/>
            </a:xfrm>
            <a:prstGeom prst="straightConnector1">
              <a:avLst/>
            </a:prstGeom>
            <a:ln w="76200">
              <a:solidFill>
                <a:srgbClr val="E1F2F6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5065DA1-22A9-0186-5444-9ED43D1D5E73}"/>
                </a:ext>
              </a:extLst>
            </p:cNvPr>
            <p:cNvSpPr/>
            <p:nvPr/>
          </p:nvSpPr>
          <p:spPr>
            <a:xfrm>
              <a:off x="3869016" y="1626643"/>
              <a:ext cx="2504661" cy="4794087"/>
            </a:xfrm>
            <a:prstGeom prst="roundRect">
              <a:avLst>
                <a:gd name="adj" fmla="val 8159"/>
              </a:avLst>
            </a:prstGeom>
            <a:solidFill>
              <a:srgbClr val="18305A"/>
            </a:solidFill>
            <a:ln w="19050">
              <a:solidFill>
                <a:srgbClr val="183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Helvetica" pitchFamily="2" charset="0"/>
                </a:rPr>
                <a:t>On-site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4DEF6A89-2A1F-CDA3-8FC3-BE4E2E304A29}"/>
                </a:ext>
              </a:extLst>
            </p:cNvPr>
            <p:cNvSpPr/>
            <p:nvPr/>
          </p:nvSpPr>
          <p:spPr>
            <a:xfrm>
              <a:off x="4432412" y="2081665"/>
              <a:ext cx="1797205" cy="347506"/>
            </a:xfrm>
            <a:prstGeom prst="roundRect">
              <a:avLst/>
            </a:prstGeom>
            <a:solidFill>
              <a:srgbClr val="DEE0E7"/>
            </a:solidFill>
            <a:ln w="19050">
              <a:solidFill>
                <a:srgbClr val="183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rgbClr val="18305A"/>
                  </a:solidFill>
                  <a:latin typeface="Helvetica" pitchFamily="2" charset="0"/>
                </a:rPr>
                <a:t>Xpert</a:t>
              </a:r>
              <a:r>
                <a:rPr lang="en-US" sz="1600" dirty="0">
                  <a:solidFill>
                    <a:srgbClr val="18305A"/>
                  </a:solidFill>
                  <a:latin typeface="Helvetica" pitchFamily="2" charset="0"/>
                </a:rPr>
                <a:t> Ultra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9C0898B-47CE-8BC3-069A-7A62C8992A6A}"/>
                </a:ext>
              </a:extLst>
            </p:cNvPr>
            <p:cNvSpPr/>
            <p:nvPr/>
          </p:nvSpPr>
          <p:spPr>
            <a:xfrm rot="16200000">
              <a:off x="2075317" y="4014208"/>
              <a:ext cx="4214903" cy="355438"/>
            </a:xfrm>
            <a:prstGeom prst="roundRect">
              <a:avLst>
                <a:gd name="adj" fmla="val 23898"/>
              </a:avLst>
            </a:prstGeom>
            <a:solidFill>
              <a:srgbClr val="DEE0E7"/>
            </a:solidFill>
            <a:ln w="19050">
              <a:solidFill>
                <a:srgbClr val="183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200"/>
                </a:spcAft>
              </a:pPr>
              <a:r>
                <a:rPr lang="en-US" sz="1600" dirty="0">
                  <a:solidFill>
                    <a:srgbClr val="18305A"/>
                  </a:solidFill>
                  <a:latin typeface="Helvetica" pitchFamily="2" charset="0"/>
                </a:rPr>
                <a:t>Information, education and counselling</a:t>
              </a:r>
              <a:endParaRPr lang="en-US" sz="1100" dirty="0">
                <a:solidFill>
                  <a:srgbClr val="18305A"/>
                </a:solidFill>
                <a:latin typeface="Helvetica" pitchFamily="2" charset="0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AD11E60C-51CE-6703-EDD2-CF3BF25815D4}"/>
                </a:ext>
              </a:extLst>
            </p:cNvPr>
            <p:cNvSpPr/>
            <p:nvPr/>
          </p:nvSpPr>
          <p:spPr>
            <a:xfrm>
              <a:off x="4426492" y="5757090"/>
              <a:ext cx="1803125" cy="536462"/>
            </a:xfrm>
            <a:prstGeom prst="roundRect">
              <a:avLst/>
            </a:prstGeom>
            <a:solidFill>
              <a:srgbClr val="DEE0E7"/>
            </a:solidFill>
            <a:ln w="19050">
              <a:solidFill>
                <a:srgbClr val="183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200"/>
                </a:spcAft>
              </a:pPr>
              <a:r>
                <a:rPr lang="en-US" sz="1600" dirty="0">
                  <a:solidFill>
                    <a:srgbClr val="18305A"/>
                  </a:solidFill>
                  <a:latin typeface="Helvetica" pitchFamily="2" charset="0"/>
                </a:rPr>
                <a:t>Reading glasses</a:t>
              </a:r>
            </a:p>
            <a:p>
              <a:pPr algn="ctr"/>
              <a:r>
                <a:rPr lang="en-US" sz="1050" dirty="0">
                  <a:solidFill>
                    <a:srgbClr val="18305A"/>
                  </a:solidFill>
                  <a:latin typeface="Helvetica" pitchFamily="2" charset="0"/>
                </a:rPr>
                <a:t>Near vision impairment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0D8F2AB2-35C4-8C02-1BBC-BBB1D1B2D57F}"/>
                </a:ext>
              </a:extLst>
            </p:cNvPr>
            <p:cNvSpPr/>
            <p:nvPr/>
          </p:nvSpPr>
          <p:spPr>
            <a:xfrm>
              <a:off x="7043117" y="1623355"/>
              <a:ext cx="2504660" cy="4820497"/>
            </a:xfrm>
            <a:prstGeom prst="roundRect">
              <a:avLst>
                <a:gd name="adj" fmla="val 7376"/>
              </a:avLst>
            </a:prstGeom>
            <a:solidFill>
              <a:srgbClr val="00B050"/>
            </a:solidFill>
            <a:ln w="19050">
              <a:solidFill>
                <a:srgbClr val="183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>
                  <a:solidFill>
                    <a:srgbClr val="18305A"/>
                  </a:solidFill>
                  <a:latin typeface="Helvetica" pitchFamily="2" charset="0"/>
                </a:rPr>
                <a:t>Referral</a:t>
              </a:r>
              <a:endParaRPr lang="en-US" sz="1400" b="1" dirty="0">
                <a:solidFill>
                  <a:srgbClr val="18305A"/>
                </a:solidFill>
                <a:latin typeface="Helvetica" pitchFamily="2" charset="0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63893ED4-11B7-A61B-C40D-377FF0CFEDDF}"/>
                </a:ext>
              </a:extLst>
            </p:cNvPr>
            <p:cNvSpPr/>
            <p:nvPr/>
          </p:nvSpPr>
          <p:spPr>
            <a:xfrm>
              <a:off x="7186122" y="2035667"/>
              <a:ext cx="2224567" cy="389782"/>
            </a:xfrm>
            <a:prstGeom prst="roundRect">
              <a:avLst/>
            </a:prstGeom>
            <a:solidFill>
              <a:srgbClr val="CEEBD5"/>
            </a:solidFill>
            <a:ln w="19050">
              <a:solidFill>
                <a:srgbClr val="183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18305A"/>
                  </a:solidFill>
                  <a:latin typeface="Helvetica" pitchFamily="2" charset="0"/>
                </a:rPr>
                <a:t>TB services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B8BD051-05CB-4168-AA68-7EF6A5A65764}"/>
                </a:ext>
              </a:extLst>
            </p:cNvPr>
            <p:cNvSpPr/>
            <p:nvPr/>
          </p:nvSpPr>
          <p:spPr>
            <a:xfrm>
              <a:off x="7186122" y="2911512"/>
              <a:ext cx="2224567" cy="380274"/>
            </a:xfrm>
            <a:prstGeom prst="roundRect">
              <a:avLst/>
            </a:prstGeom>
            <a:solidFill>
              <a:srgbClr val="CEEBD5"/>
            </a:solidFill>
            <a:ln w="19050">
              <a:solidFill>
                <a:srgbClr val="183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200"/>
                </a:spcAft>
              </a:pPr>
              <a:r>
                <a:rPr lang="en-US" sz="1600" dirty="0">
                  <a:solidFill>
                    <a:srgbClr val="18305A"/>
                  </a:solidFill>
                  <a:latin typeface="Helvetica" pitchFamily="2" charset="0"/>
                </a:rPr>
                <a:t>NGO / social services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241872C1-53CC-6145-99FC-C0BD9BA171A9}"/>
                </a:ext>
              </a:extLst>
            </p:cNvPr>
            <p:cNvSpPr/>
            <p:nvPr/>
          </p:nvSpPr>
          <p:spPr>
            <a:xfrm>
              <a:off x="7180206" y="3716526"/>
              <a:ext cx="2230483" cy="1300034"/>
            </a:xfrm>
            <a:prstGeom prst="roundRect">
              <a:avLst/>
            </a:prstGeom>
            <a:solidFill>
              <a:srgbClr val="CEEBD5"/>
            </a:solidFill>
            <a:ln w="19050">
              <a:solidFill>
                <a:srgbClr val="183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200"/>
                </a:spcAft>
              </a:pPr>
              <a:r>
                <a:rPr lang="en-US" sz="1600" dirty="0">
                  <a:solidFill>
                    <a:srgbClr val="18305A"/>
                  </a:solidFill>
                  <a:latin typeface="Helvetica" pitchFamily="2" charset="0"/>
                </a:rPr>
                <a:t>Chronic disease clinics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446AE502-2246-1AFF-E6A6-F0F69B9B1C84}"/>
                </a:ext>
              </a:extLst>
            </p:cNvPr>
            <p:cNvSpPr/>
            <p:nvPr/>
          </p:nvSpPr>
          <p:spPr>
            <a:xfrm>
              <a:off x="7180206" y="5076445"/>
              <a:ext cx="2230484" cy="791443"/>
            </a:xfrm>
            <a:prstGeom prst="roundRect">
              <a:avLst/>
            </a:prstGeom>
            <a:solidFill>
              <a:srgbClr val="CEEBD5"/>
            </a:solidFill>
            <a:ln w="19050">
              <a:solidFill>
                <a:srgbClr val="183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200"/>
                </a:spcAft>
              </a:pPr>
              <a:r>
                <a:rPr lang="en-US" sz="1600" dirty="0">
                  <a:solidFill>
                    <a:srgbClr val="18305A"/>
                  </a:solidFill>
                  <a:latin typeface="Helvetica" pitchFamily="2" charset="0"/>
                </a:rPr>
                <a:t>CSU (counselling)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F87A90BB-858F-0EC9-D8F8-19EEE469C039}"/>
                </a:ext>
              </a:extLst>
            </p:cNvPr>
            <p:cNvSpPr/>
            <p:nvPr/>
          </p:nvSpPr>
          <p:spPr>
            <a:xfrm>
              <a:off x="7180206" y="5927773"/>
              <a:ext cx="2230483" cy="365778"/>
            </a:xfrm>
            <a:prstGeom prst="roundRect">
              <a:avLst/>
            </a:prstGeom>
            <a:solidFill>
              <a:srgbClr val="CEEBD5"/>
            </a:solidFill>
            <a:ln w="19050">
              <a:solidFill>
                <a:srgbClr val="183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18305A"/>
                  </a:solidFill>
                  <a:latin typeface="Helvetica" pitchFamily="2" charset="0"/>
                </a:rPr>
                <a:t>Ophthalmology clinic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DBF88A8E-977B-AFD1-08E3-68C20839B0C3}"/>
                </a:ext>
              </a:extLst>
            </p:cNvPr>
            <p:cNvSpPr/>
            <p:nvPr/>
          </p:nvSpPr>
          <p:spPr>
            <a:xfrm>
              <a:off x="7186122" y="2485088"/>
              <a:ext cx="2230484" cy="368893"/>
            </a:xfrm>
            <a:prstGeom prst="roundRect">
              <a:avLst/>
            </a:prstGeom>
            <a:solidFill>
              <a:srgbClr val="CEEBD5"/>
            </a:solidFill>
            <a:ln w="19050">
              <a:solidFill>
                <a:srgbClr val="183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200"/>
                </a:spcAft>
              </a:pPr>
              <a:r>
                <a:rPr lang="en-US" sz="1600" dirty="0">
                  <a:solidFill>
                    <a:srgbClr val="18305A"/>
                  </a:solidFill>
                  <a:latin typeface="Helvetica" pitchFamily="2" charset="0"/>
                </a:rPr>
                <a:t>ART services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FCB451E2-F482-9B20-7FA2-B6F461E0A1B6}"/>
                </a:ext>
              </a:extLst>
            </p:cNvPr>
            <p:cNvSpPr/>
            <p:nvPr/>
          </p:nvSpPr>
          <p:spPr>
            <a:xfrm>
              <a:off x="725773" y="1623355"/>
              <a:ext cx="2504661" cy="4797375"/>
            </a:xfrm>
            <a:prstGeom prst="roundRect">
              <a:avLst>
                <a:gd name="adj" fmla="val 8689"/>
              </a:avLst>
            </a:prstGeom>
            <a:solidFill>
              <a:srgbClr val="86CBDB"/>
            </a:solidFill>
            <a:ln w="19050">
              <a:solidFill>
                <a:srgbClr val="183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>
                  <a:solidFill>
                    <a:srgbClr val="18305A"/>
                  </a:solidFill>
                  <a:latin typeface="Helvetica" pitchFamily="2" charset="0"/>
                </a:rPr>
                <a:t>Health Check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1A4A154-849F-13E3-AADC-4242B202AB01}"/>
                </a:ext>
              </a:extLst>
            </p:cNvPr>
            <p:cNvSpPr/>
            <p:nvPr/>
          </p:nvSpPr>
          <p:spPr>
            <a:xfrm>
              <a:off x="868778" y="2055801"/>
              <a:ext cx="2224567" cy="374045"/>
            </a:xfrm>
            <a:prstGeom prst="roundRect">
              <a:avLst/>
            </a:prstGeom>
            <a:solidFill>
              <a:srgbClr val="E1F2F6"/>
            </a:solidFill>
            <a:ln w="19050">
              <a:solidFill>
                <a:srgbClr val="183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18305A"/>
                  </a:solidFill>
                  <a:latin typeface="Helvetica" pitchFamily="2" charset="0"/>
                </a:rPr>
                <a:t>TB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5CBB0923-5589-5A5B-D76C-123185FF1A95}"/>
                </a:ext>
              </a:extLst>
            </p:cNvPr>
            <p:cNvSpPr/>
            <p:nvPr/>
          </p:nvSpPr>
          <p:spPr>
            <a:xfrm>
              <a:off x="868779" y="2485088"/>
              <a:ext cx="2230483" cy="370422"/>
            </a:xfrm>
            <a:prstGeom prst="roundRect">
              <a:avLst/>
            </a:prstGeom>
            <a:solidFill>
              <a:srgbClr val="E1F2F6"/>
            </a:solidFill>
            <a:ln w="19050">
              <a:solidFill>
                <a:srgbClr val="183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200"/>
                </a:spcAft>
              </a:pPr>
              <a:r>
                <a:rPr lang="en-US" sz="1600" dirty="0">
                  <a:solidFill>
                    <a:srgbClr val="18305A"/>
                  </a:solidFill>
                  <a:latin typeface="Helvetica" pitchFamily="2" charset="0"/>
                </a:rPr>
                <a:t>HIV</a:t>
              </a:r>
              <a:endParaRPr lang="en-US" sz="1050" dirty="0">
                <a:solidFill>
                  <a:srgbClr val="18305A"/>
                </a:solidFill>
                <a:latin typeface="Helvetica" pitchFamily="2" charset="0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E5BAC9A7-C8BF-45CA-CD69-22CF871F5729}"/>
                </a:ext>
              </a:extLst>
            </p:cNvPr>
            <p:cNvSpPr/>
            <p:nvPr/>
          </p:nvSpPr>
          <p:spPr>
            <a:xfrm>
              <a:off x="868778" y="4209168"/>
              <a:ext cx="2230484" cy="374046"/>
            </a:xfrm>
            <a:prstGeom prst="roundRect">
              <a:avLst/>
            </a:prstGeom>
            <a:solidFill>
              <a:srgbClr val="E1F2F6"/>
            </a:solidFill>
            <a:ln w="19050">
              <a:solidFill>
                <a:srgbClr val="183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200"/>
                </a:spcAft>
              </a:pPr>
              <a:r>
                <a:rPr lang="en-US" sz="1600" dirty="0">
                  <a:solidFill>
                    <a:srgbClr val="18305A"/>
                  </a:solidFill>
                  <a:latin typeface="Helvetica" pitchFamily="2" charset="0"/>
                </a:rPr>
                <a:t>Diabetes</a:t>
              </a:r>
              <a:endParaRPr lang="en-US" sz="1050" dirty="0">
                <a:solidFill>
                  <a:srgbClr val="18305A"/>
                </a:solidFill>
                <a:latin typeface="Helvetica" pitchFamily="2" charset="0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7CB5795-54D9-49C9-88E9-9E30AA63C6BA}"/>
                </a:ext>
              </a:extLst>
            </p:cNvPr>
            <p:cNvSpPr/>
            <p:nvPr/>
          </p:nvSpPr>
          <p:spPr>
            <a:xfrm>
              <a:off x="868779" y="5076445"/>
              <a:ext cx="2230483" cy="365778"/>
            </a:xfrm>
            <a:prstGeom prst="roundRect">
              <a:avLst/>
            </a:prstGeom>
            <a:solidFill>
              <a:srgbClr val="E1F2F6"/>
            </a:solidFill>
            <a:ln w="19050">
              <a:solidFill>
                <a:srgbClr val="183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18305A"/>
                  </a:solidFill>
                  <a:latin typeface="Helvetica" pitchFamily="2" charset="0"/>
                </a:rPr>
                <a:t>SSQ+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699A5FDF-90C9-DD01-777F-A132F99F47AA}"/>
                </a:ext>
              </a:extLst>
            </p:cNvPr>
            <p:cNvSpPr/>
            <p:nvPr/>
          </p:nvSpPr>
          <p:spPr>
            <a:xfrm>
              <a:off x="871737" y="2915027"/>
              <a:ext cx="2224567" cy="370991"/>
            </a:xfrm>
            <a:prstGeom prst="roundRect">
              <a:avLst/>
            </a:prstGeom>
            <a:solidFill>
              <a:srgbClr val="E1F2F6"/>
            </a:solidFill>
            <a:ln w="19050">
              <a:solidFill>
                <a:srgbClr val="183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200"/>
                </a:spcAft>
              </a:pPr>
              <a:r>
                <a:rPr lang="en-US" sz="1600" dirty="0">
                  <a:solidFill>
                    <a:srgbClr val="18305A"/>
                  </a:solidFill>
                  <a:latin typeface="Helvetica" pitchFamily="2" charset="0"/>
                </a:rPr>
                <a:t>Underweight</a:t>
              </a:r>
              <a:endParaRPr lang="en-US" sz="1100" dirty="0">
                <a:solidFill>
                  <a:srgbClr val="18305A"/>
                </a:solidFill>
                <a:latin typeface="Helvetica" pitchFamily="2" charset="0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5FA9AEC7-3544-2C3F-E74D-DB7ADF337C86}"/>
                </a:ext>
              </a:extLst>
            </p:cNvPr>
            <p:cNvSpPr/>
            <p:nvPr/>
          </p:nvSpPr>
          <p:spPr>
            <a:xfrm>
              <a:off x="871737" y="3345534"/>
              <a:ext cx="2224567" cy="370991"/>
            </a:xfrm>
            <a:prstGeom prst="roundRect">
              <a:avLst/>
            </a:prstGeom>
            <a:solidFill>
              <a:srgbClr val="E1F2F6"/>
            </a:solidFill>
            <a:ln w="19050">
              <a:solidFill>
                <a:srgbClr val="183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200"/>
                </a:spcAft>
              </a:pPr>
              <a:r>
                <a:rPr lang="en-US" sz="1600" dirty="0">
                  <a:solidFill>
                    <a:srgbClr val="18305A"/>
                  </a:solidFill>
                  <a:latin typeface="Helvetica" pitchFamily="2" charset="0"/>
                </a:rPr>
                <a:t>Overweight</a:t>
              </a:r>
              <a:endParaRPr lang="en-US" sz="1100" dirty="0">
                <a:solidFill>
                  <a:srgbClr val="18305A"/>
                </a:solidFill>
                <a:latin typeface="Helvetica" pitchFamily="2" charset="0"/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676C7E76-09FF-968D-C3CF-73587939423C}"/>
                </a:ext>
              </a:extLst>
            </p:cNvPr>
            <p:cNvSpPr/>
            <p:nvPr/>
          </p:nvSpPr>
          <p:spPr>
            <a:xfrm>
              <a:off x="868778" y="3775823"/>
              <a:ext cx="2230484" cy="374046"/>
            </a:xfrm>
            <a:prstGeom prst="roundRect">
              <a:avLst/>
            </a:prstGeom>
            <a:solidFill>
              <a:srgbClr val="E1F2F6"/>
            </a:solidFill>
            <a:ln w="19050">
              <a:solidFill>
                <a:srgbClr val="183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200"/>
                </a:spcAft>
              </a:pPr>
              <a:r>
                <a:rPr lang="en-US" sz="1600" dirty="0">
                  <a:solidFill>
                    <a:srgbClr val="18305A"/>
                  </a:solidFill>
                  <a:latin typeface="Helvetica" pitchFamily="2" charset="0"/>
                </a:rPr>
                <a:t>High BP</a:t>
              </a:r>
              <a:endParaRPr lang="en-US" sz="1050" dirty="0">
                <a:solidFill>
                  <a:srgbClr val="18305A"/>
                </a:solidFill>
                <a:latin typeface="Helvetica" pitchFamily="2" charset="0"/>
              </a:endParaRP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F14D73A6-8040-01E1-4AD7-27A7A04231A0}"/>
                </a:ext>
              </a:extLst>
            </p:cNvPr>
            <p:cNvSpPr/>
            <p:nvPr/>
          </p:nvSpPr>
          <p:spPr>
            <a:xfrm>
              <a:off x="868779" y="5502108"/>
              <a:ext cx="2230483" cy="365778"/>
            </a:xfrm>
            <a:prstGeom prst="roundRect">
              <a:avLst/>
            </a:prstGeom>
            <a:solidFill>
              <a:srgbClr val="E1F2F6"/>
            </a:solidFill>
            <a:ln w="19050">
              <a:solidFill>
                <a:srgbClr val="183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18305A"/>
                  </a:solidFill>
                  <a:latin typeface="Helvetica" pitchFamily="2" charset="0"/>
                </a:rPr>
                <a:t>Hazardous alcohol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1EDC9C69-E306-F0E6-7DE2-2F1CEEB913F8}"/>
                </a:ext>
              </a:extLst>
            </p:cNvPr>
            <p:cNvSpPr/>
            <p:nvPr/>
          </p:nvSpPr>
          <p:spPr>
            <a:xfrm>
              <a:off x="868778" y="4642513"/>
              <a:ext cx="2230484" cy="374046"/>
            </a:xfrm>
            <a:prstGeom prst="roundRect">
              <a:avLst/>
            </a:prstGeom>
            <a:solidFill>
              <a:srgbClr val="E1F2F6"/>
            </a:solidFill>
            <a:ln w="19050">
              <a:solidFill>
                <a:srgbClr val="183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200"/>
                </a:spcAft>
              </a:pPr>
              <a:r>
                <a:rPr lang="en-US" sz="1600" dirty="0" err="1">
                  <a:solidFill>
                    <a:srgbClr val="18305A"/>
                  </a:solidFill>
                  <a:latin typeface="Helvetica" pitchFamily="2" charset="0"/>
                </a:rPr>
                <a:t>Anaemia</a:t>
              </a:r>
              <a:endParaRPr lang="en-US" sz="1050" dirty="0">
                <a:solidFill>
                  <a:srgbClr val="18305A"/>
                </a:solidFill>
                <a:latin typeface="Helvetica" pitchFamily="2" charset="0"/>
              </a:endParaRP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32CBD76E-0E0D-0A51-1E2B-11A7750E46AA}"/>
                </a:ext>
              </a:extLst>
            </p:cNvPr>
            <p:cNvSpPr/>
            <p:nvPr/>
          </p:nvSpPr>
          <p:spPr>
            <a:xfrm>
              <a:off x="868779" y="5927773"/>
              <a:ext cx="2230483" cy="365778"/>
            </a:xfrm>
            <a:prstGeom prst="roundRect">
              <a:avLst/>
            </a:prstGeom>
            <a:solidFill>
              <a:srgbClr val="E1F2F6"/>
            </a:solidFill>
            <a:ln w="19050">
              <a:solidFill>
                <a:srgbClr val="183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18305A"/>
                  </a:solidFill>
                  <a:latin typeface="Helvetica" pitchFamily="2" charset="0"/>
                </a:rPr>
                <a:t>Vision impairment</a:t>
              </a: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FB3E56AF-D230-4B7D-D3F6-5349E3AAD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19009"/>
            <a:ext cx="8039345" cy="701675"/>
          </a:xfrm>
        </p:spPr>
        <p:txBody>
          <a:bodyPr>
            <a:normAutofit/>
          </a:bodyPr>
          <a:lstStyle/>
          <a:p>
            <a:r>
              <a:rPr lang="en-GB" sz="3200" dirty="0"/>
              <a:t>Methods: Integrated health check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B36AC5-0717-BF7D-24A0-C72822F413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01" b="10047"/>
          <a:stretch/>
        </p:blipFill>
        <p:spPr>
          <a:xfrm>
            <a:off x="10681040" y="1092955"/>
            <a:ext cx="1350245" cy="6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9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AD981-A61E-F37D-8EA2-520562B94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Demographics: HHC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C44C3-ED7B-E5C8-EF55-AB5174BF7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7" y="1888067"/>
            <a:ext cx="11523133" cy="50292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5890C4F-3491-0FA6-4B9E-00A22E4BD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093906"/>
              </p:ext>
            </p:extLst>
          </p:nvPr>
        </p:nvGraphicFramePr>
        <p:xfrm>
          <a:off x="206909" y="1752171"/>
          <a:ext cx="11778183" cy="4841538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709491">
                  <a:extLst>
                    <a:ext uri="{9D8B030D-6E8A-4147-A177-3AD203B41FA5}">
                      <a16:colId xmlns:a16="http://schemas.microsoft.com/office/drawing/2014/main" val="2231160606"/>
                    </a:ext>
                  </a:extLst>
                </a:gridCol>
                <a:gridCol w="1761296">
                  <a:extLst>
                    <a:ext uri="{9D8B030D-6E8A-4147-A177-3AD203B41FA5}">
                      <a16:colId xmlns:a16="http://schemas.microsoft.com/office/drawing/2014/main" val="3775645039"/>
                    </a:ext>
                  </a:extLst>
                </a:gridCol>
                <a:gridCol w="2076849">
                  <a:extLst>
                    <a:ext uri="{9D8B030D-6E8A-4147-A177-3AD203B41FA5}">
                      <a16:colId xmlns:a16="http://schemas.microsoft.com/office/drawing/2014/main" val="1987049482"/>
                    </a:ext>
                  </a:extLst>
                </a:gridCol>
                <a:gridCol w="2076849">
                  <a:extLst>
                    <a:ext uri="{9D8B030D-6E8A-4147-A177-3AD203B41FA5}">
                      <a16:colId xmlns:a16="http://schemas.microsoft.com/office/drawing/2014/main" val="1959018141"/>
                    </a:ext>
                  </a:extLst>
                </a:gridCol>
                <a:gridCol w="2076849">
                  <a:extLst>
                    <a:ext uri="{9D8B030D-6E8A-4147-A177-3AD203B41FA5}">
                      <a16:colId xmlns:a16="http://schemas.microsoft.com/office/drawing/2014/main" val="1372070102"/>
                    </a:ext>
                  </a:extLst>
                </a:gridCol>
                <a:gridCol w="2076849">
                  <a:extLst>
                    <a:ext uri="{9D8B030D-6E8A-4147-A177-3AD203B41FA5}">
                      <a16:colId xmlns:a16="http://schemas.microsoft.com/office/drawing/2014/main" val="3680036816"/>
                    </a:ext>
                  </a:extLst>
                </a:gridCol>
              </a:tblGrid>
              <a:tr h="100968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ZW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ZW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</a:t>
                      </a:r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2,108</a:t>
                      </a:r>
                      <a:endParaRPr lang="en-ZW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Zimbabwe</a:t>
                      </a:r>
                      <a:endParaRPr lang="en-ZW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700</a:t>
                      </a:r>
                      <a:endParaRPr lang="en-ZW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Mozambique</a:t>
                      </a:r>
                      <a:endParaRPr lang="en-ZW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710</a:t>
                      </a:r>
                      <a:endParaRPr lang="en-ZW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Tanzania</a:t>
                      </a:r>
                      <a:endParaRPr lang="en-ZW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698</a:t>
                      </a:r>
                      <a:endParaRPr lang="en-ZW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4235856"/>
                  </a:ext>
                </a:extLst>
              </a:tr>
              <a:tr h="48663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</a:t>
                      </a:r>
                      <a:endParaRPr lang="en-ZW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796 (38%)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 (38%)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 (40%)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 (36%)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1152112"/>
                  </a:ext>
                </a:extLst>
              </a:tr>
              <a:tr h="486636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</a:t>
                      </a:r>
                      <a:r>
                        <a:rPr lang="en-GB" sz="20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ZW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ZW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10-17</a:t>
                      </a:r>
                      <a:endParaRPr lang="en-ZW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619 (29%)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 (28%)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 (31%)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 (29%)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3194926"/>
                  </a:ext>
                </a:extLst>
              </a:tr>
              <a:tr h="4640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ZW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912 (43%)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 (46%)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319 (45%)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 (39%)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48181598"/>
                  </a:ext>
                </a:extLst>
              </a:tr>
              <a:tr h="486636">
                <a:tc vMerge="1">
                  <a:txBody>
                    <a:bodyPr/>
                    <a:lstStyle/>
                    <a:p>
                      <a:endParaRPr lang="en-ZW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ZW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&gt;40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576 (27%)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 (27%)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 (24%)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 (32%)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24136948"/>
                  </a:ext>
                </a:extLst>
              </a:tr>
              <a:tr h="486636">
                <a:tc rowSpan="2">
                  <a:txBody>
                    <a:bodyPr/>
                    <a:lstStyle/>
                    <a:p>
                      <a:r>
                        <a:rPr lang="en-ZW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 </a:t>
                      </a:r>
                      <a:r>
                        <a:rPr lang="en-ZW" sz="20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ZW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ZW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None/primary</a:t>
                      </a:r>
                      <a:endParaRPr lang="en-ZW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961 (48%)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 (28%)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 (40%)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509 (76%)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9461703"/>
                  </a:ext>
                </a:extLst>
              </a:tr>
              <a:tr h="486636">
                <a:tc vMerge="1">
                  <a:txBody>
                    <a:bodyPr/>
                    <a:lstStyle/>
                    <a:p>
                      <a:endParaRPr lang="en-Z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ZW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1,042 (52%)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474 (72%)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404 (60%)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 (24%)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98183823"/>
                  </a:ext>
                </a:extLst>
              </a:tr>
              <a:tr h="46730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insecurity </a:t>
                      </a:r>
                      <a:endParaRPr lang="en-ZW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572 (27%)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 (40%)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 (35%)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(5.7%)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7413807"/>
                  </a:ext>
                </a:extLst>
              </a:tr>
              <a:tr h="467301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W" sz="1400" b="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ZW" sz="14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Missing for 1 person; </a:t>
                      </a:r>
                      <a:r>
                        <a:rPr lang="en-ZW" sz="1400" b="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ZW" sz="14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Missing for 105 people</a:t>
                      </a:r>
                      <a:endParaRPr lang="en-ZW" sz="1400" b="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W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ZW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ZW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ZW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235342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F350C3C-BDE7-2220-B2FC-E3D0558090E4}"/>
              </a:ext>
            </a:extLst>
          </p:cNvPr>
          <p:cNvSpPr/>
          <p:nvPr/>
        </p:nvSpPr>
        <p:spPr>
          <a:xfrm>
            <a:off x="100314" y="2742506"/>
            <a:ext cx="11991371" cy="52605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C1D1C6-B12C-F6FE-3B0D-E83FBF5C3B60}"/>
              </a:ext>
            </a:extLst>
          </p:cNvPr>
          <p:cNvSpPr/>
          <p:nvPr/>
        </p:nvSpPr>
        <p:spPr>
          <a:xfrm>
            <a:off x="100313" y="3223085"/>
            <a:ext cx="11991371" cy="52605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F75B20-14E5-6C5B-3535-0CC96ED7F62A}"/>
              </a:ext>
            </a:extLst>
          </p:cNvPr>
          <p:cNvSpPr/>
          <p:nvPr/>
        </p:nvSpPr>
        <p:spPr>
          <a:xfrm>
            <a:off x="100312" y="5632548"/>
            <a:ext cx="11991371" cy="52605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2DC84B-462A-BE0B-248D-8AF36F103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454" y="1092955"/>
            <a:ext cx="1723831" cy="6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4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AD981-A61E-F37D-8EA2-520562B94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Demographics: HHC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6C7FE86-11A1-31D9-4625-A1A222BE5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589168"/>
              </p:ext>
            </p:extLst>
          </p:nvPr>
        </p:nvGraphicFramePr>
        <p:xfrm>
          <a:off x="206910" y="1791502"/>
          <a:ext cx="11778181" cy="484154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992820">
                  <a:extLst>
                    <a:ext uri="{9D8B030D-6E8A-4147-A177-3AD203B41FA5}">
                      <a16:colId xmlns:a16="http://schemas.microsoft.com/office/drawing/2014/main" val="2231160606"/>
                    </a:ext>
                  </a:extLst>
                </a:gridCol>
                <a:gridCol w="2266403">
                  <a:extLst>
                    <a:ext uri="{9D8B030D-6E8A-4147-A177-3AD203B41FA5}">
                      <a16:colId xmlns:a16="http://schemas.microsoft.com/office/drawing/2014/main" val="3775645039"/>
                    </a:ext>
                  </a:extLst>
                </a:gridCol>
                <a:gridCol w="2229849">
                  <a:extLst>
                    <a:ext uri="{9D8B030D-6E8A-4147-A177-3AD203B41FA5}">
                      <a16:colId xmlns:a16="http://schemas.microsoft.com/office/drawing/2014/main" val="775871698"/>
                    </a:ext>
                  </a:extLst>
                </a:gridCol>
                <a:gridCol w="2120185">
                  <a:extLst>
                    <a:ext uri="{9D8B030D-6E8A-4147-A177-3AD203B41FA5}">
                      <a16:colId xmlns:a16="http://schemas.microsoft.com/office/drawing/2014/main" val="1987049482"/>
                    </a:ext>
                  </a:extLst>
                </a:gridCol>
                <a:gridCol w="2168924">
                  <a:extLst>
                    <a:ext uri="{9D8B030D-6E8A-4147-A177-3AD203B41FA5}">
                      <a16:colId xmlns:a16="http://schemas.microsoft.com/office/drawing/2014/main" val="1959018141"/>
                    </a:ext>
                  </a:extLst>
                </a:gridCol>
              </a:tblGrid>
              <a:tr h="1063215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  <a:p>
                      <a:pPr algn="ctr" fontAlgn="ctr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822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Zimbabwe</a:t>
                      </a:r>
                      <a:endParaRPr lang="en-GB" sz="2000" b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268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Mozambique</a:t>
                      </a:r>
                      <a:endParaRPr lang="en-GB" sz="2000" b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277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Tanzania</a:t>
                      </a:r>
                      <a:endParaRPr lang="en-GB" sz="2000" b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277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7289705"/>
                  </a:ext>
                </a:extLst>
              </a:tr>
              <a:tr h="512440"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people in household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(1–20)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(2–20)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(2–16)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(1–13)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1152112"/>
                  </a:ext>
                </a:extLst>
              </a:tr>
              <a:tr h="512440"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Crowding </a:t>
                      </a:r>
                      <a:r>
                        <a:rPr lang="en-GB" sz="2000" b="1" u="none" strike="noStrike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 (21%)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 (29%)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(24%)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(8.3%)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4136948"/>
                  </a:ext>
                </a:extLst>
              </a:tr>
              <a:tr h="874463"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Income/person/day, USD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 (0.00–49.18)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 (0.00–49.18)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 (0.00–8.58)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 (0.02–4.93)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9461703"/>
                  </a:ext>
                </a:extLst>
              </a:tr>
              <a:tr h="512440"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Breadwinner had TB </a:t>
                      </a:r>
                      <a:r>
                        <a:rPr lang="en-GB" sz="2000" b="1" u="none" strike="noStrike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342 (42%)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 (46%)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(27%)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 (53%)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7995019"/>
                  </a:ext>
                </a:extLst>
              </a:tr>
              <a:tr h="874463"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&lt;1.9USD/person/day </a:t>
                      </a:r>
                      <a:r>
                        <a:rPr lang="en-GB" sz="2000" b="1" u="none" strike="noStrike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606 (90%)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 (86%)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 (90%)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 (95%)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0041381"/>
                  </a:ext>
                </a:extLst>
              </a:tr>
              <a:tr h="492079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Crowding according to the UN (≥3 people per room). </a:t>
                      </a:r>
                      <a:r>
                        <a:rPr lang="en-GB" sz="1400" b="0" kern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ZW" sz="14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Missing for 3 people; </a:t>
                      </a:r>
                      <a:r>
                        <a:rPr lang="en-ZW" sz="1400" b="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</a:t>
                      </a:r>
                      <a:r>
                        <a:rPr lang="en-ZW" sz="14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Missing for 146 people </a:t>
                      </a:r>
                      <a:endParaRPr lang="en-ZW" sz="1400" b="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W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ZW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ZW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235342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E1B4E29-E11F-2B98-B79B-D99520E4094B}"/>
              </a:ext>
            </a:extLst>
          </p:cNvPr>
          <p:cNvSpPr/>
          <p:nvPr/>
        </p:nvSpPr>
        <p:spPr>
          <a:xfrm>
            <a:off x="100312" y="5255655"/>
            <a:ext cx="11991371" cy="89125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D2A7A7-3A8E-5AFC-52E0-EAEF76359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454" y="1092955"/>
            <a:ext cx="1723831" cy="6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8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CFD29-F3F8-24E3-18D5-8E101BEE3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’</a:t>
            </a:r>
            <a:r>
              <a:rPr lang="en-US" dirty="0" err="1"/>
              <a:t>Behavioural</a:t>
            </a:r>
            <a:r>
              <a:rPr lang="en-US" dirty="0"/>
              <a:t>’ 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B74AF-EE90-EF3B-EC83-F81CCDAAF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6" y="1828800"/>
            <a:ext cx="11523133" cy="50292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53B522-7FC1-CEC3-A7AD-14B8B288B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53441"/>
              </p:ext>
            </p:extLst>
          </p:nvPr>
        </p:nvGraphicFramePr>
        <p:xfrm>
          <a:off x="206908" y="1751897"/>
          <a:ext cx="11778183" cy="4776317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918712">
                  <a:extLst>
                    <a:ext uri="{9D8B030D-6E8A-4147-A177-3AD203B41FA5}">
                      <a16:colId xmlns:a16="http://schemas.microsoft.com/office/drawing/2014/main" val="924980459"/>
                    </a:ext>
                  </a:extLst>
                </a:gridCol>
                <a:gridCol w="2310063">
                  <a:extLst>
                    <a:ext uri="{9D8B030D-6E8A-4147-A177-3AD203B41FA5}">
                      <a16:colId xmlns:a16="http://schemas.microsoft.com/office/drawing/2014/main" val="2231160606"/>
                    </a:ext>
                  </a:extLst>
                </a:gridCol>
                <a:gridCol w="1887352">
                  <a:extLst>
                    <a:ext uri="{9D8B030D-6E8A-4147-A177-3AD203B41FA5}">
                      <a16:colId xmlns:a16="http://schemas.microsoft.com/office/drawing/2014/main" val="1987049482"/>
                    </a:ext>
                  </a:extLst>
                </a:gridCol>
                <a:gridCol w="1887352">
                  <a:extLst>
                    <a:ext uri="{9D8B030D-6E8A-4147-A177-3AD203B41FA5}">
                      <a16:colId xmlns:a16="http://schemas.microsoft.com/office/drawing/2014/main" val="1372070102"/>
                    </a:ext>
                  </a:extLst>
                </a:gridCol>
                <a:gridCol w="1887352">
                  <a:extLst>
                    <a:ext uri="{9D8B030D-6E8A-4147-A177-3AD203B41FA5}">
                      <a16:colId xmlns:a16="http://schemas.microsoft.com/office/drawing/2014/main" val="3680036816"/>
                    </a:ext>
                  </a:extLst>
                </a:gridCol>
                <a:gridCol w="1887352">
                  <a:extLst>
                    <a:ext uri="{9D8B030D-6E8A-4147-A177-3AD203B41FA5}">
                      <a16:colId xmlns:a16="http://schemas.microsoft.com/office/drawing/2014/main" val="3741054496"/>
                    </a:ext>
                  </a:extLst>
                </a:gridCol>
              </a:tblGrid>
              <a:tr h="1020735">
                <a:tc>
                  <a:txBody>
                    <a:bodyPr/>
                    <a:lstStyle/>
                    <a:p>
                      <a:endParaRPr lang="en-ZW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ZW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ZW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</a:t>
                      </a:r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2,108</a:t>
                      </a:r>
                      <a:endParaRPr lang="en-ZW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Zimbabwe</a:t>
                      </a:r>
                      <a:endParaRPr lang="en-ZW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700</a:t>
                      </a:r>
                      <a:endParaRPr lang="en-ZW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Mozambique</a:t>
                      </a:r>
                      <a:endParaRPr lang="en-ZW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710</a:t>
                      </a:r>
                      <a:endParaRPr lang="en-ZW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Tanzania</a:t>
                      </a:r>
                      <a:endParaRPr lang="en-ZW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698</a:t>
                      </a:r>
                      <a:endParaRPr lang="en-ZW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4235856"/>
                  </a:ext>
                </a:extLst>
              </a:tr>
              <a:tr h="491965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Smoking status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smoker</a:t>
                      </a:r>
                      <a:endParaRPr lang="en-GB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1,949 (93%)</a:t>
                      </a:r>
                      <a:endParaRPr lang="en-GB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613 (88%)</a:t>
                      </a:r>
                      <a:endParaRPr lang="en-GB" sz="20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681 (96%)</a:t>
                      </a:r>
                      <a:endParaRPr lang="en-GB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655 (94%)</a:t>
                      </a:r>
                      <a:endParaRPr lang="en-GB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1152112"/>
                  </a:ext>
                </a:extLst>
              </a:tr>
              <a:tr h="491965">
                <a:tc vMerge="1">
                  <a:txBody>
                    <a:bodyPr/>
                    <a:lstStyle/>
                    <a:p>
                      <a:pPr algn="l" fontAlgn="t"/>
                      <a:endParaRPr lang="en-GB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 smoker</a:t>
                      </a:r>
                      <a:endParaRPr lang="en-GB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 (7.5%)</a:t>
                      </a:r>
                      <a:endParaRPr lang="en-GB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(12%)</a:t>
                      </a:r>
                      <a:endParaRPr lang="en-GB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(4.1%)</a:t>
                      </a:r>
                      <a:endParaRPr lang="en-GB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(6.2%)</a:t>
                      </a:r>
                      <a:endParaRPr lang="en-GB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4623426"/>
                  </a:ext>
                </a:extLst>
              </a:tr>
              <a:tr h="4724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W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 years smoking</a:t>
                      </a:r>
                      <a:endParaRPr lang="en-ZW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W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(0.5–4.5)</a:t>
                      </a:r>
                      <a:endParaRPr lang="en-GB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(0.5–5.0)</a:t>
                      </a:r>
                      <a:endParaRPr lang="en-GB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(1.3–3.8)</a:t>
                      </a:r>
                      <a:endParaRPr lang="en-GB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(0.5–4.1)</a:t>
                      </a:r>
                      <a:endParaRPr lang="en-GB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0877096"/>
                  </a:ext>
                </a:extLst>
              </a:tr>
              <a:tr h="472417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GB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Alcohol intake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alcohol</a:t>
                      </a:r>
                      <a:endParaRPr lang="en-GB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 (33%)</a:t>
                      </a:r>
                      <a:endParaRPr lang="en-GB" sz="20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(39%)</a:t>
                      </a:r>
                      <a:endParaRPr lang="en-GB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(21%)</a:t>
                      </a:r>
                      <a:endParaRPr lang="en-GB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 (41%)</a:t>
                      </a:r>
                      <a:endParaRPr lang="en-GB" sz="20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7413807"/>
                  </a:ext>
                </a:extLst>
              </a:tr>
              <a:tr h="472417">
                <a:tc vMerge="1">
                  <a:txBody>
                    <a:bodyPr/>
                    <a:lstStyle/>
                    <a:p>
                      <a:pPr algn="l" fontAlgn="t"/>
                      <a:endParaRPr lang="en-GB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AUDIT-C negative</a:t>
                      </a:r>
                      <a:endParaRPr lang="en-GB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 (29%)</a:t>
                      </a:r>
                      <a:endParaRPr lang="en-GB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(19%)</a:t>
                      </a:r>
                      <a:endParaRPr lang="en-GB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 (44%)</a:t>
                      </a:r>
                      <a:endParaRPr lang="en-GB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(24%)</a:t>
                      </a:r>
                      <a:endParaRPr lang="en-GB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6179433"/>
                  </a:ext>
                </a:extLst>
              </a:tr>
              <a:tr h="451467">
                <a:tc vMerge="1">
                  <a:txBody>
                    <a:bodyPr/>
                    <a:lstStyle/>
                    <a:p>
                      <a:pPr algn="l" fontAlgn="t"/>
                      <a:endParaRPr lang="en-GB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AUDIT-C positive</a:t>
                      </a:r>
                      <a:endParaRPr lang="en-GB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 (37%)</a:t>
                      </a:r>
                      <a:endParaRPr lang="en-GB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 (42%)</a:t>
                      </a:r>
                      <a:endParaRPr lang="en-GB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(35%)</a:t>
                      </a:r>
                      <a:endParaRPr lang="en-GB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 (35%)</a:t>
                      </a:r>
                      <a:endParaRPr lang="en-GB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0041381"/>
                  </a:ext>
                </a:extLst>
              </a:tr>
              <a:tr h="451467">
                <a:tc gridSpan="2">
                  <a:txBody>
                    <a:bodyPr/>
                    <a:lstStyle/>
                    <a:p>
                      <a:r>
                        <a:rPr lang="en-ZW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 of mine work</a:t>
                      </a:r>
                      <a:endParaRPr lang="en-ZW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W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(2.8%)</a:t>
                      </a:r>
                      <a:endParaRPr lang="en-GB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(3.4%)</a:t>
                      </a:r>
                      <a:endParaRPr lang="en-GB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(0.6%)</a:t>
                      </a:r>
                      <a:endParaRPr lang="en-GB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(4.4%)</a:t>
                      </a:r>
                      <a:endParaRPr lang="en-GB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0691950"/>
                  </a:ext>
                </a:extLst>
              </a:tr>
              <a:tr h="451467">
                <a:tc gridSpan="2">
                  <a:txBody>
                    <a:bodyPr/>
                    <a:lstStyle/>
                    <a:p>
                      <a:r>
                        <a:rPr lang="en-ZW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 of imprisonment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r>
                        <a:rPr lang="en-ZW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Imprisonment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(1.4%)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(2.3%)</a:t>
                      </a:r>
                      <a:endParaRPr lang="en-GB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(0.8%)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(1.0%)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676875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6841F03-CF54-696F-FD76-CA53BD8C6887}"/>
              </a:ext>
            </a:extLst>
          </p:cNvPr>
          <p:cNvSpPr/>
          <p:nvPr/>
        </p:nvSpPr>
        <p:spPr>
          <a:xfrm>
            <a:off x="100311" y="5122990"/>
            <a:ext cx="11991371" cy="52605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435DF3-84B7-FDC2-A38B-EE4E194D8901}"/>
              </a:ext>
            </a:extLst>
          </p:cNvPr>
          <p:cNvSpPr/>
          <p:nvPr/>
        </p:nvSpPr>
        <p:spPr>
          <a:xfrm>
            <a:off x="100311" y="3247889"/>
            <a:ext cx="11991371" cy="52605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8B090D-2342-89E5-45AC-052A54BBA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454" y="1092955"/>
            <a:ext cx="1723831" cy="6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7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D17F9-5D6B-AACC-00B5-B18F9BD4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Diagnosed medical conditions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087B545-79E6-676B-A33C-A9256B33F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395992"/>
              </p:ext>
            </p:extLst>
          </p:nvPr>
        </p:nvGraphicFramePr>
        <p:xfrm>
          <a:off x="206909" y="1757844"/>
          <a:ext cx="11778183" cy="448846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501267">
                  <a:extLst>
                    <a:ext uri="{9D8B030D-6E8A-4147-A177-3AD203B41FA5}">
                      <a16:colId xmlns:a16="http://schemas.microsoft.com/office/drawing/2014/main" val="2231160606"/>
                    </a:ext>
                  </a:extLst>
                </a:gridCol>
                <a:gridCol w="2069229">
                  <a:extLst>
                    <a:ext uri="{9D8B030D-6E8A-4147-A177-3AD203B41FA5}">
                      <a16:colId xmlns:a16="http://schemas.microsoft.com/office/drawing/2014/main" val="1987049482"/>
                    </a:ext>
                  </a:extLst>
                </a:gridCol>
                <a:gridCol w="2069229">
                  <a:extLst>
                    <a:ext uri="{9D8B030D-6E8A-4147-A177-3AD203B41FA5}">
                      <a16:colId xmlns:a16="http://schemas.microsoft.com/office/drawing/2014/main" val="1372070102"/>
                    </a:ext>
                  </a:extLst>
                </a:gridCol>
                <a:gridCol w="2069229">
                  <a:extLst>
                    <a:ext uri="{9D8B030D-6E8A-4147-A177-3AD203B41FA5}">
                      <a16:colId xmlns:a16="http://schemas.microsoft.com/office/drawing/2014/main" val="3680036816"/>
                    </a:ext>
                  </a:extLst>
                </a:gridCol>
                <a:gridCol w="2069229">
                  <a:extLst>
                    <a:ext uri="{9D8B030D-6E8A-4147-A177-3AD203B41FA5}">
                      <a16:colId xmlns:a16="http://schemas.microsoft.com/office/drawing/2014/main" val="3741054496"/>
                    </a:ext>
                  </a:extLst>
                </a:gridCol>
              </a:tblGrid>
              <a:tr h="10183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ZW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ZW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</a:t>
                      </a:r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2,108</a:t>
                      </a:r>
                      <a:endParaRPr lang="en-ZW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Zimbabwe</a:t>
                      </a:r>
                      <a:endParaRPr lang="en-ZW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700</a:t>
                      </a:r>
                      <a:endParaRPr lang="en-ZW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Mozambique</a:t>
                      </a:r>
                      <a:endParaRPr lang="en-ZW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710</a:t>
                      </a:r>
                      <a:endParaRPr lang="en-ZW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Tanzania</a:t>
                      </a:r>
                      <a:endParaRPr lang="en-ZW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698</a:t>
                      </a:r>
                      <a:endParaRPr lang="en-ZW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4235856"/>
                  </a:ext>
                </a:extLst>
              </a:tr>
              <a:tr h="694024"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Known HIV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 (14%)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(15%)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 (15%)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 (11%)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1152112"/>
                  </a:ext>
                </a:extLst>
              </a:tr>
              <a:tr h="694024"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Previous TB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 (6.0%)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(5.4%)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(8.7%)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(3.9%)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3320301"/>
                  </a:ext>
                </a:extLst>
              </a:tr>
              <a:tr h="694024"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Known hypertension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 (8.1%)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(10%)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(8.7%)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(4.3%)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3777289"/>
                  </a:ext>
                </a:extLst>
              </a:tr>
              <a:tr h="694024"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Known diabetes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(1.6%)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(1.6%)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(1.7%)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(1.3%)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1854247"/>
                  </a:ext>
                </a:extLst>
              </a:tr>
              <a:tr h="694024"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lung disease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 (7.2%)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(3.6%)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(4.5%)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(16%)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741380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28C0709-2E6E-99E9-7952-118D8679FB29}"/>
              </a:ext>
            </a:extLst>
          </p:cNvPr>
          <p:cNvSpPr/>
          <p:nvPr/>
        </p:nvSpPr>
        <p:spPr>
          <a:xfrm>
            <a:off x="3715473" y="1664188"/>
            <a:ext cx="2106592" cy="468641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C0B9C6-0847-E065-ADAC-AA2C57BD1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454" y="1092955"/>
            <a:ext cx="1723831" cy="6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6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B4215-CD48-A86F-36B3-2532F2B7B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Prevalence of chronic conditions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0888AC8A-61F9-5ABE-FCB0-6592285CF44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29256264"/>
              </p:ext>
            </p:extLst>
          </p:nvPr>
        </p:nvGraphicFramePr>
        <p:xfrm>
          <a:off x="733364" y="1203232"/>
          <a:ext cx="9338925" cy="552111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323687">
                  <a:extLst>
                    <a:ext uri="{9D8B030D-6E8A-4147-A177-3AD203B41FA5}">
                      <a16:colId xmlns:a16="http://schemas.microsoft.com/office/drawing/2014/main" val="2578575703"/>
                    </a:ext>
                  </a:extLst>
                </a:gridCol>
                <a:gridCol w="3070614">
                  <a:extLst>
                    <a:ext uri="{9D8B030D-6E8A-4147-A177-3AD203B41FA5}">
                      <a16:colId xmlns:a16="http://schemas.microsoft.com/office/drawing/2014/main" val="683217178"/>
                    </a:ext>
                  </a:extLst>
                </a:gridCol>
                <a:gridCol w="3944624">
                  <a:extLst>
                    <a:ext uri="{9D8B030D-6E8A-4147-A177-3AD203B41FA5}">
                      <a16:colId xmlns:a16="http://schemas.microsoft.com/office/drawing/2014/main" val="3489041181"/>
                    </a:ext>
                  </a:extLst>
                </a:gridCol>
              </a:tblGrid>
              <a:tr h="68039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T="9720" marB="972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GB" sz="20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2,108</a:t>
                      </a:r>
                      <a:endParaRPr lang="en-GB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1719550891"/>
                  </a:ext>
                </a:extLst>
              </a:tr>
              <a:tr h="372363">
                <a:tc gridSpan="2"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</a:t>
                      </a:r>
                      <a:endParaRPr lang="en-GB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T="9720" marB="972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15.4 (13.6–17.2)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2429764731"/>
                  </a:ext>
                </a:extLst>
              </a:tr>
              <a:tr h="372363">
                <a:tc gridSpan="2"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</a:t>
                      </a:r>
                      <a:endParaRPr lang="en-GB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T="9720" marB="972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 (6.9–9.9)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1190610201"/>
                  </a:ext>
                </a:extLst>
              </a:tr>
              <a:tr h="372363">
                <a:tc gridSpan="2"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Hypertension</a:t>
                      </a:r>
                      <a:endParaRPr lang="en-GB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T="9720" marB="972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 (21.1–24.9)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2340073660"/>
                  </a:ext>
                </a:extLst>
              </a:tr>
              <a:tr h="372363">
                <a:tc rowSpan="5"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BMI category </a:t>
                      </a:r>
                      <a:r>
                        <a:rPr lang="en-US" sz="2000" b="1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Mod/severe underweight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 (3.0–4.8)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4224897890"/>
                  </a:ext>
                </a:extLst>
              </a:tr>
              <a:tr h="372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Mild underweight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 (12.0–15.1)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3494038778"/>
                  </a:ext>
                </a:extLst>
              </a:tr>
              <a:tr h="372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weight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54.4 (52.2–56.7)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142420921"/>
                  </a:ext>
                </a:extLst>
              </a:tr>
              <a:tr h="372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Overweight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17.8 (16.1–19.5)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1145657873"/>
                  </a:ext>
                </a:extLst>
              </a:tr>
              <a:tr h="372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Obese</a:t>
                      </a:r>
                      <a:endPara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 (9.0–11.6)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1779148400"/>
                  </a:ext>
                </a:extLst>
              </a:tr>
              <a:tr h="372363">
                <a:tc rowSpan="4"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Stunting </a:t>
                      </a:r>
                      <a:r>
                        <a:rPr lang="en-US" sz="2000" b="1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56.4 (52.1–60.6)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593361930"/>
                  </a:ext>
                </a:extLst>
              </a:tr>
              <a:tr h="372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Mild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27.1 (23.7–30.5)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1650428842"/>
                  </a:ext>
                </a:extLst>
              </a:tr>
              <a:tr h="372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12.9 (10.2–15.7)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2552689414"/>
                  </a:ext>
                </a:extLst>
              </a:tr>
              <a:tr h="372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 (2.0–5.1)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4153153924"/>
                  </a:ext>
                </a:extLst>
              </a:tr>
              <a:tr h="372363">
                <a:tc gridSpan="3"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14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According to WHO criteria; </a:t>
                      </a:r>
                      <a:r>
                        <a:rPr lang="en-GB" sz="14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GB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Among people under the age of 18 only</a:t>
                      </a:r>
                      <a:endParaRPr lang="en-GB" sz="140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T="9720" marB="972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GB" sz="2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GB" sz="2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T="9720" marB="9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192696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DF7D6C8-A569-8E03-DC90-41DDCBBCBC5A}"/>
              </a:ext>
            </a:extLst>
          </p:cNvPr>
          <p:cNvSpPr/>
          <p:nvPr/>
        </p:nvSpPr>
        <p:spPr>
          <a:xfrm>
            <a:off x="622481" y="1862525"/>
            <a:ext cx="9562206" cy="116950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BC1539-785E-E154-494D-22BB1B33D646}"/>
              </a:ext>
            </a:extLst>
          </p:cNvPr>
          <p:cNvSpPr/>
          <p:nvPr/>
        </p:nvSpPr>
        <p:spPr>
          <a:xfrm>
            <a:off x="620965" y="3032030"/>
            <a:ext cx="9562206" cy="69548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A7944A-6491-6204-2917-2545C6CB35B7}"/>
              </a:ext>
            </a:extLst>
          </p:cNvPr>
          <p:cNvSpPr/>
          <p:nvPr/>
        </p:nvSpPr>
        <p:spPr>
          <a:xfrm>
            <a:off x="620965" y="5581467"/>
            <a:ext cx="9562206" cy="80722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088E9E-B793-75A7-6422-B61DBCC0D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454" y="1092955"/>
            <a:ext cx="1723831" cy="6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2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04EB6-0DDF-832F-506B-EF1A5A07A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‘Cascade of care’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19E789-DAA0-FB83-A03E-C65999CEE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2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D105479-7630-9B8A-A663-7B00FB19C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478721"/>
              </p:ext>
            </p:extLst>
          </p:nvPr>
        </p:nvGraphicFramePr>
        <p:xfrm>
          <a:off x="580535" y="4309957"/>
          <a:ext cx="11030929" cy="1734648"/>
        </p:xfrm>
        <a:graphic>
          <a:graphicData uri="http://schemas.openxmlformats.org/drawingml/2006/table">
            <a:tbl>
              <a:tblPr firstRow="1">
                <a:tableStyleId>{10A1B5D5-9B99-4C35-A422-299274C87663}</a:tableStyleId>
              </a:tblPr>
              <a:tblGrid>
                <a:gridCol w="1919597">
                  <a:extLst>
                    <a:ext uri="{9D8B030D-6E8A-4147-A177-3AD203B41FA5}">
                      <a16:colId xmlns:a16="http://schemas.microsoft.com/office/drawing/2014/main" val="3474587840"/>
                    </a:ext>
                  </a:extLst>
                </a:gridCol>
                <a:gridCol w="2277833">
                  <a:extLst>
                    <a:ext uri="{9D8B030D-6E8A-4147-A177-3AD203B41FA5}">
                      <a16:colId xmlns:a16="http://schemas.microsoft.com/office/drawing/2014/main" val="651854052"/>
                    </a:ext>
                  </a:extLst>
                </a:gridCol>
                <a:gridCol w="2277833">
                  <a:extLst>
                    <a:ext uri="{9D8B030D-6E8A-4147-A177-3AD203B41FA5}">
                      <a16:colId xmlns:a16="http://schemas.microsoft.com/office/drawing/2014/main" val="3732701929"/>
                    </a:ext>
                  </a:extLst>
                </a:gridCol>
                <a:gridCol w="2277833">
                  <a:extLst>
                    <a:ext uri="{9D8B030D-6E8A-4147-A177-3AD203B41FA5}">
                      <a16:colId xmlns:a16="http://schemas.microsoft.com/office/drawing/2014/main" val="611575697"/>
                    </a:ext>
                  </a:extLst>
                </a:gridCol>
                <a:gridCol w="2277833">
                  <a:extLst>
                    <a:ext uri="{9D8B030D-6E8A-4147-A177-3AD203B41FA5}">
                      <a16:colId xmlns:a16="http://schemas.microsoft.com/office/drawing/2014/main" val="3766458071"/>
                    </a:ext>
                  </a:extLst>
                </a:gridCol>
              </a:tblGrid>
              <a:tr h="4336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US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</a:t>
                      </a:r>
                      <a:endParaRPr lang="en-US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Diagnosed</a:t>
                      </a:r>
                      <a:endParaRPr lang="en-US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Treated</a:t>
                      </a:r>
                      <a:endParaRPr lang="en-US" sz="20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Controlled</a:t>
                      </a:r>
                      <a:endParaRPr lang="en-US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0751820"/>
                  </a:ext>
                </a:extLst>
              </a:tr>
              <a:tr h="4336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</a:t>
                      </a:r>
                      <a:endParaRPr lang="en-US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15.4 (13.6–17.2)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 (88.7–95.2)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95.3 (92.9–97.8)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83.2 (78.1–88.2)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6690456"/>
                  </a:ext>
                </a:extLst>
              </a:tr>
              <a:tr h="4336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</a:t>
                      </a:r>
                      <a:endParaRPr lang="en-US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 (6.9–9.9)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 (13.4–28.5)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61.5 (41.4–81.7)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57.5 (29.1–85.9)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0728759"/>
                  </a:ext>
                </a:extLst>
              </a:tr>
              <a:tr h="4336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Hypertension</a:t>
                      </a:r>
                      <a:endParaRPr lang="en-US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 (21.1–24.9)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33.4 (28.7–38.0)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29.6 (22.4–36.7)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19.6 (7.6–31.6)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604664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2945A49-5C57-DDAB-E7D6-33DA720FC6BA}"/>
              </a:ext>
            </a:extLst>
          </p:cNvPr>
          <p:cNvSpPr/>
          <p:nvPr/>
        </p:nvSpPr>
        <p:spPr>
          <a:xfrm>
            <a:off x="4745621" y="4262516"/>
            <a:ext cx="2322652" cy="191233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D668F0-233D-307E-5BA1-E349C3178CBB}"/>
              </a:ext>
            </a:extLst>
          </p:cNvPr>
          <p:cNvSpPr/>
          <p:nvPr/>
        </p:nvSpPr>
        <p:spPr>
          <a:xfrm>
            <a:off x="7033548" y="4262516"/>
            <a:ext cx="2322652" cy="191233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B68B0F-786C-C9AA-CB22-7FD8DCD1F431}"/>
              </a:ext>
            </a:extLst>
          </p:cNvPr>
          <p:cNvSpPr/>
          <p:nvPr/>
        </p:nvSpPr>
        <p:spPr>
          <a:xfrm>
            <a:off x="9330412" y="4262516"/>
            <a:ext cx="2322652" cy="191233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48A53CBB-8B49-6147-B15B-1031C7789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" b="6880"/>
          <a:stretch/>
        </p:blipFill>
        <p:spPr bwMode="auto">
          <a:xfrm>
            <a:off x="1963493" y="1131030"/>
            <a:ext cx="8265011" cy="299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76A522-2E3B-8406-246D-CB11CD026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454" y="1092955"/>
            <a:ext cx="1723831" cy="6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7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E651B87-6746-F650-7166-DDFC3D0339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"/>
          <a:stretch/>
        </p:blipFill>
        <p:spPr bwMode="auto">
          <a:xfrm>
            <a:off x="6096000" y="1900323"/>
            <a:ext cx="5840699" cy="432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BED9D7C-ABCC-5A05-C8B8-19BC55B2B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"/>
          <a:stretch/>
        </p:blipFill>
        <p:spPr bwMode="auto">
          <a:xfrm>
            <a:off x="255301" y="1892405"/>
            <a:ext cx="5840699" cy="433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D9E360-8260-42F8-B83B-341791318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194581"/>
            <a:ext cx="11015132" cy="701675"/>
          </a:xfrm>
        </p:spPr>
        <p:txBody>
          <a:bodyPr/>
          <a:lstStyle/>
          <a:p>
            <a:r>
              <a:rPr lang="en-US" dirty="0"/>
              <a:t>IMBA Hutano: Yield of screening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D45373-9E61-F4EF-40DD-2979B86CD2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301" b="10047"/>
          <a:stretch/>
        </p:blipFill>
        <p:spPr>
          <a:xfrm>
            <a:off x="10681040" y="1092955"/>
            <a:ext cx="1350245" cy="6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088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78BB38C-972A-3A56-5991-8A6941393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322977"/>
              </p:ext>
            </p:extLst>
          </p:nvPr>
        </p:nvGraphicFramePr>
        <p:xfrm>
          <a:off x="1655482" y="1984808"/>
          <a:ext cx="8881036" cy="381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0189">
                  <a:extLst>
                    <a:ext uri="{9D8B030D-6E8A-4147-A177-3AD203B41FA5}">
                      <a16:colId xmlns:a16="http://schemas.microsoft.com/office/drawing/2014/main" val="1027391459"/>
                    </a:ext>
                  </a:extLst>
                </a:gridCol>
                <a:gridCol w="1080126">
                  <a:extLst>
                    <a:ext uri="{9D8B030D-6E8A-4147-A177-3AD203B41FA5}">
                      <a16:colId xmlns:a16="http://schemas.microsoft.com/office/drawing/2014/main" val="2895720497"/>
                    </a:ext>
                  </a:extLst>
                </a:gridCol>
                <a:gridCol w="650015">
                  <a:extLst>
                    <a:ext uri="{9D8B030D-6E8A-4147-A177-3AD203B41FA5}">
                      <a16:colId xmlns:a16="http://schemas.microsoft.com/office/drawing/2014/main" val="2159862950"/>
                    </a:ext>
                  </a:extLst>
                </a:gridCol>
                <a:gridCol w="704633">
                  <a:extLst>
                    <a:ext uri="{9D8B030D-6E8A-4147-A177-3AD203B41FA5}">
                      <a16:colId xmlns:a16="http://schemas.microsoft.com/office/drawing/2014/main" val="59588141"/>
                    </a:ext>
                  </a:extLst>
                </a:gridCol>
                <a:gridCol w="1045632">
                  <a:extLst>
                    <a:ext uri="{9D8B030D-6E8A-4147-A177-3AD203B41FA5}">
                      <a16:colId xmlns:a16="http://schemas.microsoft.com/office/drawing/2014/main" val="3734329126"/>
                    </a:ext>
                  </a:extLst>
                </a:gridCol>
                <a:gridCol w="642828">
                  <a:extLst>
                    <a:ext uri="{9D8B030D-6E8A-4147-A177-3AD203B41FA5}">
                      <a16:colId xmlns:a16="http://schemas.microsoft.com/office/drawing/2014/main" val="2632985999"/>
                    </a:ext>
                  </a:extLst>
                </a:gridCol>
                <a:gridCol w="678044">
                  <a:extLst>
                    <a:ext uri="{9D8B030D-6E8A-4147-A177-3AD203B41FA5}">
                      <a16:colId xmlns:a16="http://schemas.microsoft.com/office/drawing/2014/main" val="2704018972"/>
                    </a:ext>
                  </a:extLst>
                </a:gridCol>
                <a:gridCol w="1079408">
                  <a:extLst>
                    <a:ext uri="{9D8B030D-6E8A-4147-A177-3AD203B41FA5}">
                      <a16:colId xmlns:a16="http://schemas.microsoft.com/office/drawing/2014/main" val="2526904758"/>
                    </a:ext>
                  </a:extLst>
                </a:gridCol>
                <a:gridCol w="702117">
                  <a:extLst>
                    <a:ext uri="{9D8B030D-6E8A-4147-A177-3AD203B41FA5}">
                      <a16:colId xmlns:a16="http://schemas.microsoft.com/office/drawing/2014/main" val="1266289747"/>
                    </a:ext>
                  </a:extLst>
                </a:gridCol>
                <a:gridCol w="678044">
                  <a:extLst>
                    <a:ext uri="{9D8B030D-6E8A-4147-A177-3AD203B41FA5}">
                      <a16:colId xmlns:a16="http://schemas.microsoft.com/office/drawing/2014/main" val="260708786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HHC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Index cases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6403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Referred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Linked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Referred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Linked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Referred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Linked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0813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669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Mental health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00464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Hypertension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030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Vision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8530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6084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2745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Anaemia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94832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Undernutrition*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408906"/>
                  </a:ext>
                </a:extLst>
              </a:tr>
              <a:tr h="190500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For undernutrition the N refers to a number of households, not number of individuals; linkage to care was defined as receiving the majority food hampers required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24405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876F9C6-E00E-5AB0-6E77-8BC16070A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194581"/>
            <a:ext cx="11015132" cy="701675"/>
          </a:xfrm>
        </p:spPr>
        <p:txBody>
          <a:bodyPr/>
          <a:lstStyle/>
          <a:p>
            <a:r>
              <a:rPr lang="en-US" dirty="0"/>
              <a:t>IMBA Hutano: Linkage to care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69BF4B-03E1-B132-5ADE-EF0742BAC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01" b="10047"/>
          <a:stretch/>
        </p:blipFill>
        <p:spPr>
          <a:xfrm>
            <a:off x="10681040" y="1092955"/>
            <a:ext cx="1350245" cy="6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63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3BC97-163A-E063-E500-F8C4F9401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194581"/>
            <a:ext cx="11015132" cy="701675"/>
          </a:xfrm>
        </p:spPr>
        <p:txBody>
          <a:bodyPr>
            <a:normAutofit/>
          </a:bodyPr>
          <a:lstStyle/>
          <a:p>
            <a:pPr>
              <a:tabLst>
                <a:tab pos="3011488" algn="l"/>
              </a:tabLst>
            </a:pPr>
            <a:r>
              <a:rPr lang="en-US" dirty="0"/>
              <a:t>Livelihood and social protection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F63C1B-0786-CDDB-3AF4-58316DF2F89D}"/>
              </a:ext>
            </a:extLst>
          </p:cNvPr>
          <p:cNvSpPr txBox="1"/>
          <p:nvPr/>
        </p:nvSpPr>
        <p:spPr>
          <a:xfrm>
            <a:off x="338667" y="1271428"/>
            <a:ext cx="11522407" cy="2444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Socioeconomic effect of TB and social protection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Money-centric vs holistic measures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 (and its members) as unit of analysis and intervention </a:t>
            </a:r>
          </a:p>
        </p:txBody>
      </p:sp>
      <p:pic>
        <p:nvPicPr>
          <p:cNvPr id="7" name="Slika 10">
            <a:extLst>
              <a:ext uri="{FF2B5EF4-FFF2-40B4-BE49-F238E27FC236}">
                <a16:creationId xmlns:a16="http://schemas.microsoft.com/office/drawing/2014/main" id="{AE407375-496F-EA43-A9EA-8D8E1652F2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9" r="7814"/>
          <a:stretch/>
        </p:blipFill>
        <p:spPr>
          <a:xfrm>
            <a:off x="10390550" y="4507826"/>
            <a:ext cx="1470524" cy="178533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601833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D714B02-79B6-67D1-C7B3-FEFC58157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24639"/>
          <a:stretch/>
        </p:blipFill>
        <p:spPr>
          <a:xfrm>
            <a:off x="1595038" y="1729120"/>
            <a:ext cx="8602832" cy="426731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470DF6-2777-5F24-2F5D-7AD4B4399271}"/>
              </a:ext>
            </a:extLst>
          </p:cNvPr>
          <p:cNvSpPr txBox="1"/>
          <p:nvPr/>
        </p:nvSpPr>
        <p:spPr>
          <a:xfrm>
            <a:off x="6203209" y="5591165"/>
            <a:ext cx="3617844" cy="215444"/>
          </a:xfrm>
          <a:prstGeom prst="rect">
            <a:avLst/>
          </a:prstGeom>
          <a:solidFill>
            <a:srgbClr val="F4DEE8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Nutritional support / social protection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8ECF97-C90F-FFAF-FBED-ECE4D323DE0D}"/>
              </a:ext>
            </a:extLst>
          </p:cNvPr>
          <p:cNvSpPr txBox="1"/>
          <p:nvPr/>
        </p:nvSpPr>
        <p:spPr>
          <a:xfrm>
            <a:off x="8698832" y="4344933"/>
            <a:ext cx="1499038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Food supplementation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BFB582-315F-3CFA-5B8B-57D5C48D551F}"/>
              </a:ext>
            </a:extLst>
          </p:cNvPr>
          <p:cNvSpPr txBox="1"/>
          <p:nvPr/>
        </p:nvSpPr>
        <p:spPr>
          <a:xfrm>
            <a:off x="8698832" y="4078378"/>
            <a:ext cx="1499038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Counselling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1B7A5FD-908A-8E4B-3991-F0B4BAA7E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19009"/>
            <a:ext cx="8039345" cy="701675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A model of integrated TB screening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2B552F-4AE6-A7EC-CC86-3BB3333C42DD}"/>
              </a:ext>
            </a:extLst>
          </p:cNvPr>
          <p:cNvSpPr txBox="1"/>
          <p:nvPr/>
        </p:nvSpPr>
        <p:spPr>
          <a:xfrm>
            <a:off x="133082" y="6452855"/>
            <a:ext cx="11925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With thanks to: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Karlos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Madziva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Fungai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Kavenga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Mx Ngwenya, Collins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Timire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Constancia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Mavodza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&amp; Katharina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Kranzer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FBCF1B4-FEFD-C3E8-C60C-5D2A06FDFA69}"/>
              </a:ext>
            </a:extLst>
          </p:cNvPr>
          <p:cNvSpPr/>
          <p:nvPr/>
        </p:nvSpPr>
        <p:spPr>
          <a:xfrm>
            <a:off x="5665247" y="1041642"/>
            <a:ext cx="4155806" cy="3272799"/>
          </a:xfrm>
          <a:prstGeom prst="ellipse">
            <a:avLst/>
          </a:prstGeom>
          <a:solidFill>
            <a:srgbClr val="F2F2F4">
              <a:alpha val="80000"/>
            </a:srgbClr>
          </a:solidFill>
          <a:ln w="12700">
            <a:solidFill>
              <a:srgbClr val="183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18305A"/>
                </a:solidFill>
                <a:latin typeface="Helvetica" pitchFamily="2" charset="0"/>
              </a:rPr>
              <a:t>What is important from a public health perspective?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B3BDD09-2F23-C802-8DC9-9ED40F083DC6}"/>
              </a:ext>
            </a:extLst>
          </p:cNvPr>
          <p:cNvSpPr/>
          <p:nvPr/>
        </p:nvSpPr>
        <p:spPr>
          <a:xfrm>
            <a:off x="4503251" y="3636041"/>
            <a:ext cx="4806804" cy="2731755"/>
          </a:xfrm>
          <a:prstGeom prst="ellipse">
            <a:avLst/>
          </a:prstGeom>
          <a:solidFill>
            <a:srgbClr val="F2F2F4">
              <a:alpha val="80000"/>
            </a:srgbClr>
          </a:solidFill>
          <a:ln w="12700">
            <a:solidFill>
              <a:srgbClr val="183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18305A"/>
                </a:solidFill>
                <a:latin typeface="Helvetica" pitchFamily="2" charset="0"/>
              </a:rPr>
              <a:t>What do local community members need and want?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F6FF96-2EA1-F7F5-A82A-466130A70093}"/>
              </a:ext>
            </a:extLst>
          </p:cNvPr>
          <p:cNvSpPr/>
          <p:nvPr/>
        </p:nvSpPr>
        <p:spPr>
          <a:xfrm>
            <a:off x="8496714" y="2975820"/>
            <a:ext cx="3600000" cy="3600000"/>
          </a:xfrm>
          <a:prstGeom prst="ellipse">
            <a:avLst/>
          </a:prstGeom>
          <a:solidFill>
            <a:srgbClr val="F2F2F4">
              <a:alpha val="80000"/>
            </a:srgbClr>
          </a:solidFill>
          <a:ln w="12700">
            <a:solidFill>
              <a:srgbClr val="183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18305A"/>
                </a:solidFill>
                <a:latin typeface="Helvetica" pitchFamily="2" charset="0"/>
              </a:rPr>
              <a:t>What can the local health system manage?</a:t>
            </a:r>
          </a:p>
        </p:txBody>
      </p:sp>
    </p:spTree>
    <p:extLst>
      <p:ext uri="{BB962C8B-B14F-4D97-AF65-F5344CB8AC3E}">
        <p14:creationId xmlns:p14="http://schemas.microsoft.com/office/powerpoint/2010/main" val="20559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60045-D32B-46B6-5C5B-CC2C1E396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perspectives on TB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37A64-6246-522B-5DBE-DF0826A62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7" y="1270001"/>
            <a:ext cx="11514666" cy="3928532"/>
          </a:xfrm>
        </p:spPr>
        <p:txBody>
          <a:bodyPr>
            <a:normAutofit fontScale="92500"/>
          </a:bodyPr>
          <a:lstStyle/>
          <a:p>
            <a:pPr marL="342900" indent="-34290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Relatively few studies identified in SR (despite ++ papers on TB screening)</a:t>
            </a:r>
          </a:p>
          <a:p>
            <a:pPr marL="342900" indent="-34290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People who are invited to screening also have other (urgent) priorities</a:t>
            </a:r>
          </a:p>
          <a:p>
            <a:pPr marL="342900" indent="-34290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Screening is dependent on people’s relationship with the health system</a:t>
            </a:r>
          </a:p>
          <a:p>
            <a:pPr marL="342900" indent="-34290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benefit of screening might be greater for people who are unwell</a:t>
            </a:r>
          </a:p>
          <a:p>
            <a:pPr marL="342900" indent="-34290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Benefits of screening include education &amp; support – more than ‘just TB’</a:t>
            </a:r>
          </a:p>
          <a:p>
            <a:pPr marL="342900" indent="-34290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Home visits – intrusive or high-quality and efficient?</a:t>
            </a:r>
          </a:p>
          <a:p>
            <a:pPr marL="342900" indent="-34290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negative result might not be reassuring: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345834-03ED-689E-8479-7B64F575E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114" y="4628594"/>
            <a:ext cx="8509771" cy="11398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A76E7D-68F6-3C61-889B-E557DBD4D6E6}"/>
              </a:ext>
            </a:extLst>
          </p:cNvPr>
          <p:cNvSpPr txBox="1"/>
          <p:nvPr/>
        </p:nvSpPr>
        <p:spPr>
          <a:xfrm>
            <a:off x="6347715" y="6556739"/>
            <a:ext cx="5505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Tulloch et al, BMC PH (2015);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Mendley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 et al presentation to WHO GDG</a:t>
            </a:r>
          </a:p>
        </p:txBody>
      </p:sp>
    </p:spTree>
    <p:extLst>
      <p:ext uri="{BB962C8B-B14F-4D97-AF65-F5344CB8AC3E}">
        <p14:creationId xmlns:p14="http://schemas.microsoft.com/office/powerpoint/2010/main" val="35547225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68C41-F247-972B-4254-687BF96A6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Delphi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10667-8A86-2859-6EE0-6DAA22355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92352"/>
            <a:ext cx="7223680" cy="500684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4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Online survey open for responses from 11 July – 31 August 2023</a:t>
            </a:r>
          </a:p>
          <a:p>
            <a:pPr>
              <a:lnSpc>
                <a:spcPct val="114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Snowball sampling (N &gt; 613)</a:t>
            </a:r>
          </a:p>
          <a:p>
            <a:pPr lvl="1">
              <a:lnSpc>
                <a:spcPct val="114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209 people emailed</a:t>
            </a:r>
          </a:p>
          <a:p>
            <a:pPr lvl="1">
              <a:lnSpc>
                <a:spcPct val="114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404 forwarded emails</a:t>
            </a:r>
          </a:p>
          <a:p>
            <a:pPr lvl="1">
              <a:lnSpc>
                <a:spcPct val="114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 mailing lists</a:t>
            </a:r>
          </a:p>
          <a:p>
            <a:pPr lvl="1">
              <a:lnSpc>
                <a:spcPct val="114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Twitter posts</a:t>
            </a:r>
          </a:p>
          <a:p>
            <a:pPr>
              <a:lnSpc>
                <a:spcPct val="114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204 responses received</a:t>
            </a:r>
          </a:p>
          <a:p>
            <a:pPr lvl="1">
              <a:lnSpc>
                <a:spcPct val="114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189 in English; 12 in Spanish and 2 in Portuguese</a:t>
            </a:r>
          </a:p>
          <a:p>
            <a:pPr lvl="1">
              <a:lnSpc>
                <a:spcPct val="114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91 women and 109 men (4 identified as other genders) </a:t>
            </a:r>
          </a:p>
          <a:p>
            <a:pPr>
              <a:lnSpc>
                <a:spcPct val="114000"/>
              </a:lnSpc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7BD199-3CD7-591B-0962-04D07E3F7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28209"/>
              </p:ext>
            </p:extLst>
          </p:nvPr>
        </p:nvGraphicFramePr>
        <p:xfrm>
          <a:off x="7876032" y="2106993"/>
          <a:ext cx="3794758" cy="3002280"/>
        </p:xfrm>
        <a:graphic>
          <a:graphicData uri="http://schemas.openxmlformats.org/drawingml/2006/table">
            <a:tbl>
              <a:tblPr firstRow="1">
                <a:tableStyleId>{10A1B5D5-9B99-4C35-A422-299274C87663}</a:tableStyleId>
              </a:tblPr>
              <a:tblGrid>
                <a:gridCol w="2303680">
                  <a:extLst>
                    <a:ext uri="{9D8B030D-6E8A-4147-A177-3AD203B41FA5}">
                      <a16:colId xmlns:a16="http://schemas.microsoft.com/office/drawing/2014/main" val="61721946"/>
                    </a:ext>
                  </a:extLst>
                </a:gridCol>
                <a:gridCol w="1491078">
                  <a:extLst>
                    <a:ext uri="{9D8B030D-6E8A-4147-A177-3AD203B41FA5}">
                      <a16:colId xmlns:a16="http://schemas.microsoft.com/office/drawing/2014/main" val="312767464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Continent</a:t>
                      </a:r>
                      <a:endParaRPr lang="en-GB" sz="2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2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07183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Africa</a:t>
                      </a:r>
                      <a:endParaRPr lang="en-GB" sz="2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en-GB" sz="2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07148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</a:t>
                      </a:r>
                      <a:endParaRPr lang="en-GB" sz="2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GB" sz="2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48048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Australia</a:t>
                      </a:r>
                      <a:endParaRPr lang="en-GB" sz="2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06284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</a:t>
                      </a:r>
                      <a:endParaRPr lang="en-GB" sz="2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GB" sz="2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94834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America</a:t>
                      </a:r>
                      <a:endParaRPr lang="en-GB" sz="2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2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55080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S/C America</a:t>
                      </a:r>
                      <a:endParaRPr lang="en-GB" sz="2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GB" sz="2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22007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GB" sz="2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4830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0364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464D2-3D7D-0B0C-E4BD-D657124B0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Participants: Professional background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CB1E937-5A87-CAA1-35FD-8F40D4D25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30" y="1463131"/>
            <a:ext cx="7069147" cy="50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8B6C6F-2F57-E582-7B9A-2D7237CAF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08" y="1670075"/>
            <a:ext cx="33147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011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6C2B7-8EFA-CEA7-FCA9-F1BB87FA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people with TB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EC193-1AC7-D117-26C5-3545A732B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477818"/>
            <a:ext cx="11521280" cy="4821382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Would you consider screening for other conditions or providing other non-TB services?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188B14D-A750-7C22-70F9-B36797C42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04048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ADCE07-7E30-A461-7021-5BBACB6B2B48}"/>
              </a:ext>
            </a:extLst>
          </p:cNvPr>
          <p:cNvSpPr txBox="1"/>
          <p:nvPr/>
        </p:nvSpPr>
        <p:spPr>
          <a:xfrm>
            <a:off x="4779752" y="5096206"/>
            <a:ext cx="2632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217 (98%)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6FC93D-3A86-3C41-38DB-4A8FE8BDF4B2}"/>
              </a:ext>
            </a:extLst>
          </p:cNvPr>
          <p:cNvSpPr txBox="1"/>
          <p:nvPr/>
        </p:nvSpPr>
        <p:spPr>
          <a:xfrm>
            <a:off x="3431705" y="2180883"/>
            <a:ext cx="2632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(2%)</a:t>
            </a:r>
          </a:p>
        </p:txBody>
      </p:sp>
    </p:spTree>
    <p:extLst>
      <p:ext uri="{BB962C8B-B14F-4D97-AF65-F5344CB8AC3E}">
        <p14:creationId xmlns:p14="http://schemas.microsoft.com/office/powerpoint/2010/main" val="20547986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61F24-A63C-A0EB-D5C1-DD5AEAF3B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household contacts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5F9626-5EA2-E94F-153E-9BCB77019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477818"/>
            <a:ext cx="11521280" cy="4821382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Would you consider screening for other conditions or providing other non-TB services: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8EA4B7A-1347-DE05-DDC7-6B3CC166A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09447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BDC39A-2222-5546-B542-7741C90B4BC6}"/>
              </a:ext>
            </a:extLst>
          </p:cNvPr>
          <p:cNvSpPr txBox="1"/>
          <p:nvPr/>
        </p:nvSpPr>
        <p:spPr>
          <a:xfrm>
            <a:off x="4937449" y="5077264"/>
            <a:ext cx="2632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 (85%)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12FCC2-2B48-D0B3-B46F-F2021C55F6DA}"/>
              </a:ext>
            </a:extLst>
          </p:cNvPr>
          <p:cNvSpPr txBox="1"/>
          <p:nvPr/>
        </p:nvSpPr>
        <p:spPr>
          <a:xfrm>
            <a:off x="4177160" y="2946933"/>
            <a:ext cx="2632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(15%)</a:t>
            </a:r>
          </a:p>
        </p:txBody>
      </p:sp>
    </p:spTree>
    <p:extLst>
      <p:ext uri="{BB962C8B-B14F-4D97-AF65-F5344CB8AC3E}">
        <p14:creationId xmlns:p14="http://schemas.microsoft.com/office/powerpoint/2010/main" val="22409057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511EF-67D4-28F3-74AB-B8AB93B14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&amp;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705E7-37EE-2DE0-F8C5-AA524AE51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TB does not affect an individual in isolation</a:t>
            </a:r>
          </a:p>
          <a:p>
            <a:pPr lvl="1"/>
            <a:r>
              <a:rPr lang="en-US" dirty="0"/>
              <a:t>Should TB research / programmes consider the household as a unit of analysis and intervention?</a:t>
            </a:r>
          </a:p>
          <a:p>
            <a:r>
              <a:rPr lang="en-US" dirty="0"/>
              <a:t>Social protection improves TB-specific outcomes</a:t>
            </a:r>
          </a:p>
          <a:p>
            <a:pPr lvl="1"/>
            <a:r>
              <a:rPr lang="en-US" dirty="0"/>
              <a:t>What about other potential outcomes (e.g. education)?</a:t>
            </a:r>
          </a:p>
          <a:p>
            <a:r>
              <a:rPr lang="en-US" dirty="0"/>
              <a:t>TB-affected households experience multi-dimensional deprivation and vulnerability</a:t>
            </a:r>
          </a:p>
          <a:p>
            <a:pPr lvl="1"/>
            <a:r>
              <a:rPr lang="en-US" dirty="0"/>
              <a:t>Should measures other than catastrophic costs be used?</a:t>
            </a:r>
          </a:p>
          <a:p>
            <a:r>
              <a:rPr lang="en-US" dirty="0"/>
              <a:t>TB-affected household members also have other unmet health needs</a:t>
            </a:r>
          </a:p>
          <a:p>
            <a:pPr lvl="1"/>
            <a:r>
              <a:rPr lang="en-US" dirty="0"/>
              <a:t>Should TB contact tracing interventions offer other services that identify / address these needs?</a:t>
            </a:r>
          </a:p>
        </p:txBody>
      </p:sp>
    </p:spTree>
    <p:extLst>
      <p:ext uri="{BB962C8B-B14F-4D97-AF65-F5344CB8AC3E}">
        <p14:creationId xmlns:p14="http://schemas.microsoft.com/office/powerpoint/2010/main" val="20696648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04D3FE-CC84-3223-679B-1F1AF355CC91}"/>
              </a:ext>
            </a:extLst>
          </p:cNvPr>
          <p:cNvSpPr/>
          <p:nvPr/>
        </p:nvSpPr>
        <p:spPr>
          <a:xfrm>
            <a:off x="2103053" y="4014261"/>
            <a:ext cx="8302886" cy="2304648"/>
          </a:xfrm>
          <a:prstGeom prst="rect">
            <a:avLst/>
          </a:prstGeom>
          <a:ln w="28575">
            <a:solidFill>
              <a:srgbClr val="2BAC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ttps://scontent.fhre2-1.fna.fbcdn.net/v/t1.0-9/1381377_520184648073921_798102842_n.jpg?_nc_cat=100&amp;ccb=2&amp;_nc_sid=09cbfe&amp;_nc_ohc=pu2ENEEtS60AX9rjoP5&amp;_nc_ht=scontent.fhre2-1.fna&amp;oh=8bdf9ca07dade59b61155f1899202a0d&amp;oe=5FF2739D">
            <a:extLst>
              <a:ext uri="{FF2B5EF4-FFF2-40B4-BE49-F238E27FC236}">
                <a16:creationId xmlns:a16="http://schemas.microsoft.com/office/drawing/2014/main" id="{0DB85252-2293-CBD1-C259-586CC1BF44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657" y="4347763"/>
            <a:ext cx="917191" cy="72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3A0C25-9134-35B5-1A18-94088920D4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83" t="21992" r="6431" b="21385"/>
          <a:stretch/>
        </p:blipFill>
        <p:spPr>
          <a:xfrm>
            <a:off x="6494781" y="4317925"/>
            <a:ext cx="861974" cy="814639"/>
          </a:xfrm>
          <a:prstGeom prst="rect">
            <a:avLst/>
          </a:prstGeom>
        </p:spPr>
      </p:pic>
      <p:pic>
        <p:nvPicPr>
          <p:cNvPr id="6" name="Picture 13" descr="Zimbabwe MOH logo - The END Fund">
            <a:extLst>
              <a:ext uri="{FF2B5EF4-FFF2-40B4-BE49-F238E27FC236}">
                <a16:creationId xmlns:a16="http://schemas.microsoft.com/office/drawing/2014/main" id="{466DB095-1D42-9449-083B-16DE726FE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9"/>
          <a:stretch>
            <a:fillRect/>
          </a:stretch>
        </p:blipFill>
        <p:spPr bwMode="auto">
          <a:xfrm>
            <a:off x="3474834" y="4118488"/>
            <a:ext cx="877256" cy="112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86E857-5421-E7DB-D77D-3B3CE099FC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91" t="2051" r="5056" b="2564"/>
          <a:stretch/>
        </p:blipFill>
        <p:spPr>
          <a:xfrm>
            <a:off x="2507989" y="4286728"/>
            <a:ext cx="915437" cy="8377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9C145B-D29B-B5DC-0034-FE95D0E5C3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8444" y="4367065"/>
            <a:ext cx="1528342" cy="734302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08F10B8-8128-C277-AC10-F7143F0491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1356" y="4316496"/>
            <a:ext cx="816068" cy="816068"/>
          </a:xfrm>
          <a:prstGeom prst="rect">
            <a:avLst/>
          </a:prstGeom>
        </p:spPr>
      </p:pic>
      <p:pic>
        <p:nvPicPr>
          <p:cNvPr id="10" name="Picture 4" descr="Funding - StatinTB">
            <a:extLst>
              <a:ext uri="{FF2B5EF4-FFF2-40B4-BE49-F238E27FC236}">
                <a16:creationId xmlns:a16="http://schemas.microsoft.com/office/drawing/2014/main" id="{E4C72FC7-087A-DDBA-2197-06004675A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989" y="5377377"/>
            <a:ext cx="1514944" cy="75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National Institute of Medical Research - Mbeya Research Center | The  VALIDATE Network">
            <a:extLst>
              <a:ext uri="{FF2B5EF4-FFF2-40B4-BE49-F238E27FC236}">
                <a16:creationId xmlns:a16="http://schemas.microsoft.com/office/drawing/2014/main" id="{4D752EB2-0DD1-BE11-F81F-531ECE42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954" y="5371436"/>
            <a:ext cx="752876" cy="7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nício - Instituto Nacional de Saúde">
            <a:extLst>
              <a:ext uri="{FF2B5EF4-FFF2-40B4-BE49-F238E27FC236}">
                <a16:creationId xmlns:a16="http://schemas.microsoft.com/office/drawing/2014/main" id="{A45D61C4-C590-5A82-18FF-635AF392D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851" y="5388311"/>
            <a:ext cx="1427232" cy="7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ouncil For The Blind (Harare, Zimbabwe) - Contact Phone, Address">
            <a:extLst>
              <a:ext uri="{FF2B5EF4-FFF2-40B4-BE49-F238E27FC236}">
                <a16:creationId xmlns:a16="http://schemas.microsoft.com/office/drawing/2014/main" id="{83382424-290A-CAF3-8520-7AC4F69F6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06" y="4311820"/>
            <a:ext cx="917191" cy="82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Ludwig Maximilian University of Munich - LMU Logo Download Vector">
            <a:extLst>
              <a:ext uri="{FF2B5EF4-FFF2-40B4-BE49-F238E27FC236}">
                <a16:creationId xmlns:a16="http://schemas.microsoft.com/office/drawing/2014/main" id="{4E26310D-C7A3-DB4C-F997-346AB81A5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384" y="5377377"/>
            <a:ext cx="1588402" cy="75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Logo&#10;&#10;Description automatically generated">
            <a:extLst>
              <a:ext uri="{FF2B5EF4-FFF2-40B4-BE49-F238E27FC236}">
                <a16:creationId xmlns:a16="http://schemas.microsoft.com/office/drawing/2014/main" id="{4D87AD24-36EA-F726-853E-66B360C06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766" y="5390838"/>
            <a:ext cx="1349935" cy="75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1935256-1673-A0C8-2F27-17F2E4BB1221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0983" t="42708" r="10953" b="17192"/>
          <a:stretch/>
        </p:blipFill>
        <p:spPr>
          <a:xfrm>
            <a:off x="2647365" y="699996"/>
            <a:ext cx="7214262" cy="2782975"/>
          </a:xfrm>
          <a:prstGeom prst="rect">
            <a:avLst/>
          </a:prstGeom>
          <a:ln w="762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0354457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3338795-E1A6-9505-2E92-F10E1CB5A81D}"/>
              </a:ext>
            </a:extLst>
          </p:cNvPr>
          <p:cNvGrpSpPr/>
          <p:nvPr/>
        </p:nvGrpSpPr>
        <p:grpSpPr>
          <a:xfrm>
            <a:off x="1136075" y="1509929"/>
            <a:ext cx="4233429" cy="2175991"/>
            <a:chOff x="326018" y="534312"/>
            <a:chExt cx="5420307" cy="2901321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CDBAA49-0DBA-CA61-88A1-E493AC67049C}"/>
                </a:ext>
              </a:extLst>
            </p:cNvPr>
            <p:cNvSpPr/>
            <p:nvPr/>
          </p:nvSpPr>
          <p:spPr>
            <a:xfrm>
              <a:off x="2573493" y="534312"/>
              <a:ext cx="3172814" cy="720280"/>
            </a:xfrm>
            <a:custGeom>
              <a:avLst/>
              <a:gdLst>
                <a:gd name="connsiteX0" fmla="*/ 0 w 2043947"/>
                <a:gd name="connsiteY0" fmla="*/ 0 h 1021973"/>
                <a:gd name="connsiteX1" fmla="*/ 2043947 w 2043947"/>
                <a:gd name="connsiteY1" fmla="*/ 0 h 1021973"/>
                <a:gd name="connsiteX2" fmla="*/ 2043947 w 2043947"/>
                <a:gd name="connsiteY2" fmla="*/ 1021973 h 1021973"/>
                <a:gd name="connsiteX3" fmla="*/ 0 w 2043947"/>
                <a:gd name="connsiteY3" fmla="*/ 1021973 h 1021973"/>
                <a:gd name="connsiteX4" fmla="*/ 0 w 2043947"/>
                <a:gd name="connsiteY4" fmla="*/ 0 h 102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3947" h="1021973">
                  <a:moveTo>
                    <a:pt x="0" y="0"/>
                  </a:moveTo>
                  <a:lnTo>
                    <a:pt x="2043947" y="0"/>
                  </a:lnTo>
                  <a:lnTo>
                    <a:pt x="2043947" y="1021973"/>
                  </a:lnTo>
                  <a:lnTo>
                    <a:pt x="0" y="10219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>
                <a:lnSpc>
                  <a:spcPct val="114000"/>
                </a:lnSpc>
                <a:spcBef>
                  <a:spcPct val="0"/>
                </a:spcBef>
              </a:pPr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Total household members</a:t>
              </a:r>
            </a:p>
            <a:p>
              <a:pPr algn="ctr" defTabSz="533400">
                <a:lnSpc>
                  <a:spcPct val="114000"/>
                </a:lnSpc>
                <a:spcBef>
                  <a:spcPct val="0"/>
                </a:spcBef>
              </a:pP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N = 700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2EEF49D-17D6-3B62-15E8-8B96063216CE}"/>
                </a:ext>
              </a:extLst>
            </p:cNvPr>
            <p:cNvSpPr/>
            <p:nvPr/>
          </p:nvSpPr>
          <p:spPr>
            <a:xfrm>
              <a:off x="2573511" y="2715352"/>
              <a:ext cx="3172814" cy="720281"/>
            </a:xfrm>
            <a:custGeom>
              <a:avLst/>
              <a:gdLst>
                <a:gd name="connsiteX0" fmla="*/ 0 w 2043947"/>
                <a:gd name="connsiteY0" fmla="*/ 0 h 1021973"/>
                <a:gd name="connsiteX1" fmla="*/ 2043947 w 2043947"/>
                <a:gd name="connsiteY1" fmla="*/ 0 h 1021973"/>
                <a:gd name="connsiteX2" fmla="*/ 2043947 w 2043947"/>
                <a:gd name="connsiteY2" fmla="*/ 1021973 h 1021973"/>
                <a:gd name="connsiteX3" fmla="*/ 0 w 2043947"/>
                <a:gd name="connsiteY3" fmla="*/ 1021973 h 1021973"/>
                <a:gd name="connsiteX4" fmla="*/ 0 w 2043947"/>
                <a:gd name="connsiteY4" fmla="*/ 0 h 102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3947" h="1021973">
                  <a:moveTo>
                    <a:pt x="0" y="0"/>
                  </a:moveTo>
                  <a:lnTo>
                    <a:pt x="2043947" y="0"/>
                  </a:lnTo>
                  <a:lnTo>
                    <a:pt x="2043947" y="1021973"/>
                  </a:lnTo>
                  <a:lnTo>
                    <a:pt x="0" y="10219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Eligible for study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N = 633 (90%)</a:t>
              </a: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AD3875B-1DEC-BD89-E8E2-84FBD3447455}"/>
                </a:ext>
              </a:extLst>
            </p:cNvPr>
            <p:cNvSpPr/>
            <p:nvPr/>
          </p:nvSpPr>
          <p:spPr>
            <a:xfrm>
              <a:off x="326018" y="1374704"/>
              <a:ext cx="3349090" cy="1220831"/>
            </a:xfrm>
            <a:custGeom>
              <a:avLst/>
              <a:gdLst>
                <a:gd name="connsiteX0" fmla="*/ 0 w 2521351"/>
                <a:gd name="connsiteY0" fmla="*/ 0 h 1383558"/>
                <a:gd name="connsiteX1" fmla="*/ 2521351 w 2521351"/>
                <a:gd name="connsiteY1" fmla="*/ 0 h 1383558"/>
                <a:gd name="connsiteX2" fmla="*/ 2521351 w 2521351"/>
                <a:gd name="connsiteY2" fmla="*/ 1383558 h 1383558"/>
                <a:gd name="connsiteX3" fmla="*/ 0 w 2521351"/>
                <a:gd name="connsiteY3" fmla="*/ 1383558 h 1383558"/>
                <a:gd name="connsiteX4" fmla="*/ 0 w 2521351"/>
                <a:gd name="connsiteY4" fmla="*/ 0 h 138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351" h="1383558">
                  <a:moveTo>
                    <a:pt x="0" y="0"/>
                  </a:moveTo>
                  <a:lnTo>
                    <a:pt x="2521351" y="0"/>
                  </a:lnTo>
                  <a:lnTo>
                    <a:pt x="2521351" y="1383558"/>
                  </a:lnTo>
                  <a:lnTo>
                    <a:pt x="0" y="138355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>
                <a:lnSpc>
                  <a:spcPct val="114000"/>
                </a:lnSpc>
                <a:spcBef>
                  <a:spcPct val="0"/>
                </a:spcBef>
              </a:pPr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Excluded (N = 67)</a:t>
              </a:r>
            </a:p>
            <a:p>
              <a:pPr algn="ctr" defTabSz="533400">
                <a:lnSpc>
                  <a:spcPct val="114000"/>
                </a:lnSpc>
                <a:spcBef>
                  <a:spcPct val="0"/>
                </a:spcBef>
              </a:pPr>
              <a:r>
                <a:rPr lang="en-GB" sz="1050" dirty="0">
                  <a:latin typeface="Arial" panose="020B0604020202020204" pitchFamily="34" charset="0"/>
                  <a:cs typeface="Arial" panose="020B0604020202020204" pitchFamily="34" charset="0"/>
                </a:rPr>
                <a:t>Died (N = 4)</a:t>
              </a:r>
            </a:p>
            <a:p>
              <a:pPr algn="ctr" defTabSz="533400">
                <a:lnSpc>
                  <a:spcPct val="114000"/>
                </a:lnSpc>
                <a:spcBef>
                  <a:spcPct val="0"/>
                </a:spcBef>
              </a:pPr>
              <a:r>
                <a:rPr lang="en-GB" sz="1050" dirty="0">
                  <a:latin typeface="Arial" panose="020B0604020202020204" pitchFamily="34" charset="0"/>
                  <a:cs typeface="Arial" panose="020B0604020202020204" pitchFamily="34" charset="0"/>
                </a:rPr>
                <a:t>Lost to follow up (N = 7)</a:t>
              </a:r>
            </a:p>
            <a:p>
              <a:pPr algn="ctr" defTabSz="533400">
                <a:lnSpc>
                  <a:spcPct val="114000"/>
                </a:lnSpc>
                <a:spcBef>
                  <a:spcPct val="0"/>
                </a:spcBef>
              </a:pPr>
              <a:r>
                <a:rPr lang="en-GB" sz="1050" dirty="0">
                  <a:latin typeface="Arial" panose="020B0604020202020204" pitchFamily="34" charset="0"/>
                  <a:cs typeface="Arial" panose="020B0604020202020204" pitchFamily="34" charset="0"/>
                </a:rPr>
                <a:t>Not recruited in eligible window (N = 29)</a:t>
              </a:r>
            </a:p>
            <a:p>
              <a:pPr algn="ctr" defTabSz="533400">
                <a:lnSpc>
                  <a:spcPct val="114000"/>
                </a:lnSpc>
                <a:spcBef>
                  <a:spcPct val="0"/>
                </a:spcBef>
              </a:pPr>
              <a:r>
                <a:rPr lang="en-GB" sz="1050" dirty="0">
                  <a:latin typeface="Arial" panose="020B0604020202020204" pitchFamily="34" charset="0"/>
                  <a:cs typeface="Arial" panose="020B0604020202020204" pitchFamily="34" charset="0"/>
                </a:rPr>
                <a:t>Withdrew from study (N = 27)</a:t>
              </a:r>
            </a:p>
          </p:txBody>
        </p:sp>
      </p:grpSp>
      <p:sp>
        <p:nvSpPr>
          <p:cNvPr id="16" name="Freeform 15">
            <a:extLst>
              <a:ext uri="{FF2B5EF4-FFF2-40B4-BE49-F238E27FC236}">
                <a16:creationId xmlns:a16="http://schemas.microsoft.com/office/drawing/2014/main" id="{96E73D38-4A2A-BEDA-89F3-F0121FF6B47E}"/>
              </a:ext>
            </a:extLst>
          </p:cNvPr>
          <p:cNvSpPr/>
          <p:nvPr/>
        </p:nvSpPr>
        <p:spPr>
          <a:xfrm>
            <a:off x="1570607" y="3775782"/>
            <a:ext cx="2187269" cy="915623"/>
          </a:xfrm>
          <a:custGeom>
            <a:avLst/>
            <a:gdLst>
              <a:gd name="connsiteX0" fmla="*/ 0 w 2521351"/>
              <a:gd name="connsiteY0" fmla="*/ 0 h 1383558"/>
              <a:gd name="connsiteX1" fmla="*/ 2521351 w 2521351"/>
              <a:gd name="connsiteY1" fmla="*/ 0 h 1383558"/>
              <a:gd name="connsiteX2" fmla="*/ 2521351 w 2521351"/>
              <a:gd name="connsiteY2" fmla="*/ 1383558 h 1383558"/>
              <a:gd name="connsiteX3" fmla="*/ 0 w 2521351"/>
              <a:gd name="connsiteY3" fmla="*/ 1383558 h 1383558"/>
              <a:gd name="connsiteX4" fmla="*/ 0 w 2521351"/>
              <a:gd name="connsiteY4" fmla="*/ 0 h 138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1351" h="1383558">
                <a:moveTo>
                  <a:pt x="0" y="0"/>
                </a:moveTo>
                <a:lnTo>
                  <a:pt x="2521351" y="0"/>
                </a:lnTo>
                <a:lnTo>
                  <a:pt x="2521351" y="1383558"/>
                </a:lnTo>
                <a:lnTo>
                  <a:pt x="0" y="13835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algn="ctr" defTabSz="533400">
              <a:lnSpc>
                <a:spcPct val="114000"/>
              </a:lnSpc>
              <a:spcBef>
                <a:spcPct val="0"/>
              </a:spcBef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Did not participate (N = 232)</a:t>
            </a:r>
          </a:p>
          <a:p>
            <a:pPr algn="ctr" defTabSz="533400">
              <a:lnSpc>
                <a:spcPct val="114000"/>
              </a:lnSpc>
              <a:spcBef>
                <a:spcPct val="0"/>
              </a:spcBef>
            </a:pP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Did not attend visit (N = 116)</a:t>
            </a:r>
          </a:p>
          <a:p>
            <a:pPr algn="ctr" defTabSz="533400">
              <a:lnSpc>
                <a:spcPct val="114000"/>
              </a:lnSpc>
              <a:spcBef>
                <a:spcPct val="0"/>
              </a:spcBef>
            </a:pP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Telephone visit (N = 38)</a:t>
            </a:r>
          </a:p>
          <a:p>
            <a:pPr algn="ctr" defTabSz="533400">
              <a:lnSpc>
                <a:spcPct val="114000"/>
              </a:lnSpc>
              <a:spcBef>
                <a:spcPct val="0"/>
              </a:spcBef>
            </a:pP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?Protocol deviation (N = 11)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4153C9D-2F0B-9136-B7AF-FC6C3AD3C708}"/>
              </a:ext>
            </a:extLst>
          </p:cNvPr>
          <p:cNvSpPr/>
          <p:nvPr/>
        </p:nvSpPr>
        <p:spPr>
          <a:xfrm>
            <a:off x="2897497" y="4781267"/>
            <a:ext cx="2478067" cy="1215953"/>
          </a:xfrm>
          <a:custGeom>
            <a:avLst/>
            <a:gdLst>
              <a:gd name="connsiteX0" fmla="*/ 0 w 2043947"/>
              <a:gd name="connsiteY0" fmla="*/ 0 h 1021973"/>
              <a:gd name="connsiteX1" fmla="*/ 2043947 w 2043947"/>
              <a:gd name="connsiteY1" fmla="*/ 0 h 1021973"/>
              <a:gd name="connsiteX2" fmla="*/ 2043947 w 2043947"/>
              <a:gd name="connsiteY2" fmla="*/ 1021973 h 1021973"/>
              <a:gd name="connsiteX3" fmla="*/ 0 w 2043947"/>
              <a:gd name="connsiteY3" fmla="*/ 1021973 h 1021973"/>
              <a:gd name="connsiteX4" fmla="*/ 0 w 2043947"/>
              <a:gd name="connsiteY4" fmla="*/ 0 h 102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3947" h="1021973">
                <a:moveTo>
                  <a:pt x="0" y="0"/>
                </a:moveTo>
                <a:lnTo>
                  <a:pt x="2043947" y="0"/>
                </a:lnTo>
                <a:lnTo>
                  <a:pt x="2043947" y="1021973"/>
                </a:lnTo>
                <a:lnTo>
                  <a:pt x="0" y="10219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" tIns="216000" rIns="7620" bIns="7620" numCol="1" spcCol="1270" anchor="t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ts val="1200"/>
              </a:spcBef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Participated in health check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N = 483 (69%)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D6716E8-8E89-226A-E333-EFE2BABE8A66}"/>
              </a:ext>
            </a:extLst>
          </p:cNvPr>
          <p:cNvCxnSpPr/>
          <p:nvPr/>
        </p:nvCxnSpPr>
        <p:spPr>
          <a:xfrm>
            <a:off x="4123237" y="2050248"/>
            <a:ext cx="0" cy="1095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8B3CB47-43FF-920A-2AE9-C99E5910E6EB}"/>
              </a:ext>
            </a:extLst>
          </p:cNvPr>
          <p:cNvCxnSpPr/>
          <p:nvPr/>
        </p:nvCxnSpPr>
        <p:spPr>
          <a:xfrm>
            <a:off x="4123214" y="3685919"/>
            <a:ext cx="0" cy="1095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4477C49-E8A9-1AD4-D020-E2613F0C1C65}"/>
              </a:ext>
            </a:extLst>
          </p:cNvPr>
          <p:cNvCxnSpPr/>
          <p:nvPr/>
        </p:nvCxnSpPr>
        <p:spPr>
          <a:xfrm>
            <a:off x="3751820" y="2598033"/>
            <a:ext cx="3653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A0D03B-A146-7AB2-10D0-9F73319BB2B2}"/>
              </a:ext>
            </a:extLst>
          </p:cNvPr>
          <p:cNvCxnSpPr/>
          <p:nvPr/>
        </p:nvCxnSpPr>
        <p:spPr>
          <a:xfrm>
            <a:off x="3757881" y="4253666"/>
            <a:ext cx="3653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>
            <a:extLst>
              <a:ext uri="{FF2B5EF4-FFF2-40B4-BE49-F238E27FC236}">
                <a16:creationId xmlns:a16="http://schemas.microsoft.com/office/drawing/2014/main" id="{2C6BCB1A-770A-66C5-E6F4-F48FE5BBAE57}"/>
              </a:ext>
            </a:extLst>
          </p:cNvPr>
          <p:cNvSpPr/>
          <p:nvPr/>
        </p:nvSpPr>
        <p:spPr>
          <a:xfrm>
            <a:off x="7594036" y="1530308"/>
            <a:ext cx="2187268" cy="540210"/>
          </a:xfrm>
          <a:custGeom>
            <a:avLst/>
            <a:gdLst>
              <a:gd name="connsiteX0" fmla="*/ 0 w 2043947"/>
              <a:gd name="connsiteY0" fmla="*/ 0 h 1021973"/>
              <a:gd name="connsiteX1" fmla="*/ 2043947 w 2043947"/>
              <a:gd name="connsiteY1" fmla="*/ 0 h 1021973"/>
              <a:gd name="connsiteX2" fmla="*/ 2043947 w 2043947"/>
              <a:gd name="connsiteY2" fmla="*/ 1021973 h 1021973"/>
              <a:gd name="connsiteX3" fmla="*/ 0 w 2043947"/>
              <a:gd name="connsiteY3" fmla="*/ 1021973 h 1021973"/>
              <a:gd name="connsiteX4" fmla="*/ 0 w 2043947"/>
              <a:gd name="connsiteY4" fmla="*/ 0 h 102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3947" h="1021973">
                <a:moveTo>
                  <a:pt x="0" y="0"/>
                </a:moveTo>
                <a:lnTo>
                  <a:pt x="2043947" y="0"/>
                </a:lnTo>
                <a:lnTo>
                  <a:pt x="2043947" y="1021973"/>
                </a:lnTo>
                <a:lnTo>
                  <a:pt x="0" y="10219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algn="ctr" defTabSz="533400">
              <a:lnSpc>
                <a:spcPct val="114000"/>
              </a:lnSpc>
              <a:spcBef>
                <a:spcPct val="0"/>
              </a:spcBef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Eligible people with TB</a:t>
            </a:r>
          </a:p>
          <a:p>
            <a:pPr algn="ctr" defTabSz="533400">
              <a:lnSpc>
                <a:spcPct val="114000"/>
              </a:lnSpc>
              <a:spcBef>
                <a:spcPct val="0"/>
              </a:spcBef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N = 272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AB465CA4-90F9-F3B9-8D46-7E329A6C56B3}"/>
              </a:ext>
            </a:extLst>
          </p:cNvPr>
          <p:cNvSpPr/>
          <p:nvPr/>
        </p:nvSpPr>
        <p:spPr>
          <a:xfrm>
            <a:off x="6157392" y="2160382"/>
            <a:ext cx="2187269" cy="1450897"/>
          </a:xfrm>
          <a:custGeom>
            <a:avLst/>
            <a:gdLst>
              <a:gd name="connsiteX0" fmla="*/ 0 w 2521351"/>
              <a:gd name="connsiteY0" fmla="*/ 0 h 1383558"/>
              <a:gd name="connsiteX1" fmla="*/ 2521351 w 2521351"/>
              <a:gd name="connsiteY1" fmla="*/ 0 h 1383558"/>
              <a:gd name="connsiteX2" fmla="*/ 2521351 w 2521351"/>
              <a:gd name="connsiteY2" fmla="*/ 1383558 h 1383558"/>
              <a:gd name="connsiteX3" fmla="*/ 0 w 2521351"/>
              <a:gd name="connsiteY3" fmla="*/ 1383558 h 1383558"/>
              <a:gd name="connsiteX4" fmla="*/ 0 w 2521351"/>
              <a:gd name="connsiteY4" fmla="*/ 0 h 138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1351" h="1383558">
                <a:moveTo>
                  <a:pt x="0" y="0"/>
                </a:moveTo>
                <a:lnTo>
                  <a:pt x="2521351" y="0"/>
                </a:lnTo>
                <a:lnTo>
                  <a:pt x="2521351" y="1383558"/>
                </a:lnTo>
                <a:lnTo>
                  <a:pt x="0" y="13835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algn="ctr" defTabSz="533400">
              <a:lnSpc>
                <a:spcPct val="114000"/>
              </a:lnSpc>
              <a:spcBef>
                <a:spcPct val="0"/>
              </a:spcBef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Did not participate (N= 188)</a:t>
            </a:r>
          </a:p>
          <a:p>
            <a:pPr algn="ctr" defTabSz="533400">
              <a:lnSpc>
                <a:spcPct val="114000"/>
              </a:lnSpc>
              <a:spcBef>
                <a:spcPct val="0"/>
              </a:spcBef>
            </a:pP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Busy with work (N = 29)</a:t>
            </a:r>
          </a:p>
          <a:p>
            <a:pPr algn="ctr" defTabSz="533400">
              <a:lnSpc>
                <a:spcPct val="114000"/>
              </a:lnSpc>
              <a:spcBef>
                <a:spcPct val="0"/>
              </a:spcBef>
            </a:pP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Died (N = 18)</a:t>
            </a:r>
          </a:p>
          <a:p>
            <a:pPr algn="ctr" defTabSz="533400">
              <a:lnSpc>
                <a:spcPct val="114000"/>
              </a:lnSpc>
              <a:spcBef>
                <a:spcPct val="0"/>
              </a:spcBef>
            </a:pP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Moved away (N = 52)</a:t>
            </a:r>
          </a:p>
          <a:p>
            <a:pPr algn="ctr" defTabSz="533400">
              <a:lnSpc>
                <a:spcPct val="114000"/>
              </a:lnSpc>
              <a:spcBef>
                <a:spcPct val="0"/>
              </a:spcBef>
            </a:pP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Not interested (N = 27)</a:t>
            </a:r>
          </a:p>
          <a:p>
            <a:pPr algn="ctr" defTabSz="533400">
              <a:lnSpc>
                <a:spcPct val="114000"/>
              </a:lnSpc>
              <a:spcBef>
                <a:spcPct val="0"/>
              </a:spcBef>
            </a:pP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Not reachable (N = 19)</a:t>
            </a:r>
          </a:p>
          <a:p>
            <a:pPr algn="ctr" defTabSz="533400">
              <a:lnSpc>
                <a:spcPct val="114000"/>
              </a:lnSpc>
              <a:spcBef>
                <a:spcPct val="0"/>
              </a:spcBef>
            </a:pP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TBC (N = 43)</a:t>
            </a: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FFAA2998-1000-9D78-7C24-1A942C654334}"/>
              </a:ext>
            </a:extLst>
          </p:cNvPr>
          <p:cNvSpPr/>
          <p:nvPr/>
        </p:nvSpPr>
        <p:spPr>
          <a:xfrm>
            <a:off x="7594026" y="3701142"/>
            <a:ext cx="2187269" cy="540211"/>
          </a:xfrm>
          <a:custGeom>
            <a:avLst/>
            <a:gdLst>
              <a:gd name="connsiteX0" fmla="*/ 0 w 2043947"/>
              <a:gd name="connsiteY0" fmla="*/ 0 h 1021973"/>
              <a:gd name="connsiteX1" fmla="*/ 2043947 w 2043947"/>
              <a:gd name="connsiteY1" fmla="*/ 0 h 1021973"/>
              <a:gd name="connsiteX2" fmla="*/ 2043947 w 2043947"/>
              <a:gd name="connsiteY2" fmla="*/ 1021973 h 1021973"/>
              <a:gd name="connsiteX3" fmla="*/ 0 w 2043947"/>
              <a:gd name="connsiteY3" fmla="*/ 1021973 h 1021973"/>
              <a:gd name="connsiteX4" fmla="*/ 0 w 2043947"/>
              <a:gd name="connsiteY4" fmla="*/ 0 h 102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3947" h="1021973">
                <a:moveTo>
                  <a:pt x="0" y="0"/>
                </a:moveTo>
                <a:lnTo>
                  <a:pt x="2043947" y="0"/>
                </a:lnTo>
                <a:lnTo>
                  <a:pt x="2043947" y="1021973"/>
                </a:lnTo>
                <a:lnTo>
                  <a:pt x="0" y="10219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Participated in health check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N = 84 (31%)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F1E7D28-0227-1427-FF51-6804E3B4CF31}"/>
              </a:ext>
            </a:extLst>
          </p:cNvPr>
          <p:cNvCxnSpPr>
            <a:cxnSpLocks/>
          </p:cNvCxnSpPr>
          <p:nvPr/>
        </p:nvCxnSpPr>
        <p:spPr>
          <a:xfrm>
            <a:off x="8703939" y="2065583"/>
            <a:ext cx="6060" cy="16357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137C2BE-FB04-7129-D104-17E5B8DD9BC4}"/>
              </a:ext>
            </a:extLst>
          </p:cNvPr>
          <p:cNvCxnSpPr/>
          <p:nvPr/>
        </p:nvCxnSpPr>
        <p:spPr>
          <a:xfrm>
            <a:off x="8338605" y="2905680"/>
            <a:ext cx="3653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>
            <a:extLst>
              <a:ext uri="{FF2B5EF4-FFF2-40B4-BE49-F238E27FC236}">
                <a16:creationId xmlns:a16="http://schemas.microsoft.com/office/drawing/2014/main" id="{C900476A-C808-E1F6-F996-E28617ACEB43}"/>
              </a:ext>
            </a:extLst>
          </p:cNvPr>
          <p:cNvSpPr/>
          <p:nvPr/>
        </p:nvSpPr>
        <p:spPr>
          <a:xfrm>
            <a:off x="3196621" y="5411341"/>
            <a:ext cx="571909" cy="538045"/>
          </a:xfrm>
          <a:custGeom>
            <a:avLst/>
            <a:gdLst>
              <a:gd name="connsiteX0" fmla="*/ 0 w 2043947"/>
              <a:gd name="connsiteY0" fmla="*/ 0 h 1021973"/>
              <a:gd name="connsiteX1" fmla="*/ 2043947 w 2043947"/>
              <a:gd name="connsiteY1" fmla="*/ 0 h 1021973"/>
              <a:gd name="connsiteX2" fmla="*/ 2043947 w 2043947"/>
              <a:gd name="connsiteY2" fmla="*/ 1021973 h 1021973"/>
              <a:gd name="connsiteX3" fmla="*/ 0 w 2043947"/>
              <a:gd name="connsiteY3" fmla="*/ 1021973 h 1021973"/>
              <a:gd name="connsiteX4" fmla="*/ 0 w 2043947"/>
              <a:gd name="connsiteY4" fmla="*/ 0 h 102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3947" h="1021973">
                <a:moveTo>
                  <a:pt x="0" y="0"/>
                </a:moveTo>
                <a:lnTo>
                  <a:pt x="2043947" y="0"/>
                </a:lnTo>
                <a:lnTo>
                  <a:pt x="2043947" y="1021973"/>
                </a:lnTo>
                <a:lnTo>
                  <a:pt x="0" y="10219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" tIns="0" rIns="7620" bIns="7620" numCol="1" spcCol="1270" anchor="ctr" anchorCtr="0">
            <a:noAutofit/>
          </a:bodyPr>
          <a:lstStyle/>
          <a:p>
            <a:pPr algn="ctr" defTabSz="533400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Visit 1</a:t>
            </a:r>
          </a:p>
          <a:p>
            <a:pPr algn="ctr" defTabSz="533400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N = 234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0898DDC0-1141-2AF5-0E56-597728CAD4F2}"/>
              </a:ext>
            </a:extLst>
          </p:cNvPr>
          <p:cNvSpPr/>
          <p:nvPr/>
        </p:nvSpPr>
        <p:spPr>
          <a:xfrm>
            <a:off x="3831199" y="5414632"/>
            <a:ext cx="571908" cy="538045"/>
          </a:xfrm>
          <a:custGeom>
            <a:avLst/>
            <a:gdLst>
              <a:gd name="connsiteX0" fmla="*/ 0 w 2043947"/>
              <a:gd name="connsiteY0" fmla="*/ 0 h 1021973"/>
              <a:gd name="connsiteX1" fmla="*/ 2043947 w 2043947"/>
              <a:gd name="connsiteY1" fmla="*/ 0 h 1021973"/>
              <a:gd name="connsiteX2" fmla="*/ 2043947 w 2043947"/>
              <a:gd name="connsiteY2" fmla="*/ 1021973 h 1021973"/>
              <a:gd name="connsiteX3" fmla="*/ 0 w 2043947"/>
              <a:gd name="connsiteY3" fmla="*/ 1021973 h 1021973"/>
              <a:gd name="connsiteX4" fmla="*/ 0 w 2043947"/>
              <a:gd name="connsiteY4" fmla="*/ 0 h 102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3947" h="1021973">
                <a:moveTo>
                  <a:pt x="0" y="0"/>
                </a:moveTo>
                <a:lnTo>
                  <a:pt x="2043947" y="0"/>
                </a:lnTo>
                <a:lnTo>
                  <a:pt x="2043947" y="1021973"/>
                </a:lnTo>
                <a:lnTo>
                  <a:pt x="0" y="10219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" tIns="0" rIns="7620" bIns="7620" numCol="1" spcCol="1270" anchor="ctr" anchorCtr="0">
            <a:noAutofit/>
          </a:bodyPr>
          <a:lstStyle/>
          <a:p>
            <a:pPr algn="ctr" defTabSz="533400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Visit 2</a:t>
            </a:r>
          </a:p>
          <a:p>
            <a:pPr algn="ctr" defTabSz="533400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N = 78</a:t>
            </a:r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E7CDF180-4EA3-9B7D-1D94-32E06CE8B193}"/>
              </a:ext>
            </a:extLst>
          </p:cNvPr>
          <p:cNvSpPr/>
          <p:nvPr/>
        </p:nvSpPr>
        <p:spPr>
          <a:xfrm>
            <a:off x="4452818" y="5411341"/>
            <a:ext cx="571909" cy="538045"/>
          </a:xfrm>
          <a:custGeom>
            <a:avLst/>
            <a:gdLst>
              <a:gd name="connsiteX0" fmla="*/ 0 w 2043947"/>
              <a:gd name="connsiteY0" fmla="*/ 0 h 1021973"/>
              <a:gd name="connsiteX1" fmla="*/ 2043947 w 2043947"/>
              <a:gd name="connsiteY1" fmla="*/ 0 h 1021973"/>
              <a:gd name="connsiteX2" fmla="*/ 2043947 w 2043947"/>
              <a:gd name="connsiteY2" fmla="*/ 1021973 h 1021973"/>
              <a:gd name="connsiteX3" fmla="*/ 0 w 2043947"/>
              <a:gd name="connsiteY3" fmla="*/ 1021973 h 1021973"/>
              <a:gd name="connsiteX4" fmla="*/ 0 w 2043947"/>
              <a:gd name="connsiteY4" fmla="*/ 0 h 102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3947" h="1021973">
                <a:moveTo>
                  <a:pt x="0" y="0"/>
                </a:moveTo>
                <a:lnTo>
                  <a:pt x="2043947" y="0"/>
                </a:lnTo>
                <a:lnTo>
                  <a:pt x="2043947" y="1021973"/>
                </a:lnTo>
                <a:lnTo>
                  <a:pt x="0" y="10219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" tIns="0" rIns="7620" bIns="7620" numCol="1" spcCol="1270" anchor="ctr" anchorCtr="0">
            <a:noAutofit/>
          </a:bodyPr>
          <a:lstStyle/>
          <a:p>
            <a:pPr algn="ctr" defTabSz="533400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Visit 3</a:t>
            </a:r>
          </a:p>
          <a:p>
            <a:pPr algn="ctr" defTabSz="533400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N = 157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B2668-0793-4DFD-49D1-18828601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19009"/>
            <a:ext cx="8039345" cy="701675"/>
          </a:xfrm>
        </p:spPr>
        <p:txBody>
          <a:bodyPr>
            <a:normAutofit/>
          </a:bodyPr>
          <a:lstStyle/>
          <a:p>
            <a:r>
              <a:rPr lang="en-GB" sz="3200" dirty="0"/>
              <a:t>Methods: Integrated health check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114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06DFCFF-6F6E-D10C-4B62-04770D90C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19009"/>
            <a:ext cx="8039345" cy="701675"/>
          </a:xfrm>
        </p:spPr>
        <p:txBody>
          <a:bodyPr>
            <a:normAutofit/>
          </a:bodyPr>
          <a:lstStyle/>
          <a:p>
            <a:r>
              <a:rPr lang="en-GB" sz="3200" dirty="0"/>
              <a:t>Results: Demographics</a:t>
            </a:r>
            <a:endParaRPr lang="en-GB" sz="32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A189DC3-866C-009C-CA1D-5182DB073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912799"/>
              </p:ext>
            </p:extLst>
          </p:nvPr>
        </p:nvGraphicFramePr>
        <p:xfrm>
          <a:off x="1583253" y="1452554"/>
          <a:ext cx="8581000" cy="4693186"/>
        </p:xfrm>
        <a:graphic>
          <a:graphicData uri="http://schemas.openxmlformats.org/drawingml/2006/table">
            <a:tbl>
              <a:tblPr/>
              <a:tblGrid>
                <a:gridCol w="2145250">
                  <a:extLst>
                    <a:ext uri="{9D8B030D-6E8A-4147-A177-3AD203B41FA5}">
                      <a16:colId xmlns:a16="http://schemas.microsoft.com/office/drawing/2014/main" val="1093752864"/>
                    </a:ext>
                  </a:extLst>
                </a:gridCol>
                <a:gridCol w="2145250">
                  <a:extLst>
                    <a:ext uri="{9D8B030D-6E8A-4147-A177-3AD203B41FA5}">
                      <a16:colId xmlns:a16="http://schemas.microsoft.com/office/drawing/2014/main" val="49761140"/>
                    </a:ext>
                  </a:extLst>
                </a:gridCol>
                <a:gridCol w="2145250">
                  <a:extLst>
                    <a:ext uri="{9D8B030D-6E8A-4147-A177-3AD203B41FA5}">
                      <a16:colId xmlns:a16="http://schemas.microsoft.com/office/drawing/2014/main" val="4049586834"/>
                    </a:ext>
                  </a:extLst>
                </a:gridCol>
                <a:gridCol w="2145250">
                  <a:extLst>
                    <a:ext uri="{9D8B030D-6E8A-4147-A177-3AD203B41FA5}">
                      <a16:colId xmlns:a16="http://schemas.microsoft.com/office/drawing/2014/main" val="2235218179"/>
                    </a:ext>
                  </a:extLst>
                </a:gridCol>
              </a:tblGrid>
              <a:tr h="4800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  <a:endParaRPr lang="en-GB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553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Index case</a:t>
                      </a:r>
                      <a:endParaRPr lang="en-GB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84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Household contact</a:t>
                      </a:r>
                      <a:endParaRPr lang="en-GB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469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698369"/>
                  </a:ext>
                </a:extLst>
              </a:tr>
              <a:tr h="26665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95426"/>
                  </a:ext>
                </a:extLst>
              </a:tr>
              <a:tr h="26665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 (39%)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(55%)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 (36%)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5223837"/>
                  </a:ext>
                </a:extLst>
              </a:tr>
              <a:tr h="26665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338 (61%)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(45%)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(64%)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681231"/>
                  </a:ext>
                </a:extLst>
              </a:tr>
              <a:tr h="26665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years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(19–43)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(29–44)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(17–42)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856286"/>
                  </a:ext>
                </a:extLst>
              </a:tr>
              <a:tr h="26665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category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5658722"/>
                  </a:ext>
                </a:extLst>
              </a:tr>
              <a:tr h="26665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&lt;18 years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 (22%)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 (25%)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216461"/>
                  </a:ext>
                </a:extLst>
              </a:tr>
              <a:tr h="26665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18-39 years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 (47%)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(56%)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 (45%)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714804"/>
                  </a:ext>
                </a:extLst>
              </a:tr>
              <a:tr h="26665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40+ years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 (31%)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(44%)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 (29%)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999150"/>
                  </a:ext>
                </a:extLst>
              </a:tr>
              <a:tr h="26665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279896"/>
                  </a:ext>
                </a:extLst>
              </a:tr>
              <a:tr h="480022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Illiterate/No education completed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(0.2%)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(0.2%)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535823"/>
                  </a:ext>
                </a:extLst>
              </a:tr>
              <a:tr h="26665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primary school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 (24%)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(15%)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 (26%)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474487"/>
                  </a:ext>
                </a:extLst>
              </a:tr>
              <a:tr h="26665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secondary school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392 (71%)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(79%)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 (70%)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1390531"/>
                  </a:ext>
                </a:extLst>
              </a:tr>
              <a:tr h="26665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College/Vocational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(4.7%)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(6.0%)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(4.5%)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016684"/>
                  </a:ext>
                </a:extLst>
              </a:tr>
              <a:tr h="26665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Currently pregnant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(7.4%)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(5.9%)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(7.6%)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352154"/>
                  </a:ext>
                </a:extLst>
              </a:tr>
              <a:tr h="26665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Unknown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021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5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933D-B23D-8644-AC89-74980219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195" y="219009"/>
            <a:ext cx="8322038" cy="701675"/>
          </a:xfrm>
        </p:spPr>
        <p:txBody>
          <a:bodyPr>
            <a:normAutofit/>
          </a:bodyPr>
          <a:lstStyle/>
          <a:p>
            <a:r>
              <a:rPr lang="en-GB" sz="3200" dirty="0"/>
              <a:t>The household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73D49D0-2755-341F-DD89-5F282108EDE3}"/>
              </a:ext>
            </a:extLst>
          </p:cNvPr>
          <p:cNvGrpSpPr/>
          <p:nvPr/>
        </p:nvGrpSpPr>
        <p:grpSpPr>
          <a:xfrm>
            <a:off x="2898935" y="535427"/>
            <a:ext cx="6394130" cy="6394130"/>
            <a:chOff x="2898935" y="535427"/>
            <a:chExt cx="6394130" cy="6394130"/>
          </a:xfrm>
        </p:grpSpPr>
        <p:pic>
          <p:nvPicPr>
            <p:cNvPr id="4" name="Graphic 3" descr="Home outline">
              <a:extLst>
                <a:ext uri="{FF2B5EF4-FFF2-40B4-BE49-F238E27FC236}">
                  <a16:creationId xmlns:a16="http://schemas.microsoft.com/office/drawing/2014/main" id="{D94517E6-BCE7-E239-114B-9050AC4DA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98935" y="535427"/>
              <a:ext cx="6394130" cy="639413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E945F0-9645-4A46-419D-36476C9B11FC}"/>
                </a:ext>
              </a:extLst>
            </p:cNvPr>
            <p:cNvSpPr/>
            <p:nvPr/>
          </p:nvSpPr>
          <p:spPr>
            <a:xfrm>
              <a:off x="4265467" y="4191000"/>
              <a:ext cx="3659333" cy="2341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70" name="Picture 22" descr="27,942 Black Family Illustrations &amp; Clip Art - iStock">
              <a:extLst>
                <a:ext uri="{FF2B5EF4-FFF2-40B4-BE49-F238E27FC236}">
                  <a16:creationId xmlns:a16="http://schemas.microsoft.com/office/drawing/2014/main" id="{B22CF94A-94C1-F757-B6DF-7171F053EA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013" b="87582" l="21078" r="76144">
                          <a14:foregroundMark x1="31209" y1="19771" x2="31209" y2="19771"/>
                          <a14:foregroundMark x1="46732" y1="26471" x2="46732" y2="26471"/>
                          <a14:foregroundMark x1="74346" y1="26471" x2="74346" y2="26471"/>
                          <a14:foregroundMark x1="76307" y1="35458" x2="76307" y2="35458"/>
                          <a14:foregroundMark x1="76307" y1="27941" x2="76307" y2="27941"/>
                          <a14:foregroundMark x1="65523" y1="83170" x2="65523" y2="83170"/>
                          <a14:foregroundMark x1="55392" y1="85948" x2="55392" y2="85948"/>
                          <a14:foregroundMark x1="55392" y1="87908" x2="55392" y2="87908"/>
                          <a14:foregroundMark x1="43954" y1="87255" x2="43954" y2="87255"/>
                          <a14:foregroundMark x1="48203" y1="87255" x2="48203" y2="87255"/>
                          <a14:foregroundMark x1="50980" y1="87582" x2="50980" y2="87582"/>
                          <a14:foregroundMark x1="63235" y1="87745" x2="63235" y2="87745"/>
                          <a14:foregroundMark x1="60621" y1="87745" x2="60621" y2="87745"/>
                          <a14:foregroundMark x1="44771" y1="26961" x2="44771" y2="26961"/>
                          <a14:foregroundMark x1="44935" y1="25817" x2="44935" y2="25817"/>
                          <a14:foregroundMark x1="44118" y1="25327" x2="44118" y2="25327"/>
                          <a14:foregroundMark x1="33007" y1="20261" x2="33007" y2="20261"/>
                          <a14:foregroundMark x1="53758" y1="16176" x2="53758" y2="16176"/>
                          <a14:foregroundMark x1="37092" y1="87418" x2="37092" y2="87418"/>
                          <a14:foregroundMark x1="28268" y1="86928" x2="28268" y2="86928"/>
                          <a14:foregroundMark x1="21078" y1="40359" x2="21078" y2="40359"/>
                          <a14:foregroundMark x1="55719" y1="87582" x2="55719" y2="87582"/>
                          <a14:backgroundMark x1="59314" y1="83497" x2="59314" y2="83497"/>
                          <a14:backgroundMark x1="59314" y1="82190" x2="59314" y2="82190"/>
                          <a14:backgroundMark x1="69281" y1="27288" x2="69281" y2="27288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97" t="10051" r="19627" b="10262"/>
            <a:stretch/>
          </p:blipFill>
          <p:spPr bwMode="auto">
            <a:xfrm>
              <a:off x="4952585" y="3429000"/>
              <a:ext cx="2283114" cy="2893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56314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83CACF-3111-F069-46B2-279C6EA99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129124"/>
              </p:ext>
            </p:extLst>
          </p:nvPr>
        </p:nvGraphicFramePr>
        <p:xfrm>
          <a:off x="1793066" y="1641734"/>
          <a:ext cx="8581000" cy="3679858"/>
        </p:xfrm>
        <a:graphic>
          <a:graphicData uri="http://schemas.openxmlformats.org/drawingml/2006/table">
            <a:tbl>
              <a:tblPr/>
              <a:tblGrid>
                <a:gridCol w="2145250">
                  <a:extLst>
                    <a:ext uri="{9D8B030D-6E8A-4147-A177-3AD203B41FA5}">
                      <a16:colId xmlns:a16="http://schemas.microsoft.com/office/drawing/2014/main" val="1093752864"/>
                    </a:ext>
                  </a:extLst>
                </a:gridCol>
                <a:gridCol w="2145250">
                  <a:extLst>
                    <a:ext uri="{9D8B030D-6E8A-4147-A177-3AD203B41FA5}">
                      <a16:colId xmlns:a16="http://schemas.microsoft.com/office/drawing/2014/main" val="49761140"/>
                    </a:ext>
                  </a:extLst>
                </a:gridCol>
                <a:gridCol w="2145250">
                  <a:extLst>
                    <a:ext uri="{9D8B030D-6E8A-4147-A177-3AD203B41FA5}">
                      <a16:colId xmlns:a16="http://schemas.microsoft.com/office/drawing/2014/main" val="4049586834"/>
                    </a:ext>
                  </a:extLst>
                </a:gridCol>
                <a:gridCol w="2145250">
                  <a:extLst>
                    <a:ext uri="{9D8B030D-6E8A-4147-A177-3AD203B41FA5}">
                      <a16:colId xmlns:a16="http://schemas.microsoft.com/office/drawing/2014/main" val="2235218179"/>
                    </a:ext>
                  </a:extLst>
                </a:gridCol>
              </a:tblGrid>
              <a:tr h="4800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  <a:endParaRPr lang="en-GB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553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Index case</a:t>
                      </a:r>
                      <a:endParaRPr lang="en-GB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84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Household contact</a:t>
                      </a:r>
                      <a:endParaRPr lang="en-GB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469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698369"/>
                  </a:ext>
                </a:extLst>
              </a:tr>
              <a:tr h="26665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smoker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(8.1%)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(6.0%)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(8.5%)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228110"/>
                  </a:ext>
                </a:extLst>
              </a:tr>
              <a:tr h="26665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 category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879551"/>
                  </a:ext>
                </a:extLst>
              </a:tr>
              <a:tr h="26665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Alcohol dependence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(6.9%)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(12%)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(5.9%)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700325"/>
                  </a:ext>
                </a:extLst>
              </a:tr>
              <a:tr h="26665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Harmful drinking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(4.6%)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(4.8%)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(4.6%)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71726"/>
                  </a:ext>
                </a:extLst>
              </a:tr>
              <a:tr h="26665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Non-harmful drinking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 (19%)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(20%)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(19%)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169840"/>
                  </a:ext>
                </a:extLst>
              </a:tr>
              <a:tr h="26665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Non-drinker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329 (69%)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(63%)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 (70%)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033432"/>
                  </a:ext>
                </a:extLst>
              </a:tr>
              <a:tr h="26665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 food insecurity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 (29%)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(35%)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 (28%)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320682"/>
                  </a:ext>
                </a:extLst>
              </a:tr>
              <a:tr h="26665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 of mine work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(5.8%)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(20%)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(4.1%)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174772"/>
                  </a:ext>
                </a:extLst>
              </a:tr>
              <a:tr h="26665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 of living in SA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37689"/>
                  </a:ext>
                </a:extLst>
              </a:tr>
              <a:tr h="26665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446 (84%)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(77%)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399 (85%)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04945"/>
                  </a:ext>
                </a:extLst>
              </a:tr>
              <a:tr h="26665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(16%)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(23%)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(15%)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590618"/>
                  </a:ext>
                </a:extLst>
              </a:tr>
              <a:tr h="26665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 of inprisonment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(3.8%)</a:t>
                      </a:r>
                      <a:endParaRPr lang="en-GB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(11%)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(2.8%)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282" marR="53282" marT="26641" marB="266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638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275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933D-B23D-8644-AC89-74980219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31" y="219009"/>
            <a:ext cx="8325301" cy="701675"/>
          </a:xfrm>
        </p:spPr>
        <p:txBody>
          <a:bodyPr>
            <a:normAutofit/>
          </a:bodyPr>
          <a:lstStyle/>
          <a:p>
            <a:r>
              <a:rPr lang="en-GB" sz="3200" dirty="0"/>
              <a:t>The household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674A30-9659-0198-ACC7-7B23DD05A083}"/>
              </a:ext>
            </a:extLst>
          </p:cNvPr>
          <p:cNvGrpSpPr/>
          <p:nvPr/>
        </p:nvGrpSpPr>
        <p:grpSpPr>
          <a:xfrm>
            <a:off x="2898935" y="535427"/>
            <a:ext cx="6394130" cy="6394130"/>
            <a:chOff x="2898935" y="535427"/>
            <a:chExt cx="6394130" cy="6394130"/>
          </a:xfrm>
        </p:grpSpPr>
        <p:pic>
          <p:nvPicPr>
            <p:cNvPr id="4" name="Graphic 3" descr="Home outline">
              <a:extLst>
                <a:ext uri="{FF2B5EF4-FFF2-40B4-BE49-F238E27FC236}">
                  <a16:creationId xmlns:a16="http://schemas.microsoft.com/office/drawing/2014/main" id="{FAA99140-B996-228C-DD2E-981AD561F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98935" y="535427"/>
              <a:ext cx="6394130" cy="639413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DFCC404-03CC-046D-8F5B-9C71E73B08B9}"/>
                </a:ext>
              </a:extLst>
            </p:cNvPr>
            <p:cNvSpPr/>
            <p:nvPr/>
          </p:nvSpPr>
          <p:spPr>
            <a:xfrm>
              <a:off x="4265467" y="4191000"/>
              <a:ext cx="3659333" cy="2341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2" descr="27,942 Black Family Illustrations &amp; Clip Art - iStock">
              <a:extLst>
                <a:ext uri="{FF2B5EF4-FFF2-40B4-BE49-F238E27FC236}">
                  <a16:creationId xmlns:a16="http://schemas.microsoft.com/office/drawing/2014/main" id="{4D75E47A-B8CB-1893-134A-8590A5B81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013" b="87582" l="21078" r="76144">
                          <a14:foregroundMark x1="31209" y1="19771" x2="31209" y2="19771"/>
                          <a14:foregroundMark x1="46732" y1="26471" x2="46732" y2="26471"/>
                          <a14:foregroundMark x1="74346" y1="26471" x2="74346" y2="26471"/>
                          <a14:foregroundMark x1="76307" y1="35458" x2="76307" y2="35458"/>
                          <a14:foregroundMark x1="76307" y1="27941" x2="76307" y2="27941"/>
                          <a14:foregroundMark x1="65523" y1="83170" x2="65523" y2="83170"/>
                          <a14:foregroundMark x1="55392" y1="85948" x2="55392" y2="85948"/>
                          <a14:foregroundMark x1="55392" y1="87908" x2="55392" y2="87908"/>
                          <a14:foregroundMark x1="43954" y1="87255" x2="43954" y2="87255"/>
                          <a14:foregroundMark x1="48203" y1="87255" x2="48203" y2="87255"/>
                          <a14:foregroundMark x1="50980" y1="87582" x2="50980" y2="87582"/>
                          <a14:foregroundMark x1="63235" y1="87745" x2="63235" y2="87745"/>
                          <a14:foregroundMark x1="60621" y1="87745" x2="60621" y2="87745"/>
                          <a14:foregroundMark x1="44771" y1="26961" x2="44771" y2="26961"/>
                          <a14:foregroundMark x1="44935" y1="25817" x2="44935" y2="25817"/>
                          <a14:foregroundMark x1="44118" y1="25327" x2="44118" y2="25327"/>
                          <a14:foregroundMark x1="33007" y1="20261" x2="33007" y2="20261"/>
                          <a14:foregroundMark x1="53758" y1="16176" x2="53758" y2="16176"/>
                          <a14:foregroundMark x1="37092" y1="87418" x2="37092" y2="87418"/>
                          <a14:foregroundMark x1="28268" y1="86928" x2="28268" y2="86928"/>
                          <a14:foregroundMark x1="21078" y1="40359" x2="21078" y2="40359"/>
                          <a14:foregroundMark x1="55719" y1="87582" x2="55719" y2="87582"/>
                          <a14:backgroundMark x1="59314" y1="83497" x2="59314" y2="83497"/>
                          <a14:backgroundMark x1="59314" y1="82190" x2="59314" y2="82190"/>
                          <a14:backgroundMark x1="69281" y1="27288" x2="69281" y2="27288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97" t="10051" r="19627" b="10262"/>
            <a:stretch/>
          </p:blipFill>
          <p:spPr bwMode="auto">
            <a:xfrm>
              <a:off x="4952585" y="3429000"/>
              <a:ext cx="2283114" cy="2893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EFFD607-B818-A0A0-ED64-00519DFE6A0B}"/>
              </a:ext>
            </a:extLst>
          </p:cNvPr>
          <p:cNvSpPr txBox="1"/>
          <p:nvPr/>
        </p:nvSpPr>
        <p:spPr>
          <a:xfrm>
            <a:off x="337931" y="1286746"/>
            <a:ext cx="486344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Deprived socioeconomic circumstances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access to health care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Crowding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Malnutrition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factors for TB: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HIV, DM, smoking,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silicosis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7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A254817-921A-8AC7-56F7-3E530A445672}"/>
              </a:ext>
            </a:extLst>
          </p:cNvPr>
          <p:cNvGrpSpPr/>
          <p:nvPr/>
        </p:nvGrpSpPr>
        <p:grpSpPr>
          <a:xfrm>
            <a:off x="2898935" y="535427"/>
            <a:ext cx="6394130" cy="6394130"/>
            <a:chOff x="2898935" y="535427"/>
            <a:chExt cx="6394130" cy="6394130"/>
          </a:xfrm>
        </p:grpSpPr>
        <p:pic>
          <p:nvPicPr>
            <p:cNvPr id="15" name="Graphic 14" descr="Home outline">
              <a:extLst>
                <a:ext uri="{FF2B5EF4-FFF2-40B4-BE49-F238E27FC236}">
                  <a16:creationId xmlns:a16="http://schemas.microsoft.com/office/drawing/2014/main" id="{96649146-C191-838E-DC2F-233FBA588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98935" y="535427"/>
              <a:ext cx="6394130" cy="639413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FFB572-FEC4-C272-53B8-435FF4E4D192}"/>
                </a:ext>
              </a:extLst>
            </p:cNvPr>
            <p:cNvSpPr/>
            <p:nvPr/>
          </p:nvSpPr>
          <p:spPr>
            <a:xfrm>
              <a:off x="4265467" y="4191000"/>
              <a:ext cx="3659333" cy="2341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2" descr="27,942 Black Family Illustrations &amp; Clip Art - iStock">
              <a:extLst>
                <a:ext uri="{FF2B5EF4-FFF2-40B4-BE49-F238E27FC236}">
                  <a16:creationId xmlns:a16="http://schemas.microsoft.com/office/drawing/2014/main" id="{01F0199E-118C-E05B-C408-198862A921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013" b="87582" l="21078" r="76144">
                          <a14:foregroundMark x1="31209" y1="19771" x2="31209" y2="19771"/>
                          <a14:foregroundMark x1="46732" y1="26471" x2="46732" y2="26471"/>
                          <a14:foregroundMark x1="74346" y1="26471" x2="74346" y2="26471"/>
                          <a14:foregroundMark x1="76307" y1="35458" x2="76307" y2="35458"/>
                          <a14:foregroundMark x1="76307" y1="27941" x2="76307" y2="27941"/>
                          <a14:foregroundMark x1="65523" y1="83170" x2="65523" y2="83170"/>
                          <a14:foregroundMark x1="55392" y1="85948" x2="55392" y2="85948"/>
                          <a14:foregroundMark x1="55392" y1="87908" x2="55392" y2="87908"/>
                          <a14:foregroundMark x1="43954" y1="87255" x2="43954" y2="87255"/>
                          <a14:foregroundMark x1="48203" y1="87255" x2="48203" y2="87255"/>
                          <a14:foregroundMark x1="50980" y1="87582" x2="50980" y2="87582"/>
                          <a14:foregroundMark x1="63235" y1="87745" x2="63235" y2="87745"/>
                          <a14:foregroundMark x1="60621" y1="87745" x2="60621" y2="87745"/>
                          <a14:foregroundMark x1="44771" y1="26961" x2="44771" y2="26961"/>
                          <a14:foregroundMark x1="44935" y1="25817" x2="44935" y2="25817"/>
                          <a14:foregroundMark x1="44118" y1="25327" x2="44118" y2="25327"/>
                          <a14:foregroundMark x1="33007" y1="20261" x2="33007" y2="20261"/>
                          <a14:foregroundMark x1="53758" y1="16176" x2="53758" y2="16176"/>
                          <a14:foregroundMark x1="37092" y1="87418" x2="37092" y2="87418"/>
                          <a14:foregroundMark x1="28268" y1="86928" x2="28268" y2="86928"/>
                          <a14:foregroundMark x1="21078" y1="40359" x2="21078" y2="40359"/>
                          <a14:foregroundMark x1="55719" y1="87582" x2="55719" y2="87582"/>
                          <a14:backgroundMark x1="59314" y1="83497" x2="59314" y2="83497"/>
                          <a14:backgroundMark x1="59314" y1="82190" x2="59314" y2="82190"/>
                          <a14:backgroundMark x1="69281" y1="27288" x2="69281" y2="27288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97" t="10051" r="19627" b="10262"/>
            <a:stretch/>
          </p:blipFill>
          <p:spPr bwMode="auto">
            <a:xfrm>
              <a:off x="4952585" y="3429000"/>
              <a:ext cx="2283114" cy="2893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891933D-B23D-8644-AC89-74980219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31" y="219009"/>
            <a:ext cx="8325301" cy="701675"/>
          </a:xfrm>
        </p:spPr>
        <p:txBody>
          <a:bodyPr>
            <a:normAutofit/>
          </a:bodyPr>
          <a:lstStyle/>
          <a:p>
            <a:r>
              <a:rPr lang="en-GB" sz="3200" dirty="0"/>
              <a:t>The household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AE77A8-16B9-3F6D-BF71-F36705F2DD1C}"/>
              </a:ext>
            </a:extLst>
          </p:cNvPr>
          <p:cNvSpPr txBox="1"/>
          <p:nvPr/>
        </p:nvSpPr>
        <p:spPr>
          <a:xfrm>
            <a:off x="8893201" y="2220963"/>
            <a:ext cx="29608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Mtb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 = secondary TB cases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Catastrophic costs (impoverishment)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Stigma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Clustering of risk factors (HIV, DM)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Undiagnosed disease  </a:t>
            </a:r>
          </a:p>
        </p:txBody>
      </p:sp>
      <p:sp>
        <p:nvSpPr>
          <p:cNvPr id="3" name="Doughnut 2">
            <a:extLst>
              <a:ext uri="{FF2B5EF4-FFF2-40B4-BE49-F238E27FC236}">
                <a16:creationId xmlns:a16="http://schemas.microsoft.com/office/drawing/2014/main" id="{054ACD74-5A02-ABDE-8D82-440B67C43CC0}"/>
              </a:ext>
            </a:extLst>
          </p:cNvPr>
          <p:cNvSpPr/>
          <p:nvPr/>
        </p:nvSpPr>
        <p:spPr>
          <a:xfrm>
            <a:off x="5952446" y="3390362"/>
            <a:ext cx="655092" cy="725919"/>
          </a:xfrm>
          <a:prstGeom prst="donut">
            <a:avLst>
              <a:gd name="adj" fmla="val 828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18ECFA-A3F8-57E3-7A01-647B7E2BFA61}"/>
              </a:ext>
            </a:extLst>
          </p:cNvPr>
          <p:cNvSpPr txBox="1"/>
          <p:nvPr/>
        </p:nvSpPr>
        <p:spPr>
          <a:xfrm>
            <a:off x="337931" y="1581213"/>
            <a:ext cx="48634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Deprived socioeconomic circumstances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Crowding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Malnutrition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factors for TB: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HIV, DM, smoking,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silicosis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access to health care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19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2681" y="6318647"/>
            <a:ext cx="8358389" cy="410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ZW" sz="1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WHO/CDS/TB/2019.15; </a:t>
            </a:r>
            <a:r>
              <a:rPr lang="en-ZW" sz="1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https://www.researchsquare.com/article/rs-29280/v1</a:t>
            </a:r>
            <a:r>
              <a:rPr lang="en-ZW" sz="1600" i="1" dirty="0"/>
              <a:t> </a:t>
            </a:r>
            <a:endParaRPr lang="en-ZW" sz="1600" i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80" y="1194306"/>
            <a:ext cx="8248650" cy="49720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24083" y="4117560"/>
            <a:ext cx="2890792" cy="13780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90000"/>
              </a:lnSpc>
            </a:pPr>
            <a:r>
              <a:rPr lang="en-Z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Drug resistant TB</a:t>
            </a:r>
          </a:p>
          <a:p>
            <a:pPr algn="ctr">
              <a:lnSpc>
                <a:spcPct val="190000"/>
              </a:lnSpc>
            </a:pPr>
            <a:r>
              <a:rPr lang="en-Z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Drug susceptible TB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0284" y="5045755"/>
            <a:ext cx="323850" cy="304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0759" y="4476887"/>
            <a:ext cx="333375" cy="329688"/>
          </a:xfrm>
          <a:prstGeom prst="rect">
            <a:avLst/>
          </a:prstGeom>
          <a:solidFill>
            <a:srgbClr val="84627E"/>
          </a:solidFill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53EC68B-F2BE-B0A1-C802-83C41B2E6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81" y="219009"/>
            <a:ext cx="8320551" cy="701675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Patient cost survey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4B61C7-62C9-8C2A-48D3-953F07C8CD92}"/>
              </a:ext>
            </a:extLst>
          </p:cNvPr>
          <p:cNvSpPr txBox="1"/>
          <p:nvPr/>
        </p:nvSpPr>
        <p:spPr>
          <a:xfrm>
            <a:off x="9024083" y="2432269"/>
            <a:ext cx="2890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Catastrophic costs = total costs (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direct and indirect) costs </a:t>
            </a:r>
            <a:r>
              <a:rPr lang="en-ZW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20% of a household’s annual income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10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4DA4B-8945-B761-8349-6D6F88E2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social protection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D8EB5-B2EF-246B-8C88-ECE4C1554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04A812-2131-FD60-D549-00CEDB7E7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759353"/>
              </p:ext>
            </p:extLst>
          </p:nvPr>
        </p:nvGraphicFramePr>
        <p:xfrm>
          <a:off x="104869" y="1176916"/>
          <a:ext cx="12022667" cy="5511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9393">
                  <a:extLst>
                    <a:ext uri="{9D8B030D-6E8A-4147-A177-3AD203B41FA5}">
                      <a16:colId xmlns:a16="http://schemas.microsoft.com/office/drawing/2014/main" val="1642239220"/>
                    </a:ext>
                  </a:extLst>
                </a:gridCol>
                <a:gridCol w="1138583">
                  <a:extLst>
                    <a:ext uri="{9D8B030D-6E8A-4147-A177-3AD203B41FA5}">
                      <a16:colId xmlns:a16="http://schemas.microsoft.com/office/drawing/2014/main" val="2621883474"/>
                    </a:ext>
                  </a:extLst>
                </a:gridCol>
                <a:gridCol w="1799567">
                  <a:extLst>
                    <a:ext uri="{9D8B030D-6E8A-4147-A177-3AD203B41FA5}">
                      <a16:colId xmlns:a16="http://schemas.microsoft.com/office/drawing/2014/main" val="2125250851"/>
                    </a:ext>
                  </a:extLst>
                </a:gridCol>
                <a:gridCol w="991426">
                  <a:extLst>
                    <a:ext uri="{9D8B030D-6E8A-4147-A177-3AD203B41FA5}">
                      <a16:colId xmlns:a16="http://schemas.microsoft.com/office/drawing/2014/main" val="2333103106"/>
                    </a:ext>
                  </a:extLst>
                </a:gridCol>
                <a:gridCol w="2162857">
                  <a:extLst>
                    <a:ext uri="{9D8B030D-6E8A-4147-A177-3AD203B41FA5}">
                      <a16:colId xmlns:a16="http://schemas.microsoft.com/office/drawing/2014/main" val="44228183"/>
                    </a:ext>
                  </a:extLst>
                </a:gridCol>
                <a:gridCol w="4370841">
                  <a:extLst>
                    <a:ext uri="{9D8B030D-6E8A-4147-A177-3AD203B41FA5}">
                      <a16:colId xmlns:a16="http://schemas.microsoft.com/office/drawing/2014/main" val="3051022980"/>
                    </a:ext>
                  </a:extLst>
                </a:gridCol>
              </a:tblGrid>
              <a:tr h="419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 (year) </a:t>
                      </a:r>
                      <a:endParaRPr lang="en-ZW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Setting 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 </a:t>
                      </a:r>
                      <a:endParaRPr lang="en-ZW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Intervention 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 estimate</a:t>
                      </a:r>
                      <a:endParaRPr lang="en-ZW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extLst>
                  <a:ext uri="{0D108BD9-81ED-4DB2-BD59-A6C34878D82A}">
                    <a16:rowId xmlns:a16="http://schemas.microsoft.com/office/drawing/2014/main" val="3047914341"/>
                  </a:ext>
                </a:extLst>
              </a:tr>
              <a:tr h="419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Carter 2019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Brazil</a:t>
                      </a:r>
                      <a:endParaRPr lang="en-ZW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13029 DS-TB  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 success</a:t>
                      </a:r>
                      <a:endParaRPr lang="en-ZW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$55.60/month</a:t>
                      </a: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87.2% (</a:t>
                      </a:r>
                      <a:r>
                        <a:rPr lang="en-ZW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vs 76.6% (c)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extLst>
                  <a:ext uri="{0D108BD9-81ED-4DB2-BD59-A6C34878D82A}">
                    <a16:rowId xmlns:a16="http://schemas.microsoft.com/office/drawing/2014/main" val="3561856009"/>
                  </a:ext>
                </a:extLst>
              </a:tr>
              <a:tr h="419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Klein 2018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Argentina</a:t>
                      </a:r>
                      <a:endParaRPr lang="en-ZW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941 DS-TB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 success</a:t>
                      </a:r>
                      <a:endParaRPr lang="en-ZW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 </a:t>
                      </a: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83% (</a:t>
                      </a:r>
                      <a:r>
                        <a:rPr lang="en-ZW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vs 69% (c); </a:t>
                      </a:r>
                      <a:r>
                        <a:rPr lang="en-ZW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</a:t>
                      </a: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=2.9 (2.0–4.3)</a:t>
                      </a:r>
                      <a:endParaRPr lang="en-ZW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extLst>
                  <a:ext uri="{0D108BD9-81ED-4DB2-BD59-A6C34878D82A}">
                    <a16:rowId xmlns:a16="http://schemas.microsoft.com/office/drawing/2014/main" val="1282298557"/>
                  </a:ext>
                </a:extLst>
              </a:tr>
              <a:tr h="419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Lutge</a:t>
                      </a: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Africa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4091 DS-TB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 success</a:t>
                      </a:r>
                      <a:endParaRPr lang="en-ZW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food vouchers ($15)</a:t>
                      </a: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76% (</a:t>
                      </a:r>
                      <a:r>
                        <a:rPr lang="en-ZW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vs 71% (c) </a:t>
                      </a:r>
                      <a:endParaRPr lang="en-ZW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extLst>
                  <a:ext uri="{0D108BD9-81ED-4DB2-BD59-A6C34878D82A}">
                    <a16:rowId xmlns:a16="http://schemas.microsoft.com/office/drawing/2014/main" val="3972123243"/>
                  </a:ext>
                </a:extLst>
              </a:tr>
              <a:tr h="419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Torrens 2018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Brazil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7255 DS-TB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 success</a:t>
                      </a:r>
                      <a:endParaRPr lang="en-ZW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$55.60/month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 (</a:t>
                      </a:r>
                      <a:r>
                        <a:rPr lang="en-ZW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vs 77% (c), </a:t>
                      </a:r>
                      <a:r>
                        <a:rPr lang="en-ZW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</a:t>
                      </a: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=1.07 (1.04–.11) </a:t>
                      </a:r>
                      <a:endParaRPr lang="en-ZW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extLst>
                  <a:ext uri="{0D108BD9-81ED-4DB2-BD59-A6C34878D82A}">
                    <a16:rowId xmlns:a16="http://schemas.microsoft.com/office/drawing/2014/main" val="3375617908"/>
                  </a:ext>
                </a:extLst>
              </a:tr>
              <a:tr h="440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Reis-Santos 2019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Brazil</a:t>
                      </a:r>
                      <a:endParaRPr lang="en-ZW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25084 DS-TB 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 success</a:t>
                      </a:r>
                      <a:endParaRPr lang="en-ZW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$55.60/month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78% (</a:t>
                      </a:r>
                      <a:r>
                        <a:rPr lang="en-ZW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vs 68% (c); </a:t>
                      </a:r>
                      <a:r>
                        <a:rPr lang="en-ZW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</a:t>
                      </a: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=1.16 (1.05–1.11)</a:t>
                      </a:r>
                      <a:endParaRPr lang="en-ZW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extLst>
                  <a:ext uri="{0D108BD9-81ED-4DB2-BD59-A6C34878D82A}">
                    <a16:rowId xmlns:a16="http://schemas.microsoft.com/office/drawing/2014/main" val="1629908995"/>
                  </a:ext>
                </a:extLst>
              </a:tr>
              <a:tr h="419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Wingfield 2016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Peru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 TB affected HH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Catastrophic costs </a:t>
                      </a:r>
                      <a:endParaRPr lang="en-ZW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$230 + psychosocial visits</a:t>
                      </a: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Prevalence of catastrophic costs: 30% (</a:t>
                      </a:r>
                      <a:r>
                        <a:rPr lang="en-ZW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vs 42% (c)  </a:t>
                      </a:r>
                      <a:endParaRPr lang="en-ZW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extLst>
                  <a:ext uri="{0D108BD9-81ED-4DB2-BD59-A6C34878D82A}">
                    <a16:rowId xmlns:a16="http://schemas.microsoft.com/office/drawing/2014/main" val="1115828096"/>
                  </a:ext>
                </a:extLst>
              </a:tr>
              <a:tr h="419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Rogers 2018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Liberia</a:t>
                      </a:r>
                      <a:endParaRPr lang="en-ZW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513 DS-TB 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 success</a:t>
                      </a:r>
                      <a:endParaRPr lang="en-ZW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 + social assistance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82.5% (</a:t>
                      </a:r>
                      <a:r>
                        <a:rPr lang="en-ZW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vs 69% (c),  LTFU 2.1% (</a:t>
                      </a:r>
                      <a:r>
                        <a:rPr lang="en-ZW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vs 9.5% (c)</a:t>
                      </a:r>
                      <a:endParaRPr lang="en-ZW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extLst>
                  <a:ext uri="{0D108BD9-81ED-4DB2-BD59-A6C34878D82A}">
                    <a16:rowId xmlns:a16="http://schemas.microsoft.com/office/drawing/2014/main" val="55852970"/>
                  </a:ext>
                </a:extLst>
              </a:tr>
              <a:tr h="440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Wingfield  2017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Peru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DR-TB 258 DS-TB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 success</a:t>
                      </a:r>
                      <a:endParaRPr lang="en-ZW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$230</a:t>
                      </a: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 (</a:t>
                      </a:r>
                      <a:r>
                        <a:rPr lang="en-ZW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vs 53% (c); OR=1.6 (1.00–2.60)</a:t>
                      </a:r>
                      <a:endParaRPr lang="en-ZW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extLst>
                  <a:ext uri="{0D108BD9-81ED-4DB2-BD59-A6C34878D82A}">
                    <a16:rowId xmlns:a16="http://schemas.microsoft.com/office/drawing/2014/main" val="378083506"/>
                  </a:ext>
                </a:extLst>
              </a:tr>
              <a:tr h="44011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Ngamvith</a:t>
                      </a:r>
                      <a:r>
                        <a:rPr lang="en-ZW" sz="1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2013</a:t>
                      </a: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Thailand</a:t>
                      </a:r>
                      <a:endParaRPr lang="en-ZW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759 DS-TB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 success</a:t>
                      </a:r>
                      <a:endParaRPr lang="en-ZW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$3-$132 per visit dep. on need + home visits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69.3% (</a:t>
                      </a:r>
                      <a:r>
                        <a:rPr lang="en-ZW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vs 51.6% (c); RR=1.35 (1.20–1.53) </a:t>
                      </a:r>
                      <a:endParaRPr lang="en-ZW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extLst>
                  <a:ext uri="{0D108BD9-81ED-4DB2-BD59-A6C34878D82A}">
                    <a16:rowId xmlns:a16="http://schemas.microsoft.com/office/drawing/2014/main" val="2623655179"/>
                  </a:ext>
                </a:extLst>
              </a:tr>
              <a:tr h="419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Yin 2018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  <a:endParaRPr lang="en-ZW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 DR-TB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 success</a:t>
                      </a:r>
                      <a:endParaRPr lang="en-ZW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$20/month</a:t>
                      </a: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78% (</a:t>
                      </a:r>
                      <a:r>
                        <a:rPr lang="en-ZW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vs 52% (c)</a:t>
                      </a:r>
                      <a:endParaRPr lang="en-ZW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extLst>
                  <a:ext uri="{0D108BD9-81ED-4DB2-BD59-A6C34878D82A}">
                    <a16:rowId xmlns:a16="http://schemas.microsoft.com/office/drawing/2014/main" val="2996405586"/>
                  </a:ext>
                </a:extLst>
              </a:tr>
              <a:tr h="419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Ukwaja</a:t>
                      </a: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Nigeria</a:t>
                      </a:r>
                      <a:endParaRPr lang="en-ZW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 DS-TB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 success</a:t>
                      </a:r>
                      <a:endParaRPr lang="en-ZW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$15/month</a:t>
                      </a: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86.0% (</a:t>
                      </a:r>
                      <a:r>
                        <a:rPr lang="en-ZW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vs 71.1% (c); </a:t>
                      </a:r>
                      <a:r>
                        <a:rPr lang="en-ZW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aOR</a:t>
                      </a:r>
                      <a:r>
                        <a:rPr lang="en-Z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=2.3 (1.20–30)</a:t>
                      </a:r>
                      <a:endParaRPr lang="en-ZW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extLst>
                  <a:ext uri="{0D108BD9-81ED-4DB2-BD59-A6C34878D82A}">
                    <a16:rowId xmlns:a16="http://schemas.microsoft.com/office/drawing/2014/main" val="3502890717"/>
                  </a:ext>
                </a:extLst>
              </a:tr>
              <a:tr h="419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Martins 2009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Timor-Leste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 DS-TB 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 success</a:t>
                      </a:r>
                      <a:endParaRPr lang="en-ZW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Meals &amp; food</a:t>
                      </a: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78% (</a:t>
                      </a:r>
                      <a:r>
                        <a:rPr lang="en-ZW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ZW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vs. 76% (c); RR=1.15 (0.87–1.52)</a:t>
                      </a:r>
                      <a:endParaRPr lang="en-ZW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extLst>
                  <a:ext uri="{0D108BD9-81ED-4DB2-BD59-A6C34878D82A}">
                    <a16:rowId xmlns:a16="http://schemas.microsoft.com/office/drawing/2014/main" val="250611265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6736C97-42C4-77EE-C18C-163E467ECDC9}"/>
              </a:ext>
            </a:extLst>
          </p:cNvPr>
          <p:cNvSpPr/>
          <p:nvPr/>
        </p:nvSpPr>
        <p:spPr>
          <a:xfrm>
            <a:off x="0" y="3702205"/>
            <a:ext cx="12191999" cy="44605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0101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BRTI">
      <a:dk1>
        <a:srgbClr val="000000"/>
      </a:dk1>
      <a:lt1>
        <a:srgbClr val="FFFFFF"/>
      </a:lt1>
      <a:dk2>
        <a:srgbClr val="00464E"/>
      </a:dk2>
      <a:lt2>
        <a:srgbClr val="CCDBDD"/>
      </a:lt2>
      <a:accent1>
        <a:srgbClr val="00464E"/>
      </a:accent1>
      <a:accent2>
        <a:srgbClr val="2FBD5D"/>
      </a:accent2>
      <a:accent3>
        <a:srgbClr val="A5A5A5"/>
      </a:accent3>
      <a:accent4>
        <a:srgbClr val="F4841D"/>
      </a:accent4>
      <a:accent5>
        <a:srgbClr val="00595D"/>
      </a:accent5>
      <a:accent6>
        <a:srgbClr val="CCDBD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lcomemeet_temp" id="{63C031AC-BF01-A946-8E5A-19E5FC534BBD}" vid="{F2CF3931-EB19-4D47-8AF4-0ADFDAF333DC}"/>
    </a:ext>
  </a:extLst>
</a:theme>
</file>

<file path=ppt/theme/theme2.xml><?xml version="1.0" encoding="utf-8"?>
<a:theme xmlns:a="http://schemas.openxmlformats.org/drawingml/2006/main" name="Office Theme">
  <a:themeElements>
    <a:clrScheme name="BRTI">
      <a:dk1>
        <a:srgbClr val="000000"/>
      </a:dk1>
      <a:lt1>
        <a:srgbClr val="FFFFFF"/>
      </a:lt1>
      <a:dk2>
        <a:srgbClr val="00464E"/>
      </a:dk2>
      <a:lt2>
        <a:srgbClr val="CCDBDD"/>
      </a:lt2>
      <a:accent1>
        <a:srgbClr val="00464E"/>
      </a:accent1>
      <a:accent2>
        <a:srgbClr val="2FBD5D"/>
      </a:accent2>
      <a:accent3>
        <a:srgbClr val="A5A5A5"/>
      </a:accent3>
      <a:accent4>
        <a:srgbClr val="F4841D"/>
      </a:accent4>
      <a:accent5>
        <a:srgbClr val="00595D"/>
      </a:accent5>
      <a:accent6>
        <a:srgbClr val="CCDBD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lcomemeet_temp" id="{63C031AC-BF01-A946-8E5A-19E5FC534BBD}" vid="{F2CF3931-EB19-4D47-8AF4-0ADFDAF333D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27424</TotalTime>
  <Words>4190</Words>
  <Application>Microsoft Macintosh PowerPoint</Application>
  <PresentationFormat>Widescreen</PresentationFormat>
  <Paragraphs>1037</Paragraphs>
  <Slides>50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Arial</vt:lpstr>
      <vt:lpstr>Calibri</vt:lpstr>
      <vt:lpstr>Calibri Light</vt:lpstr>
      <vt:lpstr>Calisto MT</vt:lpstr>
      <vt:lpstr>Constantia</vt:lpstr>
      <vt:lpstr>Corbel</vt:lpstr>
      <vt:lpstr>Helvetica</vt:lpstr>
      <vt:lpstr>2_Office Theme</vt:lpstr>
      <vt:lpstr>Office Theme</vt:lpstr>
      <vt:lpstr>PowerPoint Presentation</vt:lpstr>
      <vt:lpstr>Outline</vt:lpstr>
      <vt:lpstr>TB, Multimorbidity and Syndemics</vt:lpstr>
      <vt:lpstr>Livelihood and social protection</vt:lpstr>
      <vt:lpstr>The household</vt:lpstr>
      <vt:lpstr>The household</vt:lpstr>
      <vt:lpstr>The household</vt:lpstr>
      <vt:lpstr>Patient cost survey</vt:lpstr>
      <vt:lpstr>Effect of social protection </vt:lpstr>
      <vt:lpstr>Effect of social protection </vt:lpstr>
      <vt:lpstr>PowerPoint Presentation</vt:lpstr>
      <vt:lpstr>Zimbabwe: Epidemiological context</vt:lpstr>
      <vt:lpstr>Conditional cash transfers in Zimbabwe</vt:lpstr>
      <vt:lpstr>Methods: health care facilities</vt:lpstr>
      <vt:lpstr>PowerPoint Presentation</vt:lpstr>
      <vt:lpstr>Results</vt:lpstr>
      <vt:lpstr>PowerPoint Presentation</vt:lpstr>
      <vt:lpstr>Money centric measures to capture the socioeconomic effect of TB?</vt:lpstr>
      <vt:lpstr>The sustainable livelihood framework</vt:lpstr>
      <vt:lpstr>Livelihood in households with / without TB</vt:lpstr>
      <vt:lpstr>Changes in circumstance</vt:lpstr>
      <vt:lpstr>Coping strategies</vt:lpstr>
      <vt:lpstr>Loss of livelihood</vt:lpstr>
      <vt:lpstr>The household</vt:lpstr>
      <vt:lpstr>The household</vt:lpstr>
      <vt:lpstr>Rationale for IMBA Hutano</vt:lpstr>
      <vt:lpstr>Aim</vt:lpstr>
      <vt:lpstr>Methods: ERASE-TB</vt:lpstr>
      <vt:lpstr>Methods: ERASE-TB</vt:lpstr>
      <vt:lpstr>Methods: ERASE-TB</vt:lpstr>
      <vt:lpstr>Methods: Integrated health check</vt:lpstr>
      <vt:lpstr>Demographics: HHC</vt:lpstr>
      <vt:lpstr>Demographics: HHC</vt:lpstr>
      <vt:lpstr>’Behavioural’ risk factors</vt:lpstr>
      <vt:lpstr>Diagnosed medical conditions</vt:lpstr>
      <vt:lpstr>Prevalence of chronic conditions</vt:lpstr>
      <vt:lpstr>‘Cascade of care’</vt:lpstr>
      <vt:lpstr>IMBA Hutano: Yield of screening</vt:lpstr>
      <vt:lpstr>IMBA Hutano: Linkage to care</vt:lpstr>
      <vt:lpstr>A model of integrated TB screening</vt:lpstr>
      <vt:lpstr>Community perspectives on TB screening</vt:lpstr>
      <vt:lpstr>Delphi survey</vt:lpstr>
      <vt:lpstr>Participants: Professional background</vt:lpstr>
      <vt:lpstr>For people with TB</vt:lpstr>
      <vt:lpstr>For household contacts</vt:lpstr>
      <vt:lpstr>Conclusions &amp; questions</vt:lpstr>
      <vt:lpstr>PowerPoint Presentation</vt:lpstr>
      <vt:lpstr>Methods: Integrated health check</vt:lpstr>
      <vt:lpstr>Results: Demographics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Calderwood</dc:creator>
  <cp:lastModifiedBy>Claire  Calderwood</cp:lastModifiedBy>
  <cp:revision>242</cp:revision>
  <cp:lastPrinted>2022-03-11T07:18:32Z</cp:lastPrinted>
  <dcterms:created xsi:type="dcterms:W3CDTF">2022-02-15T09:03:33Z</dcterms:created>
  <dcterms:modified xsi:type="dcterms:W3CDTF">2023-09-21T09:39:52Z</dcterms:modified>
</cp:coreProperties>
</file>