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80" r:id="rId2"/>
    <p:sldMasterId id="2147483717" r:id="rId3"/>
    <p:sldMasterId id="2147483765" r:id="rId4"/>
    <p:sldMasterId id="2147483777" r:id="rId5"/>
    <p:sldMasterId id="2147483789" r:id="rId6"/>
  </p:sldMasterIdLst>
  <p:notesMasterIdLst>
    <p:notesMasterId r:id="rId45"/>
  </p:notesMasterIdLst>
  <p:handoutMasterIdLst>
    <p:handoutMasterId r:id="rId46"/>
  </p:handoutMasterIdLst>
  <p:sldIdLst>
    <p:sldId id="328" r:id="rId7"/>
    <p:sldId id="389" r:id="rId8"/>
    <p:sldId id="390" r:id="rId9"/>
    <p:sldId id="391" r:id="rId10"/>
    <p:sldId id="392" r:id="rId11"/>
    <p:sldId id="393" r:id="rId12"/>
    <p:sldId id="394" r:id="rId13"/>
    <p:sldId id="395" r:id="rId14"/>
    <p:sldId id="361" r:id="rId15"/>
    <p:sldId id="363" r:id="rId16"/>
    <p:sldId id="364" r:id="rId17"/>
    <p:sldId id="366" r:id="rId18"/>
    <p:sldId id="406" r:id="rId19"/>
    <p:sldId id="408" r:id="rId20"/>
    <p:sldId id="375" r:id="rId21"/>
    <p:sldId id="396" r:id="rId22"/>
    <p:sldId id="397" r:id="rId23"/>
    <p:sldId id="398" r:id="rId24"/>
    <p:sldId id="367" r:id="rId25"/>
    <p:sldId id="304" r:id="rId26"/>
    <p:sldId id="350" r:id="rId27"/>
    <p:sldId id="373" r:id="rId28"/>
    <p:sldId id="368" r:id="rId29"/>
    <p:sldId id="369" r:id="rId30"/>
    <p:sldId id="358" r:id="rId31"/>
    <p:sldId id="355" r:id="rId32"/>
    <p:sldId id="354" r:id="rId33"/>
    <p:sldId id="412" r:id="rId34"/>
    <p:sldId id="411" r:id="rId35"/>
    <p:sldId id="376" r:id="rId36"/>
    <p:sldId id="377" r:id="rId37"/>
    <p:sldId id="409" r:id="rId38"/>
    <p:sldId id="382" r:id="rId39"/>
    <p:sldId id="384" r:id="rId40"/>
    <p:sldId id="385" r:id="rId41"/>
    <p:sldId id="386" r:id="rId42"/>
    <p:sldId id="273" r:id="rId43"/>
    <p:sldId id="410" r:id="rId44"/>
  </p:sldIdLst>
  <p:sldSz cx="12192000" cy="68580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0892" autoAdjust="0"/>
  </p:normalViewPr>
  <p:slideViewPr>
    <p:cSldViewPr snapToGrid="0">
      <p:cViewPr varScale="1">
        <p:scale>
          <a:sx n="88" d="100"/>
          <a:sy n="88" d="100"/>
        </p:scale>
        <p:origin x="1392" y="96"/>
      </p:cViewPr>
      <p:guideLst>
        <p:guide orient="horz" pos="2160"/>
        <p:guide pos="3840"/>
      </p:guideLst>
    </p:cSldViewPr>
  </p:slideViewPr>
  <p:notesTextViewPr>
    <p:cViewPr>
      <p:scale>
        <a:sx n="3" d="2"/>
        <a:sy n="3" d="2"/>
      </p:scale>
      <p:origin x="0" y="0"/>
    </p:cViewPr>
  </p:notesTextViewPr>
  <p:sorterViewPr>
    <p:cViewPr>
      <p:scale>
        <a:sx n="150" d="100"/>
        <a:sy n="150" d="100"/>
      </p:scale>
      <p:origin x="0" y="-247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viewProps" Target="viewProps.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GB"/>
          </a:p>
        </p:txBody>
      </p:sp>
      <p:sp>
        <p:nvSpPr>
          <p:cNvPr id="3" name="Date Placeholder 2"/>
          <p:cNvSpPr>
            <a:spLocks noGrp="1"/>
          </p:cNvSpPr>
          <p:nvPr>
            <p:ph type="dt" sz="quarter" idx="1"/>
          </p:nvPr>
        </p:nvSpPr>
        <p:spPr>
          <a:xfrm>
            <a:off x="4023992" y="0"/>
            <a:ext cx="3078427" cy="513508"/>
          </a:xfrm>
          <a:prstGeom prst="rect">
            <a:avLst/>
          </a:prstGeom>
        </p:spPr>
        <p:txBody>
          <a:bodyPr vert="horz" lIns="99075" tIns="49538" rIns="99075" bIns="49538" rtlCol="0"/>
          <a:lstStyle>
            <a:lvl1pPr algn="r">
              <a:defRPr sz="1300"/>
            </a:lvl1pPr>
          </a:lstStyle>
          <a:p>
            <a:fld id="{02D7080B-2B94-4217-9E94-24B0D8024DB7}" type="datetimeFigureOut">
              <a:rPr lang="en-GB" smtClean="0"/>
              <a:t>28/02/2022</a:t>
            </a:fld>
            <a:endParaRPr lang="en-GB"/>
          </a:p>
        </p:txBody>
      </p:sp>
      <p:sp>
        <p:nvSpPr>
          <p:cNvPr id="4" name="Footer Placeholder 3"/>
          <p:cNvSpPr>
            <a:spLocks noGrp="1"/>
          </p:cNvSpPr>
          <p:nvPr>
            <p:ph type="ftr" sz="quarter" idx="2"/>
          </p:nvPr>
        </p:nvSpPr>
        <p:spPr>
          <a:xfrm>
            <a:off x="0" y="9721107"/>
            <a:ext cx="3078427" cy="513507"/>
          </a:xfrm>
          <a:prstGeom prst="rect">
            <a:avLst/>
          </a:prstGeom>
        </p:spPr>
        <p:txBody>
          <a:bodyPr vert="horz" lIns="99075" tIns="49538" rIns="99075" bIns="49538" rtlCol="0" anchor="b"/>
          <a:lstStyle>
            <a:lvl1pPr algn="l">
              <a:defRPr sz="1300"/>
            </a:lvl1pPr>
          </a:lstStyle>
          <a:p>
            <a:endParaRPr lang="en-GB"/>
          </a:p>
        </p:txBody>
      </p:sp>
      <p:sp>
        <p:nvSpPr>
          <p:cNvPr id="5" name="Slide Number Placeholder 4"/>
          <p:cNvSpPr>
            <a:spLocks noGrp="1"/>
          </p:cNvSpPr>
          <p:nvPr>
            <p:ph type="sldNum" sz="quarter" idx="3"/>
          </p:nvPr>
        </p:nvSpPr>
        <p:spPr>
          <a:xfrm>
            <a:off x="4023992" y="9721107"/>
            <a:ext cx="3078427" cy="513507"/>
          </a:xfrm>
          <a:prstGeom prst="rect">
            <a:avLst/>
          </a:prstGeom>
        </p:spPr>
        <p:txBody>
          <a:bodyPr vert="horz" lIns="99075" tIns="49538" rIns="99075" bIns="49538" rtlCol="0" anchor="b"/>
          <a:lstStyle>
            <a:lvl1pPr algn="r">
              <a:defRPr sz="1300"/>
            </a:lvl1pPr>
          </a:lstStyle>
          <a:p>
            <a:fld id="{4F4CE843-9FA6-467B-8830-89747F283D46}" type="slidenum">
              <a:rPr lang="en-GB" smtClean="0"/>
              <a:t>‹#›</a:t>
            </a:fld>
            <a:endParaRPr lang="en-GB"/>
          </a:p>
        </p:txBody>
      </p:sp>
    </p:spTree>
    <p:extLst>
      <p:ext uri="{BB962C8B-B14F-4D97-AF65-F5344CB8AC3E}">
        <p14:creationId xmlns:p14="http://schemas.microsoft.com/office/powerpoint/2010/main" val="38660432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GB"/>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879807AE-6F0C-4B20-B9A4-2CE6D27B2683}" type="datetimeFigureOut">
              <a:rPr lang="en-GB" smtClean="0"/>
              <a:t>28/02/2022</a:t>
            </a:fld>
            <a:endParaRPr lang="en-GB"/>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n-GB"/>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GB"/>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33870F00-437D-47FF-AEAA-7B2E925E64A7}" type="slidenum">
              <a:rPr lang="en-GB" smtClean="0"/>
              <a:t>‹#›</a:t>
            </a:fld>
            <a:endParaRPr lang="en-GB"/>
          </a:p>
        </p:txBody>
      </p:sp>
    </p:spTree>
    <p:extLst>
      <p:ext uri="{BB962C8B-B14F-4D97-AF65-F5344CB8AC3E}">
        <p14:creationId xmlns:p14="http://schemas.microsoft.com/office/powerpoint/2010/main" val="3490606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xfrm>
            <a:off x="142875" y="768350"/>
            <a:ext cx="6818313" cy="3836988"/>
          </a:xfrm>
          <a:noFill/>
          <a:ln>
            <a:solidFill>
              <a:srgbClr val="000000"/>
            </a:solidFill>
            <a:miter lim="800000"/>
            <a:headEnd/>
            <a:tailEnd/>
          </a:ln>
        </p:spPr>
      </p:sp>
      <p:sp>
        <p:nvSpPr>
          <p:cNvPr id="808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a:p>
        </p:txBody>
      </p:sp>
      <p:sp>
        <p:nvSpPr>
          <p:cNvPr id="808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BF63BD6-B309-4FE2-8B55-3919F340EF3A}" type="slidenum">
              <a:rPr lang="en-GB">
                <a:solidFill>
                  <a:prstClr val="black"/>
                </a:solidFill>
                <a:cs typeface="Arial" charset="0"/>
              </a:rPr>
              <a:pPr/>
              <a:t>2</a:t>
            </a:fld>
            <a:endParaRPr lang="en-GB" dirty="0">
              <a:solidFill>
                <a:prstClr val="black"/>
              </a:solidFill>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25" y="609601"/>
            <a:ext cx="8676223"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25" y="3886200"/>
            <a:ext cx="8676223"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22" y="609615"/>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22" y="609609"/>
            <a:ext cx="9296399"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3" y="3352800"/>
            <a:ext cx="8839203"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21"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22" y="609609"/>
            <a:ext cx="9296399"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22" y="609609"/>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22" y="609600"/>
            <a:ext cx="9905999"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7" y="609615"/>
            <a:ext cx="2210515"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4"/>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FD67ED9-91EF-4F1D-A516-97919569BDD2}" type="slidenum">
              <a:rPr lang="en-GB" altLang="en-US"/>
              <a:pPr>
                <a:defRPr/>
              </a:pPr>
              <a:t>‹#›</a:t>
            </a:fld>
            <a:endParaRPr lang="en-GB" altLang="en-US"/>
          </a:p>
        </p:txBody>
      </p:sp>
    </p:spTree>
    <p:extLst>
      <p:ext uri="{BB962C8B-B14F-4D97-AF65-F5344CB8AC3E}">
        <p14:creationId xmlns:p14="http://schemas.microsoft.com/office/powerpoint/2010/main" val="40452690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2A2EAB8-A441-401A-B582-3F0921874FB6}" type="slidenum">
              <a:rPr lang="en-GB" altLang="en-US"/>
              <a:pPr>
                <a:defRPr/>
              </a:pPr>
              <a:t>‹#›</a:t>
            </a:fld>
            <a:endParaRPr lang="en-GB" altLang="en-US"/>
          </a:p>
        </p:txBody>
      </p:sp>
    </p:spTree>
    <p:extLst>
      <p:ext uri="{BB962C8B-B14F-4D97-AF65-F5344CB8AC3E}">
        <p14:creationId xmlns:p14="http://schemas.microsoft.com/office/powerpoint/2010/main" val="269973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9"/>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47481A6-5344-4750-BA96-9130F9AE5C61}" type="slidenum">
              <a:rPr lang="en-GB" altLang="en-US"/>
              <a:pPr>
                <a:defRPr/>
              </a:pPr>
              <a:t>‹#›</a:t>
            </a:fld>
            <a:endParaRPr lang="en-GB" altLang="en-US"/>
          </a:p>
        </p:txBody>
      </p:sp>
    </p:spTree>
    <p:extLst>
      <p:ext uri="{BB962C8B-B14F-4D97-AF65-F5344CB8AC3E}">
        <p14:creationId xmlns:p14="http://schemas.microsoft.com/office/powerpoint/2010/main" val="9250236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8D01D3A-6050-416D-8046-8FE1DDB3B1D7}" type="slidenum">
              <a:rPr lang="en-GB" altLang="en-US"/>
              <a:pPr>
                <a:defRPr/>
              </a:pPr>
              <a:t>‹#›</a:t>
            </a:fld>
            <a:endParaRPr lang="en-GB" altLang="en-US"/>
          </a:p>
        </p:txBody>
      </p:sp>
    </p:spTree>
    <p:extLst>
      <p:ext uri="{BB962C8B-B14F-4D97-AF65-F5344CB8AC3E}">
        <p14:creationId xmlns:p14="http://schemas.microsoft.com/office/powerpoint/2010/main" val="42279325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8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8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2F7D6800-EC50-4F37-8667-78780FD6547A}" type="slidenum">
              <a:rPr lang="en-GB" altLang="en-US"/>
              <a:pPr>
                <a:defRPr/>
              </a:pPr>
              <a:t>‹#›</a:t>
            </a:fld>
            <a:endParaRPr lang="en-GB" altLang="en-US"/>
          </a:p>
        </p:txBody>
      </p:sp>
    </p:spTree>
    <p:extLst>
      <p:ext uri="{BB962C8B-B14F-4D97-AF65-F5344CB8AC3E}">
        <p14:creationId xmlns:p14="http://schemas.microsoft.com/office/powerpoint/2010/main" val="17287045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3A7BCA7-09B2-4078-A2E3-7A97DE03B400}" type="slidenum">
              <a:rPr lang="en-GB" altLang="en-US"/>
              <a:pPr>
                <a:defRPr/>
              </a:pPr>
              <a:t>‹#›</a:t>
            </a:fld>
            <a:endParaRPr lang="en-GB" altLang="en-US"/>
          </a:p>
        </p:txBody>
      </p:sp>
    </p:spTree>
    <p:extLst>
      <p:ext uri="{BB962C8B-B14F-4D97-AF65-F5344CB8AC3E}">
        <p14:creationId xmlns:p14="http://schemas.microsoft.com/office/powerpoint/2010/main" val="10166099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A582BEF-5AC5-46E3-8C6A-8D316E1DB458}" type="slidenum">
              <a:rPr lang="en-GB" altLang="en-US"/>
              <a:pPr>
                <a:defRPr/>
              </a:pPr>
              <a:t>‹#›</a:t>
            </a:fld>
            <a:endParaRPr lang="en-GB" altLang="en-US"/>
          </a:p>
        </p:txBody>
      </p:sp>
    </p:spTree>
    <p:extLst>
      <p:ext uri="{BB962C8B-B14F-4D97-AF65-F5344CB8AC3E}">
        <p14:creationId xmlns:p14="http://schemas.microsoft.com/office/powerpoint/2010/main" val="36059450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66"/>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15BF344-54F6-4436-B12E-7EB26B8302F2}" type="slidenum">
              <a:rPr lang="en-GB" altLang="en-US"/>
              <a:pPr>
                <a:defRPr/>
              </a:pPr>
              <a:t>‹#›</a:t>
            </a:fld>
            <a:endParaRPr lang="en-GB" altLang="en-US"/>
          </a:p>
        </p:txBody>
      </p:sp>
    </p:spTree>
    <p:extLst>
      <p:ext uri="{BB962C8B-B14F-4D97-AF65-F5344CB8AC3E}">
        <p14:creationId xmlns:p14="http://schemas.microsoft.com/office/powerpoint/2010/main" val="42418348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FC6424C-FB73-4288-93D7-9197A51F922F}" type="slidenum">
              <a:rPr lang="en-GB" altLang="en-US"/>
              <a:pPr>
                <a:defRPr/>
              </a:pPr>
              <a:t>‹#›</a:t>
            </a:fld>
            <a:endParaRPr lang="en-GB" altLang="en-US"/>
          </a:p>
        </p:txBody>
      </p:sp>
    </p:spTree>
    <p:extLst>
      <p:ext uri="{BB962C8B-B14F-4D97-AF65-F5344CB8AC3E}">
        <p14:creationId xmlns:p14="http://schemas.microsoft.com/office/powerpoint/2010/main" val="31532678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4E3F1FE-FEF1-46F0-B5F4-419521700F3C}" type="slidenum">
              <a:rPr lang="en-GB" altLang="en-US"/>
              <a:pPr>
                <a:defRPr/>
              </a:pPr>
              <a:t>‹#›</a:t>
            </a:fld>
            <a:endParaRPr lang="en-GB" altLang="en-US"/>
          </a:p>
        </p:txBody>
      </p:sp>
    </p:spTree>
    <p:extLst>
      <p:ext uri="{BB962C8B-B14F-4D97-AF65-F5344CB8AC3E}">
        <p14:creationId xmlns:p14="http://schemas.microsoft.com/office/powerpoint/2010/main" val="6947748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3"/>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5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7919C60-4F29-426F-841A-A7DA155756E3}" type="slidenum">
              <a:rPr lang="en-GB" altLang="en-US"/>
              <a:pPr>
                <a:defRPr/>
              </a:pPr>
              <a:t>‹#›</a:t>
            </a:fld>
            <a:endParaRPr lang="en-GB" altLang="en-US"/>
          </a:p>
        </p:txBody>
      </p:sp>
    </p:spTree>
    <p:extLst>
      <p:ext uri="{BB962C8B-B14F-4D97-AF65-F5344CB8AC3E}">
        <p14:creationId xmlns:p14="http://schemas.microsoft.com/office/powerpoint/2010/main" val="31507083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133FD16-1D24-42EA-9911-13D6E91B3587}" type="slidenum">
              <a:rPr lang="en-GB" altLang="en-US"/>
              <a:pPr>
                <a:defRPr/>
              </a:pPr>
              <a:t>‹#›</a:t>
            </a:fld>
            <a:endParaRPr lang="en-GB" altLang="en-US"/>
          </a:p>
        </p:txBody>
      </p:sp>
    </p:spTree>
    <p:extLst>
      <p:ext uri="{BB962C8B-B14F-4D97-AF65-F5344CB8AC3E}">
        <p14:creationId xmlns:p14="http://schemas.microsoft.com/office/powerpoint/2010/main" val="1886744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2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3920" y="2129984"/>
            <a:ext cx="10364160" cy="1470394"/>
          </a:xfrm>
        </p:spPr>
        <p:txBody>
          <a:bodyPr/>
          <a:lstStyle/>
          <a:p>
            <a:r>
              <a:rPr lang="en-US"/>
              <a:t>Click to edit Master title style</a:t>
            </a:r>
            <a:endParaRPr lang="en-GB"/>
          </a:p>
        </p:txBody>
      </p:sp>
      <p:sp>
        <p:nvSpPr>
          <p:cNvPr id="3" name="Subtitle 2"/>
          <p:cNvSpPr>
            <a:spLocks noGrp="1"/>
          </p:cNvSpPr>
          <p:nvPr>
            <p:ph type="subTitle" idx="1"/>
          </p:nvPr>
        </p:nvSpPr>
        <p:spPr>
          <a:xfrm>
            <a:off x="1829761" y="3885528"/>
            <a:ext cx="8534400" cy="1752664"/>
          </a:xfrm>
        </p:spPr>
        <p:txBody>
          <a:bodyPr/>
          <a:lstStyle>
            <a:lvl1pPr marL="0" indent="0" algn="ctr">
              <a:buNone/>
              <a:defRPr/>
            </a:lvl1pPr>
            <a:lvl2pPr marL="414597" indent="0" algn="ctr">
              <a:buNone/>
              <a:defRPr/>
            </a:lvl2pPr>
            <a:lvl3pPr marL="829194" indent="0" algn="ctr">
              <a:buNone/>
              <a:defRPr/>
            </a:lvl3pPr>
            <a:lvl4pPr marL="1243791" indent="0" algn="ctr">
              <a:buNone/>
              <a:defRPr/>
            </a:lvl4pPr>
            <a:lvl5pPr marL="1658388" indent="0" algn="ctr">
              <a:buNone/>
              <a:defRPr/>
            </a:lvl5pPr>
            <a:lvl6pPr marL="2072986" indent="0" algn="ctr">
              <a:buNone/>
              <a:defRPr/>
            </a:lvl6pPr>
            <a:lvl7pPr marL="2487583" indent="0" algn="ctr">
              <a:buNone/>
              <a:defRPr/>
            </a:lvl7pPr>
            <a:lvl8pPr marL="2902180" indent="0" algn="ctr">
              <a:buNone/>
              <a:defRPr/>
            </a:lvl8pPr>
            <a:lvl9pPr marL="3316777"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21801880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223473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840" y="4406867"/>
            <a:ext cx="10362240" cy="1362383"/>
          </a:xfrm>
        </p:spPr>
        <p:txBody>
          <a:bodyPr anchor="t"/>
          <a:lstStyle>
            <a:lvl1pPr algn="l">
              <a:defRPr sz="3600" b="1" cap="all"/>
            </a:lvl1pPr>
          </a:lstStyle>
          <a:p>
            <a:r>
              <a:rPr lang="en-US"/>
              <a:t>Click to edit Master title style</a:t>
            </a:r>
            <a:endParaRPr lang="en-GB"/>
          </a:p>
        </p:txBody>
      </p:sp>
      <p:sp>
        <p:nvSpPr>
          <p:cNvPr id="3" name="Text Placeholder 2"/>
          <p:cNvSpPr>
            <a:spLocks noGrp="1"/>
          </p:cNvSpPr>
          <p:nvPr>
            <p:ph type="body" idx="1"/>
          </p:nvPr>
        </p:nvSpPr>
        <p:spPr>
          <a:xfrm>
            <a:off x="963840" y="2906225"/>
            <a:ext cx="10362240" cy="1500638"/>
          </a:xfrm>
        </p:spPr>
        <p:txBody>
          <a:bodyPr anchor="b"/>
          <a:lstStyle>
            <a:lvl1pPr marL="0" indent="0">
              <a:buNone/>
              <a:defRPr sz="1800"/>
            </a:lvl1pPr>
            <a:lvl2pPr marL="414597" indent="0">
              <a:buNone/>
              <a:defRPr sz="1600"/>
            </a:lvl2pPr>
            <a:lvl3pPr marL="829194" indent="0">
              <a:buNone/>
              <a:defRPr sz="1500"/>
            </a:lvl3pPr>
            <a:lvl4pPr marL="1243791" indent="0">
              <a:buNone/>
              <a:defRPr sz="1300"/>
            </a:lvl4pPr>
            <a:lvl5pPr marL="1658388" indent="0">
              <a:buNone/>
              <a:defRPr sz="1300"/>
            </a:lvl5pPr>
            <a:lvl6pPr marL="2072986" indent="0">
              <a:buNone/>
              <a:defRPr sz="1300"/>
            </a:lvl6pPr>
            <a:lvl7pPr marL="2487583" indent="0">
              <a:buNone/>
              <a:defRPr sz="1300"/>
            </a:lvl7pPr>
            <a:lvl8pPr marL="2902180" indent="0">
              <a:buNone/>
              <a:defRPr sz="1300"/>
            </a:lvl8pPr>
            <a:lvl9pPr marL="3316777" indent="0">
              <a:buNone/>
              <a:defRPr sz="1300"/>
            </a:lvl9pPr>
          </a:lstStyle>
          <a:p>
            <a:pPr lvl="0"/>
            <a:r>
              <a:rPr lang="en-US"/>
              <a:t>Click to edit Master text styles</a:t>
            </a:r>
          </a:p>
        </p:txBody>
      </p:sp>
    </p:spTree>
    <p:extLst>
      <p:ext uri="{BB962C8B-B14F-4D97-AF65-F5344CB8AC3E}">
        <p14:creationId xmlns:p14="http://schemas.microsoft.com/office/powerpoint/2010/main" val="17172448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94720" y="1906761"/>
            <a:ext cx="5111040" cy="4319014"/>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0083" y="1906761"/>
            <a:ext cx="5112960" cy="4319014"/>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204597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0563" y="275074"/>
            <a:ext cx="10972800" cy="1142039"/>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10560" y="1535202"/>
            <a:ext cx="5385600" cy="639427"/>
          </a:xfrm>
        </p:spPr>
        <p:txBody>
          <a:bodyPr anchor="b"/>
          <a:lstStyle>
            <a:lvl1pPr marL="0" indent="0">
              <a:buNone/>
              <a:defRPr sz="2200" b="1"/>
            </a:lvl1pPr>
            <a:lvl2pPr marL="414597" indent="0">
              <a:buNone/>
              <a:defRPr sz="1800" b="1"/>
            </a:lvl2pPr>
            <a:lvl3pPr marL="829194" indent="0">
              <a:buNone/>
              <a:defRPr sz="1600" b="1"/>
            </a:lvl3pPr>
            <a:lvl4pPr marL="1243791" indent="0">
              <a:buNone/>
              <a:defRPr sz="1500" b="1"/>
            </a:lvl4pPr>
            <a:lvl5pPr marL="1658388" indent="0">
              <a:buNone/>
              <a:defRPr sz="1500" b="1"/>
            </a:lvl5pPr>
            <a:lvl6pPr marL="2072986" indent="0">
              <a:buNone/>
              <a:defRPr sz="1500" b="1"/>
            </a:lvl6pPr>
            <a:lvl7pPr marL="2487583" indent="0">
              <a:buNone/>
              <a:defRPr sz="1500" b="1"/>
            </a:lvl7pPr>
            <a:lvl8pPr marL="2902180" indent="0">
              <a:buNone/>
              <a:defRPr sz="1500" b="1"/>
            </a:lvl8pPr>
            <a:lvl9pPr marL="3316777" indent="0">
              <a:buNone/>
              <a:defRPr sz="1500" b="1"/>
            </a:lvl9pPr>
          </a:lstStyle>
          <a:p>
            <a:pPr lvl="0"/>
            <a:r>
              <a:rPr lang="en-US"/>
              <a:t>Click to edit Master text styles</a:t>
            </a:r>
          </a:p>
        </p:txBody>
      </p:sp>
      <p:sp>
        <p:nvSpPr>
          <p:cNvPr id="4" name="Content Placeholder 3"/>
          <p:cNvSpPr>
            <a:spLocks noGrp="1"/>
          </p:cNvSpPr>
          <p:nvPr>
            <p:ph sz="half" idx="2"/>
          </p:nvPr>
        </p:nvSpPr>
        <p:spPr>
          <a:xfrm>
            <a:off x="610560" y="2174629"/>
            <a:ext cx="53856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923" y="1535202"/>
            <a:ext cx="5389440" cy="639427"/>
          </a:xfrm>
        </p:spPr>
        <p:txBody>
          <a:bodyPr anchor="b"/>
          <a:lstStyle>
            <a:lvl1pPr marL="0" indent="0">
              <a:buNone/>
              <a:defRPr sz="2200" b="1"/>
            </a:lvl1pPr>
            <a:lvl2pPr marL="414597" indent="0">
              <a:buNone/>
              <a:defRPr sz="1800" b="1"/>
            </a:lvl2pPr>
            <a:lvl3pPr marL="829194" indent="0">
              <a:buNone/>
              <a:defRPr sz="1600" b="1"/>
            </a:lvl3pPr>
            <a:lvl4pPr marL="1243791" indent="0">
              <a:buNone/>
              <a:defRPr sz="1500" b="1"/>
            </a:lvl4pPr>
            <a:lvl5pPr marL="1658388" indent="0">
              <a:buNone/>
              <a:defRPr sz="1500" b="1"/>
            </a:lvl5pPr>
            <a:lvl6pPr marL="2072986" indent="0">
              <a:buNone/>
              <a:defRPr sz="1500" b="1"/>
            </a:lvl6pPr>
            <a:lvl7pPr marL="2487583" indent="0">
              <a:buNone/>
              <a:defRPr sz="1500" b="1"/>
            </a:lvl7pPr>
            <a:lvl8pPr marL="2902180" indent="0">
              <a:buNone/>
              <a:defRPr sz="1500" b="1"/>
            </a:lvl8pPr>
            <a:lvl9pPr marL="3316777" indent="0">
              <a:buNone/>
              <a:defRPr sz="1500" b="1"/>
            </a:lvl9pPr>
          </a:lstStyle>
          <a:p>
            <a:pPr lvl="0"/>
            <a:r>
              <a:rPr lang="en-US"/>
              <a:t>Click to edit Master text styles</a:t>
            </a:r>
          </a:p>
        </p:txBody>
      </p:sp>
      <p:sp>
        <p:nvSpPr>
          <p:cNvPr id="6" name="Content Placeholder 5"/>
          <p:cNvSpPr>
            <a:spLocks noGrp="1"/>
          </p:cNvSpPr>
          <p:nvPr>
            <p:ph sz="quarter" idx="4"/>
          </p:nvPr>
        </p:nvSpPr>
        <p:spPr>
          <a:xfrm>
            <a:off x="6193923" y="2174629"/>
            <a:ext cx="538944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018428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4267989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1463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0560" y="273629"/>
            <a:ext cx="4010880" cy="1160762"/>
          </a:xfrm>
        </p:spPr>
        <p:txBody>
          <a:bodyPr anchor="b"/>
          <a:lstStyle>
            <a:lvl1pPr algn="l">
              <a:defRPr sz="1800" b="1"/>
            </a:lvl1pPr>
          </a:lstStyle>
          <a:p>
            <a:r>
              <a:rPr lang="en-US"/>
              <a:t>Click to edit Master title style</a:t>
            </a:r>
            <a:endParaRPr lang="en-GB"/>
          </a:p>
        </p:txBody>
      </p:sp>
      <p:sp>
        <p:nvSpPr>
          <p:cNvPr id="3" name="Content Placeholder 2"/>
          <p:cNvSpPr>
            <a:spLocks noGrp="1"/>
          </p:cNvSpPr>
          <p:nvPr>
            <p:ph idx="1"/>
          </p:nvPr>
        </p:nvSpPr>
        <p:spPr>
          <a:xfrm>
            <a:off x="4767365" y="273632"/>
            <a:ext cx="6816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10560" y="1434395"/>
            <a:ext cx="4010880" cy="4692013"/>
          </a:xfrm>
        </p:spPr>
        <p:txBody>
          <a:bodyPr/>
          <a:lstStyle>
            <a:lvl1pPr marL="0" indent="0">
              <a:buNone/>
              <a:defRPr sz="1300"/>
            </a:lvl1pPr>
            <a:lvl2pPr marL="414597" indent="0">
              <a:buNone/>
              <a:defRPr sz="1100"/>
            </a:lvl2pPr>
            <a:lvl3pPr marL="829194" indent="0">
              <a:buNone/>
              <a:defRPr sz="900"/>
            </a:lvl3pPr>
            <a:lvl4pPr marL="1243791" indent="0">
              <a:buNone/>
              <a:defRPr sz="800"/>
            </a:lvl4pPr>
            <a:lvl5pPr marL="1658388" indent="0">
              <a:buNone/>
              <a:defRPr sz="800"/>
            </a:lvl5pPr>
            <a:lvl6pPr marL="2072986" indent="0">
              <a:buNone/>
              <a:defRPr sz="800"/>
            </a:lvl6pPr>
            <a:lvl7pPr marL="2487583" indent="0">
              <a:buNone/>
              <a:defRPr sz="800"/>
            </a:lvl7pPr>
            <a:lvl8pPr marL="2902180" indent="0">
              <a:buNone/>
              <a:defRPr sz="800"/>
            </a:lvl8pPr>
            <a:lvl9pPr marL="3316777" indent="0">
              <a:buNone/>
              <a:defRPr sz="800"/>
            </a:lvl9pPr>
          </a:lstStyle>
          <a:p>
            <a:pPr lvl="0"/>
            <a:r>
              <a:rPr lang="en-US"/>
              <a:t>Click to edit Master text styles</a:t>
            </a:r>
          </a:p>
        </p:txBody>
      </p:sp>
    </p:spTree>
    <p:extLst>
      <p:ext uri="{BB962C8B-B14F-4D97-AF65-F5344CB8AC3E}">
        <p14:creationId xmlns:p14="http://schemas.microsoft.com/office/powerpoint/2010/main" val="745931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405" y="4800026"/>
            <a:ext cx="7315200" cy="567420"/>
          </a:xfrm>
        </p:spPr>
        <p:txBody>
          <a:bodyPr anchor="b"/>
          <a:lstStyle>
            <a:lvl1pPr algn="l">
              <a:defRPr sz="1800" b="1"/>
            </a:lvl1pPr>
          </a:lstStyle>
          <a:p>
            <a:r>
              <a:rPr lang="en-US"/>
              <a:t>Click to edit Master title style</a:t>
            </a:r>
            <a:endParaRPr lang="en-GB"/>
          </a:p>
        </p:txBody>
      </p:sp>
      <p:sp>
        <p:nvSpPr>
          <p:cNvPr id="3" name="Picture Placeholder 2"/>
          <p:cNvSpPr>
            <a:spLocks noGrp="1"/>
          </p:cNvSpPr>
          <p:nvPr>
            <p:ph type="pic" idx="1"/>
          </p:nvPr>
        </p:nvSpPr>
        <p:spPr>
          <a:xfrm>
            <a:off x="2390405" y="612065"/>
            <a:ext cx="7315200" cy="4115952"/>
          </a:xfrm>
        </p:spPr>
        <p:txBody>
          <a:bodyPr/>
          <a:lstStyle>
            <a:lvl1pPr marL="0" indent="0">
              <a:buNone/>
              <a:defRPr sz="2900"/>
            </a:lvl1pPr>
            <a:lvl2pPr marL="414597" indent="0">
              <a:buNone/>
              <a:defRPr sz="2500"/>
            </a:lvl2pPr>
            <a:lvl3pPr marL="829194" indent="0">
              <a:buNone/>
              <a:defRPr sz="2200"/>
            </a:lvl3pPr>
            <a:lvl4pPr marL="1243791" indent="0">
              <a:buNone/>
              <a:defRPr sz="1800"/>
            </a:lvl4pPr>
            <a:lvl5pPr marL="1658388" indent="0">
              <a:buNone/>
              <a:defRPr sz="1800"/>
            </a:lvl5pPr>
            <a:lvl6pPr marL="2072986" indent="0">
              <a:buNone/>
              <a:defRPr sz="1800"/>
            </a:lvl6pPr>
            <a:lvl7pPr marL="2487583" indent="0">
              <a:buNone/>
              <a:defRPr sz="1800"/>
            </a:lvl7pPr>
            <a:lvl8pPr marL="2902180" indent="0">
              <a:buNone/>
              <a:defRPr sz="1800"/>
            </a:lvl8pPr>
            <a:lvl9pPr marL="3316777" indent="0">
              <a:buNone/>
              <a:defRPr sz="1800"/>
            </a:lvl9pPr>
          </a:lstStyle>
          <a:p>
            <a:pPr lvl="0"/>
            <a:endParaRPr lang="en-GB" noProof="0"/>
          </a:p>
        </p:txBody>
      </p:sp>
      <p:sp>
        <p:nvSpPr>
          <p:cNvPr id="4" name="Text Placeholder 3"/>
          <p:cNvSpPr>
            <a:spLocks noGrp="1"/>
          </p:cNvSpPr>
          <p:nvPr>
            <p:ph type="body" sz="half" idx="2"/>
          </p:nvPr>
        </p:nvSpPr>
        <p:spPr>
          <a:xfrm>
            <a:off x="2390405" y="5367444"/>
            <a:ext cx="7315200" cy="805044"/>
          </a:xfrm>
        </p:spPr>
        <p:txBody>
          <a:bodyPr/>
          <a:lstStyle>
            <a:lvl1pPr marL="0" indent="0">
              <a:buNone/>
              <a:defRPr sz="1300"/>
            </a:lvl1pPr>
            <a:lvl2pPr marL="414597" indent="0">
              <a:buNone/>
              <a:defRPr sz="1100"/>
            </a:lvl2pPr>
            <a:lvl3pPr marL="829194" indent="0">
              <a:buNone/>
              <a:defRPr sz="900"/>
            </a:lvl3pPr>
            <a:lvl4pPr marL="1243791" indent="0">
              <a:buNone/>
              <a:defRPr sz="800"/>
            </a:lvl4pPr>
            <a:lvl5pPr marL="1658388" indent="0">
              <a:buNone/>
              <a:defRPr sz="800"/>
            </a:lvl5pPr>
            <a:lvl6pPr marL="2072986" indent="0">
              <a:buNone/>
              <a:defRPr sz="800"/>
            </a:lvl6pPr>
            <a:lvl7pPr marL="2487583" indent="0">
              <a:buNone/>
              <a:defRPr sz="800"/>
            </a:lvl7pPr>
            <a:lvl8pPr marL="2902180" indent="0">
              <a:buNone/>
              <a:defRPr sz="800"/>
            </a:lvl8pPr>
            <a:lvl9pPr marL="3316777" indent="0">
              <a:buNone/>
              <a:defRPr sz="800"/>
            </a:lvl9pPr>
          </a:lstStyle>
          <a:p>
            <a:pPr lvl="0"/>
            <a:r>
              <a:rPr lang="en-US"/>
              <a:t>Click to edit Master text styles</a:t>
            </a:r>
          </a:p>
        </p:txBody>
      </p:sp>
    </p:spTree>
    <p:extLst>
      <p:ext uri="{BB962C8B-B14F-4D97-AF65-F5344CB8AC3E}">
        <p14:creationId xmlns:p14="http://schemas.microsoft.com/office/powerpoint/2010/main" val="16079074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93047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701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01443" y="568860"/>
            <a:ext cx="2601600" cy="565691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94720" y="568860"/>
            <a:ext cx="7622400" cy="565691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532430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16408D4-6D4B-48AD-A410-A104A361EA20}" type="datetimeFigureOut">
              <a:rPr lang="en-GB" smtClean="0">
                <a:solidFill>
                  <a:prstClr val="black">
                    <a:tint val="75000"/>
                  </a:prstClr>
                </a:solidFill>
              </a:rPr>
              <a:pPr/>
              <a:t>28/02/2022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93C020B-D8CC-4183-AC45-AF88CF9CF4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359112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16408D4-6D4B-48AD-A410-A104A361EA20}" type="datetimeFigureOut">
              <a:rPr lang="en-GB" smtClean="0">
                <a:solidFill>
                  <a:prstClr val="black">
                    <a:tint val="75000"/>
                  </a:prstClr>
                </a:solidFill>
              </a:rPr>
              <a:pPr/>
              <a:t>28/02/2022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93C020B-D8CC-4183-AC45-AF88CF9CF4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720474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16408D4-6D4B-48AD-A410-A104A361EA20}" type="datetimeFigureOut">
              <a:rPr lang="en-GB" smtClean="0">
                <a:solidFill>
                  <a:prstClr val="black">
                    <a:tint val="75000"/>
                  </a:prstClr>
                </a:solidFill>
              </a:rPr>
              <a:pPr/>
              <a:t>28/02/2022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93C020B-D8CC-4183-AC45-AF88CF9CF4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707627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16408D4-6D4B-48AD-A410-A104A361EA20}" type="datetimeFigureOut">
              <a:rPr lang="en-GB" smtClean="0">
                <a:solidFill>
                  <a:prstClr val="black">
                    <a:tint val="75000"/>
                  </a:prstClr>
                </a:solidFill>
              </a:rPr>
              <a:pPr/>
              <a:t>28/02/2022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93C020B-D8CC-4183-AC45-AF88CF9CF4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892901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16408D4-6D4B-48AD-A410-A104A361EA20}" type="datetimeFigureOut">
              <a:rPr lang="en-GB" smtClean="0">
                <a:solidFill>
                  <a:prstClr val="black">
                    <a:tint val="75000"/>
                  </a:prstClr>
                </a:solidFill>
              </a:rPr>
              <a:pPr/>
              <a:t>28/02/2022</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993C020B-D8CC-4183-AC45-AF88CF9CF4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268359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16408D4-6D4B-48AD-A410-A104A361EA20}" type="datetimeFigureOut">
              <a:rPr lang="en-GB" smtClean="0">
                <a:solidFill>
                  <a:prstClr val="black">
                    <a:tint val="75000"/>
                  </a:prstClr>
                </a:solidFill>
              </a:rPr>
              <a:pPr/>
              <a:t>28/02/2022</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993C020B-D8CC-4183-AC45-AF88CF9CF4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097092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6408D4-6D4B-48AD-A410-A104A361EA20}" type="datetimeFigureOut">
              <a:rPr lang="en-GB" smtClean="0">
                <a:solidFill>
                  <a:prstClr val="black">
                    <a:tint val="75000"/>
                  </a:prstClr>
                </a:solidFill>
              </a:rPr>
              <a:pPr/>
              <a:t>28/02/2022</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993C020B-D8CC-4183-AC45-AF88CF9CF4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40213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6408D4-6D4B-48AD-A410-A104A361EA20}" type="datetimeFigureOut">
              <a:rPr lang="en-GB" smtClean="0">
                <a:solidFill>
                  <a:prstClr val="black">
                    <a:tint val="75000"/>
                  </a:prstClr>
                </a:solidFill>
              </a:rPr>
              <a:pPr/>
              <a:t>28/02/2022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93C020B-D8CC-4183-AC45-AF88CF9CF4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110627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6408D4-6D4B-48AD-A410-A104A361EA20}" type="datetimeFigureOut">
              <a:rPr lang="en-GB" smtClean="0">
                <a:solidFill>
                  <a:prstClr val="black">
                    <a:tint val="75000"/>
                  </a:prstClr>
                </a:solidFill>
              </a:rPr>
              <a:pPr/>
              <a:t>28/02/2022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93C020B-D8CC-4183-AC45-AF88CF9CF4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55892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1"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79"/>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25" y="3243279"/>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16408D4-6D4B-48AD-A410-A104A361EA20}" type="datetimeFigureOut">
              <a:rPr lang="en-GB" smtClean="0">
                <a:solidFill>
                  <a:prstClr val="black">
                    <a:tint val="75000"/>
                  </a:prstClr>
                </a:solidFill>
              </a:rPr>
              <a:pPr/>
              <a:t>28/02/2022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93C020B-D8CC-4183-AC45-AF88CF9CF4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279733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16408D4-6D4B-48AD-A410-A104A361EA20}" type="datetimeFigureOut">
              <a:rPr lang="en-GB" smtClean="0">
                <a:solidFill>
                  <a:prstClr val="black">
                    <a:tint val="75000"/>
                  </a:prstClr>
                </a:solidFill>
              </a:rPr>
              <a:pPr/>
              <a:t>28/02/2022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93C020B-D8CC-4183-AC45-AF88CF9CF4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984600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EF933-FBE3-43C9-8724-7AD730EF80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BC6C999-9513-4499-ACEA-13C5BCABA8B1}"/>
              </a:ext>
            </a:extLst>
          </p:cNvPr>
          <p:cNvSpPr>
            <a:spLocks noGrp="1"/>
          </p:cNvSpPr>
          <p:nvPr>
            <p:ph type="subTitle" idx="1"/>
          </p:nvPr>
        </p:nvSpPr>
        <p:spPr>
          <a:xfrm>
            <a:off x="1524000" y="3602038"/>
            <a:ext cx="9144000" cy="1655762"/>
          </a:xfrm>
        </p:spPr>
        <p:txBody>
          <a:bodyPr/>
          <a:lstStyle>
            <a:lvl1pPr marL="0" indent="0" algn="ctr">
              <a:buNone/>
              <a:defRPr sz="2400"/>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6F35F90-FAF3-478F-95CE-63F47F33EDE8}"/>
              </a:ext>
            </a:extLst>
          </p:cNvPr>
          <p:cNvSpPr>
            <a:spLocks noGrp="1"/>
          </p:cNvSpPr>
          <p:nvPr>
            <p:ph type="dt" sz="half" idx="10"/>
          </p:nvPr>
        </p:nvSpPr>
        <p:spPr/>
        <p:txBody>
          <a:bodyPr/>
          <a:lstStyle/>
          <a:p>
            <a:fld id="{C4359E13-4E25-4142-A5DD-D7A54ED7FF26}" type="datetimeFigureOut">
              <a:rPr lang="en-GB" smtClean="0">
                <a:solidFill>
                  <a:prstClr val="black">
                    <a:tint val="75000"/>
                  </a:prstClr>
                </a:solidFill>
              </a:rPr>
              <a:pPr/>
              <a:t>28/02/2022</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F93ECB0C-6CB2-4A1A-881E-87133BA84C0D}"/>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2232574C-1D50-435D-982A-715E0EA142F5}"/>
              </a:ext>
            </a:extLst>
          </p:cNvPr>
          <p:cNvSpPr>
            <a:spLocks noGrp="1"/>
          </p:cNvSpPr>
          <p:nvPr>
            <p:ph type="sldNum" sz="quarter" idx="12"/>
          </p:nvPr>
        </p:nvSpPr>
        <p:spPr/>
        <p:txBody>
          <a:bodyPr/>
          <a:lstStyle/>
          <a:p>
            <a:fld id="{B04C3144-E594-453F-A4E1-99C6481F92B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043554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9A5B4-8E26-42CB-89B4-120C5AF1AA3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84DDFD7-02B8-49E7-BA93-3EBC82DCE9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C6FA63-E7D5-45CA-9C1E-4F6E213CF81D}"/>
              </a:ext>
            </a:extLst>
          </p:cNvPr>
          <p:cNvSpPr>
            <a:spLocks noGrp="1"/>
          </p:cNvSpPr>
          <p:nvPr>
            <p:ph type="dt" sz="half" idx="10"/>
          </p:nvPr>
        </p:nvSpPr>
        <p:spPr/>
        <p:txBody>
          <a:bodyPr/>
          <a:lstStyle/>
          <a:p>
            <a:fld id="{C4359E13-4E25-4142-A5DD-D7A54ED7FF26}" type="datetimeFigureOut">
              <a:rPr lang="en-GB" smtClean="0">
                <a:solidFill>
                  <a:prstClr val="black">
                    <a:tint val="75000"/>
                  </a:prstClr>
                </a:solidFill>
              </a:rPr>
              <a:pPr/>
              <a:t>28/02/2022</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6A095A52-674F-4BEB-9494-E431221859EB}"/>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59AB8010-E10B-4BC3-856C-98189C70A513}"/>
              </a:ext>
            </a:extLst>
          </p:cNvPr>
          <p:cNvSpPr>
            <a:spLocks noGrp="1"/>
          </p:cNvSpPr>
          <p:nvPr>
            <p:ph type="sldNum" sz="quarter" idx="12"/>
          </p:nvPr>
        </p:nvSpPr>
        <p:spPr/>
        <p:txBody>
          <a:bodyPr/>
          <a:lstStyle/>
          <a:p>
            <a:fld id="{B04C3144-E594-453F-A4E1-99C6481F92B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234622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7ABBB-FB48-43F5-86B2-032D988B3DC2}"/>
              </a:ext>
            </a:extLst>
          </p:cNvPr>
          <p:cNvSpPr>
            <a:spLocks noGrp="1"/>
          </p:cNvSpPr>
          <p:nvPr>
            <p:ph type="title"/>
          </p:nvPr>
        </p:nvSpPr>
        <p:spPr>
          <a:xfrm>
            <a:off x="831852"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905C65D-E1D4-4746-B47E-81830BA1D80D}"/>
              </a:ext>
            </a:extLst>
          </p:cNvPr>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0">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13682B-930F-4E07-B18F-4FAB1A1217CC}"/>
              </a:ext>
            </a:extLst>
          </p:cNvPr>
          <p:cNvSpPr>
            <a:spLocks noGrp="1"/>
          </p:cNvSpPr>
          <p:nvPr>
            <p:ph type="dt" sz="half" idx="10"/>
          </p:nvPr>
        </p:nvSpPr>
        <p:spPr/>
        <p:txBody>
          <a:bodyPr/>
          <a:lstStyle/>
          <a:p>
            <a:fld id="{C4359E13-4E25-4142-A5DD-D7A54ED7FF26}" type="datetimeFigureOut">
              <a:rPr lang="en-GB" smtClean="0">
                <a:solidFill>
                  <a:prstClr val="black">
                    <a:tint val="75000"/>
                  </a:prstClr>
                </a:solidFill>
              </a:rPr>
              <a:pPr/>
              <a:t>28/02/2022</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8297C313-23A0-4B06-9BCE-39FCB42C6ECE}"/>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2C118F50-947D-4FAC-A779-080341DEF059}"/>
              </a:ext>
            </a:extLst>
          </p:cNvPr>
          <p:cNvSpPr>
            <a:spLocks noGrp="1"/>
          </p:cNvSpPr>
          <p:nvPr>
            <p:ph type="sldNum" sz="quarter" idx="12"/>
          </p:nvPr>
        </p:nvSpPr>
        <p:spPr/>
        <p:txBody>
          <a:bodyPr/>
          <a:lstStyle/>
          <a:p>
            <a:fld id="{B04C3144-E594-453F-A4E1-99C6481F92B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037470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6D768-1159-4F0A-BD77-3868FCF2BDA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D08D74C-3E56-4F19-98BF-1D697541086D}"/>
              </a:ext>
            </a:extLst>
          </p:cNvPr>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31F9403-D3F4-4EF3-947B-FE5A43EA64B6}"/>
              </a:ext>
            </a:extLst>
          </p:cNvPr>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5385E2D-D6CC-4ACA-88D6-F0A21BB78A53}"/>
              </a:ext>
            </a:extLst>
          </p:cNvPr>
          <p:cNvSpPr>
            <a:spLocks noGrp="1"/>
          </p:cNvSpPr>
          <p:nvPr>
            <p:ph type="dt" sz="half" idx="10"/>
          </p:nvPr>
        </p:nvSpPr>
        <p:spPr/>
        <p:txBody>
          <a:bodyPr/>
          <a:lstStyle/>
          <a:p>
            <a:fld id="{C4359E13-4E25-4142-A5DD-D7A54ED7FF26}" type="datetimeFigureOut">
              <a:rPr lang="en-GB" smtClean="0">
                <a:solidFill>
                  <a:prstClr val="black">
                    <a:tint val="75000"/>
                  </a:prstClr>
                </a:solidFill>
              </a:rPr>
              <a:pPr/>
              <a:t>28/02/2022</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7A44491A-CDAE-40F5-825B-472C9B6A5D75}"/>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E1675BC3-9944-4214-91DC-A2D3EA85747C}"/>
              </a:ext>
            </a:extLst>
          </p:cNvPr>
          <p:cNvSpPr>
            <a:spLocks noGrp="1"/>
          </p:cNvSpPr>
          <p:nvPr>
            <p:ph type="sldNum" sz="quarter" idx="12"/>
          </p:nvPr>
        </p:nvSpPr>
        <p:spPr/>
        <p:txBody>
          <a:bodyPr/>
          <a:lstStyle/>
          <a:p>
            <a:fld id="{B04C3144-E594-453F-A4E1-99C6481F92B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666672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2041D-B723-41D6-8E60-E3DA339ABCB8}"/>
              </a:ext>
            </a:extLst>
          </p:cNvPr>
          <p:cNvSpPr>
            <a:spLocks noGrp="1"/>
          </p:cNvSpPr>
          <p:nvPr>
            <p:ph type="title"/>
          </p:nvPr>
        </p:nvSpPr>
        <p:spPr>
          <a:xfrm>
            <a:off x="839789"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2C7250B-BBEA-4864-A01E-07C6F5C54985}"/>
              </a:ext>
            </a:extLst>
          </p:cNvPr>
          <p:cNvSpPr>
            <a:spLocks noGrp="1"/>
          </p:cNvSpPr>
          <p:nvPr>
            <p:ph type="body" idx="1"/>
          </p:nvPr>
        </p:nvSpPr>
        <p:spPr>
          <a:xfrm>
            <a:off x="839789" y="1681163"/>
            <a:ext cx="5157787" cy="823912"/>
          </a:xfrm>
        </p:spPr>
        <p:txBody>
          <a:bodyPr anchor="b"/>
          <a:lstStyle>
            <a:lvl1pPr marL="0" indent="0">
              <a:buNone/>
              <a:defRPr sz="2400" b="1"/>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FB9A5A-3DED-4388-AC58-7D5EF74BE66A}"/>
              </a:ext>
            </a:extLst>
          </p:cNvPr>
          <p:cNvSpPr>
            <a:spLocks noGrp="1"/>
          </p:cNvSpPr>
          <p:nvPr>
            <p:ph sz="half" idx="2"/>
          </p:nvPr>
        </p:nvSpPr>
        <p:spPr>
          <a:xfrm>
            <a:off x="839789" y="2505076"/>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F16E8C6-810B-4401-8727-A35C84A6A483}"/>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E81CFC-347C-4DE6-B599-F5841C116836}"/>
              </a:ext>
            </a:extLst>
          </p:cNvPr>
          <p:cNvSpPr>
            <a:spLocks noGrp="1"/>
          </p:cNvSpPr>
          <p:nvPr>
            <p:ph sz="quarter" idx="4"/>
          </p:nvPr>
        </p:nvSpPr>
        <p:spPr>
          <a:xfrm>
            <a:off x="6172202" y="2505076"/>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20D6934-6282-4231-9A04-BB5370AE8617}"/>
              </a:ext>
            </a:extLst>
          </p:cNvPr>
          <p:cNvSpPr>
            <a:spLocks noGrp="1"/>
          </p:cNvSpPr>
          <p:nvPr>
            <p:ph type="dt" sz="half" idx="10"/>
          </p:nvPr>
        </p:nvSpPr>
        <p:spPr/>
        <p:txBody>
          <a:bodyPr/>
          <a:lstStyle/>
          <a:p>
            <a:fld id="{C4359E13-4E25-4142-A5DD-D7A54ED7FF26}" type="datetimeFigureOut">
              <a:rPr lang="en-GB" smtClean="0">
                <a:solidFill>
                  <a:prstClr val="black">
                    <a:tint val="75000"/>
                  </a:prstClr>
                </a:solidFill>
              </a:rPr>
              <a:pPr/>
              <a:t>28/02/2022</a:t>
            </a:fld>
            <a:endParaRPr lang="en-GB">
              <a:solidFill>
                <a:prstClr val="black">
                  <a:tint val="75000"/>
                </a:prstClr>
              </a:solidFill>
            </a:endParaRPr>
          </a:p>
        </p:txBody>
      </p:sp>
      <p:sp>
        <p:nvSpPr>
          <p:cNvPr id="8" name="Footer Placeholder 7">
            <a:extLst>
              <a:ext uri="{FF2B5EF4-FFF2-40B4-BE49-F238E27FC236}">
                <a16:creationId xmlns:a16="http://schemas.microsoft.com/office/drawing/2014/main" id="{48AB6F63-5523-4828-87C7-7883C8F09015}"/>
              </a:ext>
            </a:extLst>
          </p:cNvPr>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a:extLst>
              <a:ext uri="{FF2B5EF4-FFF2-40B4-BE49-F238E27FC236}">
                <a16:creationId xmlns:a16="http://schemas.microsoft.com/office/drawing/2014/main" id="{845B3ECE-4ACB-4A02-AF39-3E1A87DEA94D}"/>
              </a:ext>
            </a:extLst>
          </p:cNvPr>
          <p:cNvSpPr>
            <a:spLocks noGrp="1"/>
          </p:cNvSpPr>
          <p:nvPr>
            <p:ph type="sldNum" sz="quarter" idx="12"/>
          </p:nvPr>
        </p:nvSpPr>
        <p:spPr/>
        <p:txBody>
          <a:bodyPr/>
          <a:lstStyle/>
          <a:p>
            <a:fld id="{B04C3144-E594-453F-A4E1-99C6481F92B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2531234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3CFFC-8FBC-46E0-8DB6-0CA52D6BE95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80A42EC-5AE2-4BA0-9CF7-0A6EF2FE1173}"/>
              </a:ext>
            </a:extLst>
          </p:cNvPr>
          <p:cNvSpPr>
            <a:spLocks noGrp="1"/>
          </p:cNvSpPr>
          <p:nvPr>
            <p:ph type="dt" sz="half" idx="10"/>
          </p:nvPr>
        </p:nvSpPr>
        <p:spPr/>
        <p:txBody>
          <a:bodyPr/>
          <a:lstStyle/>
          <a:p>
            <a:fld id="{C4359E13-4E25-4142-A5DD-D7A54ED7FF26}" type="datetimeFigureOut">
              <a:rPr lang="en-GB" smtClean="0">
                <a:solidFill>
                  <a:prstClr val="black">
                    <a:tint val="75000"/>
                  </a:prstClr>
                </a:solidFill>
              </a:rPr>
              <a:pPr/>
              <a:t>28/02/2022</a:t>
            </a:fld>
            <a:endParaRPr lang="en-GB">
              <a:solidFill>
                <a:prstClr val="black">
                  <a:tint val="75000"/>
                </a:prstClr>
              </a:solidFill>
            </a:endParaRPr>
          </a:p>
        </p:txBody>
      </p:sp>
      <p:sp>
        <p:nvSpPr>
          <p:cNvPr id="4" name="Footer Placeholder 3">
            <a:extLst>
              <a:ext uri="{FF2B5EF4-FFF2-40B4-BE49-F238E27FC236}">
                <a16:creationId xmlns:a16="http://schemas.microsoft.com/office/drawing/2014/main" id="{5774F072-0DBB-4350-AA41-CF6BE93A936B}"/>
              </a:ext>
            </a:extLst>
          </p:cNvPr>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a:extLst>
              <a:ext uri="{FF2B5EF4-FFF2-40B4-BE49-F238E27FC236}">
                <a16:creationId xmlns:a16="http://schemas.microsoft.com/office/drawing/2014/main" id="{69EE3D2E-9029-43D7-9FFE-A5B2CB93FCB3}"/>
              </a:ext>
            </a:extLst>
          </p:cNvPr>
          <p:cNvSpPr>
            <a:spLocks noGrp="1"/>
          </p:cNvSpPr>
          <p:nvPr>
            <p:ph type="sldNum" sz="quarter" idx="12"/>
          </p:nvPr>
        </p:nvSpPr>
        <p:spPr/>
        <p:txBody>
          <a:bodyPr/>
          <a:lstStyle/>
          <a:p>
            <a:fld id="{B04C3144-E594-453F-A4E1-99C6481F92B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1493635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5345E7-4705-4865-AEA1-14624C7B9EEA}"/>
              </a:ext>
            </a:extLst>
          </p:cNvPr>
          <p:cNvSpPr>
            <a:spLocks noGrp="1"/>
          </p:cNvSpPr>
          <p:nvPr>
            <p:ph type="dt" sz="half" idx="10"/>
          </p:nvPr>
        </p:nvSpPr>
        <p:spPr/>
        <p:txBody>
          <a:bodyPr/>
          <a:lstStyle/>
          <a:p>
            <a:fld id="{C4359E13-4E25-4142-A5DD-D7A54ED7FF26}" type="datetimeFigureOut">
              <a:rPr lang="en-GB" smtClean="0">
                <a:solidFill>
                  <a:prstClr val="black">
                    <a:tint val="75000"/>
                  </a:prstClr>
                </a:solidFill>
              </a:rPr>
              <a:pPr/>
              <a:t>28/02/2022</a:t>
            </a:fld>
            <a:endParaRPr lang="en-GB">
              <a:solidFill>
                <a:prstClr val="black">
                  <a:tint val="75000"/>
                </a:prstClr>
              </a:solidFill>
            </a:endParaRPr>
          </a:p>
        </p:txBody>
      </p:sp>
      <p:sp>
        <p:nvSpPr>
          <p:cNvPr id="3" name="Footer Placeholder 2">
            <a:extLst>
              <a:ext uri="{FF2B5EF4-FFF2-40B4-BE49-F238E27FC236}">
                <a16:creationId xmlns:a16="http://schemas.microsoft.com/office/drawing/2014/main" id="{2346648B-4C1E-4126-A09F-682F28CC4867}"/>
              </a:ext>
            </a:extLst>
          </p:cNvPr>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a:extLst>
              <a:ext uri="{FF2B5EF4-FFF2-40B4-BE49-F238E27FC236}">
                <a16:creationId xmlns:a16="http://schemas.microsoft.com/office/drawing/2014/main" id="{48EEAB0C-913B-46E2-800A-07B0661AD5FC}"/>
              </a:ext>
            </a:extLst>
          </p:cNvPr>
          <p:cNvSpPr>
            <a:spLocks noGrp="1"/>
          </p:cNvSpPr>
          <p:nvPr>
            <p:ph type="sldNum" sz="quarter" idx="12"/>
          </p:nvPr>
        </p:nvSpPr>
        <p:spPr/>
        <p:txBody>
          <a:bodyPr/>
          <a:lstStyle/>
          <a:p>
            <a:fld id="{B04C3144-E594-453F-A4E1-99C6481F92B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1045234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5FEDB-6283-4C7C-8A90-D86D35F1596E}"/>
              </a:ext>
            </a:extLst>
          </p:cNvPr>
          <p:cNvSpPr>
            <a:spLocks noGrp="1"/>
          </p:cNvSpPr>
          <p:nvPr>
            <p:ph type="title"/>
          </p:nvPr>
        </p:nvSpPr>
        <p:spPr>
          <a:xfrm>
            <a:off x="839790" y="457200"/>
            <a:ext cx="3932236"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0483562-6890-4E14-A721-3B25ACD9348D}"/>
              </a:ext>
            </a:extLst>
          </p:cNvPr>
          <p:cNvSpPr>
            <a:spLocks noGrp="1"/>
          </p:cNvSpPr>
          <p:nvPr>
            <p:ph idx="1"/>
          </p:nvPr>
        </p:nvSpPr>
        <p:spPr>
          <a:xfrm>
            <a:off x="5183188"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5F7A0D4-BCEE-4F03-9541-5EB71A1606E6}"/>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958F2A-4677-4B9C-916D-9BCA385D122F}"/>
              </a:ext>
            </a:extLst>
          </p:cNvPr>
          <p:cNvSpPr>
            <a:spLocks noGrp="1"/>
          </p:cNvSpPr>
          <p:nvPr>
            <p:ph type="dt" sz="half" idx="10"/>
          </p:nvPr>
        </p:nvSpPr>
        <p:spPr/>
        <p:txBody>
          <a:bodyPr/>
          <a:lstStyle/>
          <a:p>
            <a:fld id="{C4359E13-4E25-4142-A5DD-D7A54ED7FF26}" type="datetimeFigureOut">
              <a:rPr lang="en-GB" smtClean="0">
                <a:solidFill>
                  <a:prstClr val="black">
                    <a:tint val="75000"/>
                  </a:prstClr>
                </a:solidFill>
              </a:rPr>
              <a:pPr/>
              <a:t>28/02/2022</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F77F4910-2CDF-42FF-B13F-3A6CAC425860}"/>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DFDCCFD8-490D-47B5-B9E6-54B76019794B}"/>
              </a:ext>
            </a:extLst>
          </p:cNvPr>
          <p:cNvSpPr>
            <a:spLocks noGrp="1"/>
          </p:cNvSpPr>
          <p:nvPr>
            <p:ph type="sldNum" sz="quarter" idx="12"/>
          </p:nvPr>
        </p:nvSpPr>
        <p:spPr/>
        <p:txBody>
          <a:bodyPr/>
          <a:lstStyle/>
          <a:p>
            <a:fld id="{B04C3144-E594-453F-A4E1-99C6481F92B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62054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3E31A-99FC-45FB-9857-D1B90CFCF4A6}"/>
              </a:ext>
            </a:extLst>
          </p:cNvPr>
          <p:cNvSpPr>
            <a:spLocks noGrp="1"/>
          </p:cNvSpPr>
          <p:nvPr>
            <p:ph type="title"/>
          </p:nvPr>
        </p:nvSpPr>
        <p:spPr>
          <a:xfrm>
            <a:off x="839790" y="457200"/>
            <a:ext cx="3932236"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2D96405-5D9D-49C7-ABC1-4E3DDA217B9A}"/>
              </a:ext>
            </a:extLst>
          </p:cNvPr>
          <p:cNvSpPr>
            <a:spLocks noGrp="1"/>
          </p:cNvSpPr>
          <p:nvPr>
            <p:ph type="pic" idx="1"/>
          </p:nvPr>
        </p:nvSpPr>
        <p:spPr>
          <a:xfrm>
            <a:off x="5183188" y="987425"/>
            <a:ext cx="6172201" cy="4873625"/>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endParaRPr lang="en-GB"/>
          </a:p>
        </p:txBody>
      </p:sp>
      <p:sp>
        <p:nvSpPr>
          <p:cNvPr id="4" name="Text Placeholder 3">
            <a:extLst>
              <a:ext uri="{FF2B5EF4-FFF2-40B4-BE49-F238E27FC236}">
                <a16:creationId xmlns:a16="http://schemas.microsoft.com/office/drawing/2014/main" id="{17B985F1-B37A-42FB-969A-835E2DB22BB2}"/>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F16C2B-0BF4-4315-A922-FD4AD3134533}"/>
              </a:ext>
            </a:extLst>
          </p:cNvPr>
          <p:cNvSpPr>
            <a:spLocks noGrp="1"/>
          </p:cNvSpPr>
          <p:nvPr>
            <p:ph type="dt" sz="half" idx="10"/>
          </p:nvPr>
        </p:nvSpPr>
        <p:spPr/>
        <p:txBody>
          <a:bodyPr/>
          <a:lstStyle/>
          <a:p>
            <a:fld id="{C4359E13-4E25-4142-A5DD-D7A54ED7FF26}" type="datetimeFigureOut">
              <a:rPr lang="en-GB" smtClean="0">
                <a:solidFill>
                  <a:prstClr val="black">
                    <a:tint val="75000"/>
                  </a:prstClr>
                </a:solidFill>
              </a:rPr>
              <a:pPr/>
              <a:t>28/02/2022</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F57070EA-10D6-4A6E-890E-5215680AA60C}"/>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18F04488-CA06-4A87-899C-5C018BF6407D}"/>
              </a:ext>
            </a:extLst>
          </p:cNvPr>
          <p:cNvSpPr>
            <a:spLocks noGrp="1"/>
          </p:cNvSpPr>
          <p:nvPr>
            <p:ph type="sldNum" sz="quarter" idx="12"/>
          </p:nvPr>
        </p:nvSpPr>
        <p:spPr/>
        <p:txBody>
          <a:bodyPr/>
          <a:lstStyle/>
          <a:p>
            <a:fld id="{B04C3144-E594-453F-A4E1-99C6481F92B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312740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23F10-377E-4BD5-82E9-FD3947B255D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2F27725-6091-4659-9AE4-4DBD08B2C43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D91A7A-F35B-47A2-9472-A788C1EC768A}"/>
              </a:ext>
            </a:extLst>
          </p:cNvPr>
          <p:cNvSpPr>
            <a:spLocks noGrp="1"/>
          </p:cNvSpPr>
          <p:nvPr>
            <p:ph type="dt" sz="half" idx="10"/>
          </p:nvPr>
        </p:nvSpPr>
        <p:spPr/>
        <p:txBody>
          <a:bodyPr/>
          <a:lstStyle/>
          <a:p>
            <a:fld id="{C4359E13-4E25-4142-A5DD-D7A54ED7FF26}" type="datetimeFigureOut">
              <a:rPr lang="en-GB" smtClean="0">
                <a:solidFill>
                  <a:prstClr val="black">
                    <a:tint val="75000"/>
                  </a:prstClr>
                </a:solidFill>
              </a:rPr>
              <a:pPr/>
              <a:t>28/02/2022</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D9D3BD53-ADF2-4AAA-B4B3-AB5298D6430B}"/>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D774312F-71BC-473A-91F5-8BCC8501B833}"/>
              </a:ext>
            </a:extLst>
          </p:cNvPr>
          <p:cNvSpPr>
            <a:spLocks noGrp="1"/>
          </p:cNvSpPr>
          <p:nvPr>
            <p:ph type="sldNum" sz="quarter" idx="12"/>
          </p:nvPr>
        </p:nvSpPr>
        <p:spPr/>
        <p:txBody>
          <a:bodyPr/>
          <a:lstStyle/>
          <a:p>
            <a:fld id="{B04C3144-E594-453F-A4E1-99C6481F92B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677609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15254A-F289-46C8-BA1B-68A641F8017B}"/>
              </a:ext>
            </a:extLst>
          </p:cNvPr>
          <p:cNvSpPr>
            <a:spLocks noGrp="1"/>
          </p:cNvSpPr>
          <p:nvPr>
            <p:ph type="title" orient="vert"/>
          </p:nvPr>
        </p:nvSpPr>
        <p:spPr>
          <a:xfrm>
            <a:off x="8724899"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33F7E4C-8460-4CF7-B22C-AF68961F6465}"/>
              </a:ext>
            </a:extLst>
          </p:cNvPr>
          <p:cNvSpPr>
            <a:spLocks noGrp="1"/>
          </p:cNvSpPr>
          <p:nvPr>
            <p:ph type="body" orient="vert" idx="1"/>
          </p:nvPr>
        </p:nvSpPr>
        <p:spPr>
          <a:xfrm>
            <a:off x="838199"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632B78-2D6A-47D8-9427-0EC2481BC470}"/>
              </a:ext>
            </a:extLst>
          </p:cNvPr>
          <p:cNvSpPr>
            <a:spLocks noGrp="1"/>
          </p:cNvSpPr>
          <p:nvPr>
            <p:ph type="dt" sz="half" idx="10"/>
          </p:nvPr>
        </p:nvSpPr>
        <p:spPr/>
        <p:txBody>
          <a:bodyPr/>
          <a:lstStyle/>
          <a:p>
            <a:fld id="{C4359E13-4E25-4142-A5DD-D7A54ED7FF26}" type="datetimeFigureOut">
              <a:rPr lang="en-GB" smtClean="0">
                <a:solidFill>
                  <a:prstClr val="black">
                    <a:tint val="75000"/>
                  </a:prstClr>
                </a:solidFill>
              </a:rPr>
              <a:pPr/>
              <a:t>28/02/2022</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C436DB76-FAA4-4F10-8130-CBA8FDC0097F}"/>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B068634B-CBAB-4249-AC7A-77049D7EF6CE}"/>
              </a:ext>
            </a:extLst>
          </p:cNvPr>
          <p:cNvSpPr>
            <a:spLocks noGrp="1"/>
          </p:cNvSpPr>
          <p:nvPr>
            <p:ph type="sldNum" sz="quarter" idx="12"/>
          </p:nvPr>
        </p:nvSpPr>
        <p:spPr/>
        <p:txBody>
          <a:bodyPr/>
          <a:lstStyle/>
          <a:p>
            <a:fld id="{B04C3144-E594-453F-A4E1-99C6481F92B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3591792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25" y="609601"/>
            <a:ext cx="8676223"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25" y="3886200"/>
            <a:ext cx="8676223"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lumMod val="75000"/>
                  </a:prstClr>
                </a:solidFill>
              </a:rPr>
              <a:pPr/>
              <a:t>2/28/2022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lumMod val="75000"/>
                  </a:prstClr>
                </a:solidFill>
              </a:rPr>
              <a:pPr/>
              <a:t>‹#›</a:t>
            </a:fld>
            <a:endParaRPr lang="en-US" dirty="0">
              <a:solidFill>
                <a:prstClr val="white">
                  <a:lumMod val="75000"/>
                </a:prstClr>
              </a:solidFill>
            </a:endParaRPr>
          </a:p>
        </p:txBody>
      </p:sp>
    </p:spTree>
    <p:extLst>
      <p:ext uri="{BB962C8B-B14F-4D97-AF65-F5344CB8AC3E}">
        <p14:creationId xmlns:p14="http://schemas.microsoft.com/office/powerpoint/2010/main" val="42580822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lumMod val="75000"/>
                  </a:prstClr>
                </a:solidFill>
              </a:rPr>
              <a:pPr/>
              <a:t>2/28/2022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lumMod val="75000"/>
                  </a:prstClr>
                </a:solidFill>
              </a:rPr>
              <a:pPr/>
              <a:t>‹#›</a:t>
            </a:fld>
            <a:endParaRPr lang="en-US" dirty="0">
              <a:solidFill>
                <a:prstClr val="white">
                  <a:lumMod val="75000"/>
                </a:prstClr>
              </a:solidFill>
            </a:endParaRPr>
          </a:p>
        </p:txBody>
      </p:sp>
    </p:spTree>
    <p:extLst>
      <p:ext uri="{BB962C8B-B14F-4D97-AF65-F5344CB8AC3E}">
        <p14:creationId xmlns:p14="http://schemas.microsoft.com/office/powerpoint/2010/main" val="4546292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2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lumMod val="75000"/>
                  </a:prstClr>
                </a:solidFill>
              </a:rPr>
              <a:pPr/>
              <a:t>2/28/2022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lumMod val="75000"/>
                  </a:prstClr>
                </a:solidFill>
              </a:rPr>
              <a:pPr/>
              <a:t>‹#›</a:t>
            </a:fld>
            <a:endParaRPr lang="en-US" dirty="0">
              <a:solidFill>
                <a:prstClr val="white">
                  <a:lumMod val="75000"/>
                </a:prstClr>
              </a:solidFill>
            </a:endParaRPr>
          </a:p>
        </p:txBody>
      </p:sp>
    </p:spTree>
    <p:extLst>
      <p:ext uri="{BB962C8B-B14F-4D97-AF65-F5344CB8AC3E}">
        <p14:creationId xmlns:p14="http://schemas.microsoft.com/office/powerpoint/2010/main" val="422856082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701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lumMod val="75000"/>
                  </a:prstClr>
                </a:solidFill>
              </a:rPr>
              <a:pPr/>
              <a:t>2/28/2022</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lumMod val="7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lumMod val="75000"/>
                  </a:prstClr>
                </a:solidFill>
              </a:rPr>
              <a:pPr/>
              <a:t>‹#›</a:t>
            </a:fld>
            <a:endParaRPr lang="en-US" dirty="0">
              <a:solidFill>
                <a:prstClr val="white">
                  <a:lumMod val="75000"/>
                </a:prstClr>
              </a:solidFill>
            </a:endParaRPr>
          </a:p>
        </p:txBody>
      </p:sp>
    </p:spTree>
    <p:extLst>
      <p:ext uri="{BB962C8B-B14F-4D97-AF65-F5344CB8AC3E}">
        <p14:creationId xmlns:p14="http://schemas.microsoft.com/office/powerpoint/2010/main" val="405454914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1"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79"/>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25" y="3243279"/>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white">
                    <a:lumMod val="75000"/>
                  </a:prstClr>
                </a:solidFill>
              </a:rPr>
              <a:pPr/>
              <a:t>2/28/2022</a:t>
            </a:fld>
            <a:endParaRPr lang="en-US" dirty="0">
              <a:solidFill>
                <a:prstClr val="white">
                  <a:lumMod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lumMod val="75000"/>
                </a:prstClr>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lumMod val="75000"/>
                  </a:prstClr>
                </a:solidFill>
              </a:rPr>
              <a:pPr/>
              <a:t>‹#›</a:t>
            </a:fld>
            <a:endParaRPr lang="en-US" dirty="0">
              <a:solidFill>
                <a:prstClr val="white">
                  <a:lumMod val="75000"/>
                </a:prstClr>
              </a:solidFill>
            </a:endParaRPr>
          </a:p>
        </p:txBody>
      </p:sp>
    </p:spTree>
    <p:extLst>
      <p:ext uri="{BB962C8B-B14F-4D97-AF65-F5344CB8AC3E}">
        <p14:creationId xmlns:p14="http://schemas.microsoft.com/office/powerpoint/2010/main" val="305076009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white">
                    <a:lumMod val="75000"/>
                  </a:prstClr>
                </a:solidFill>
              </a:rPr>
              <a:pPr/>
              <a:t>2/28/2022</a:t>
            </a:fld>
            <a:endParaRPr lang="en-US" dirty="0">
              <a:solidFill>
                <a:prstClr val="white">
                  <a:lumMod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lumMod val="75000"/>
                </a:prst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white">
                    <a:lumMod val="75000"/>
                  </a:prstClr>
                </a:solidFill>
              </a:rPr>
              <a:pPr/>
              <a:t>‹#›</a:t>
            </a:fld>
            <a:endParaRPr lang="en-US" dirty="0">
              <a:solidFill>
                <a:prstClr val="white">
                  <a:lumMod val="75000"/>
                </a:prstClr>
              </a:solidFill>
            </a:endParaRPr>
          </a:p>
        </p:txBody>
      </p:sp>
    </p:spTree>
    <p:extLst>
      <p:ext uri="{BB962C8B-B14F-4D97-AF65-F5344CB8AC3E}">
        <p14:creationId xmlns:p14="http://schemas.microsoft.com/office/powerpoint/2010/main" val="176151615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prstClr val="white">
                    <a:lumMod val="75000"/>
                  </a:prstClr>
                </a:solidFill>
              </a:rPr>
              <a:pPr/>
              <a:t>2/28/2022</a:t>
            </a:fld>
            <a:endParaRPr lang="en-US" dirty="0">
              <a:solidFill>
                <a:prstClr val="white">
                  <a:lumMod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lumMod val="75000"/>
                </a:prst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prstClr val="white">
                    <a:lumMod val="75000"/>
                  </a:prstClr>
                </a:solidFill>
              </a:rPr>
              <a:pPr/>
              <a:t>‹#›</a:t>
            </a:fld>
            <a:endParaRPr lang="en-US" dirty="0">
              <a:solidFill>
                <a:prstClr val="white">
                  <a:lumMod val="75000"/>
                </a:prstClr>
              </a:solidFill>
            </a:endParaRPr>
          </a:p>
        </p:txBody>
      </p:sp>
    </p:spTree>
    <p:extLst>
      <p:ext uri="{BB962C8B-B14F-4D97-AF65-F5344CB8AC3E}">
        <p14:creationId xmlns:p14="http://schemas.microsoft.com/office/powerpoint/2010/main" val="815178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25"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25"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25"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lumMod val="75000"/>
                  </a:prstClr>
                </a:solidFill>
              </a:rPr>
              <a:pPr/>
              <a:t>2/28/2022</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lumMod val="7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lumMod val="75000"/>
                  </a:prstClr>
                </a:solidFill>
              </a:rPr>
              <a:pPr/>
              <a:t>‹#›</a:t>
            </a:fld>
            <a:endParaRPr lang="en-US" dirty="0">
              <a:solidFill>
                <a:prstClr val="white">
                  <a:lumMod val="75000"/>
                </a:prstClr>
              </a:solidFill>
            </a:endParaRPr>
          </a:p>
        </p:txBody>
      </p:sp>
    </p:spTree>
    <p:extLst>
      <p:ext uri="{BB962C8B-B14F-4D97-AF65-F5344CB8AC3E}">
        <p14:creationId xmlns:p14="http://schemas.microsoft.com/office/powerpoint/2010/main" val="71642941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2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45"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2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95"/>
            <a:ext cx="914400" cy="365125"/>
          </a:xfrm>
        </p:spPr>
        <p:txBody>
          <a:bodyPr/>
          <a:lstStyle/>
          <a:p>
            <a:fld id="{B61BEF0D-F0BB-DE4B-95CE-6DB70DBA9567}" type="datetimeFigureOut">
              <a:rPr lang="en-US" dirty="0">
                <a:solidFill>
                  <a:prstClr val="white">
                    <a:lumMod val="75000"/>
                  </a:prstClr>
                </a:solidFill>
              </a:rPr>
              <a:pPr/>
              <a:t>2/28/2022</a:t>
            </a:fld>
            <a:endParaRPr lang="en-US" dirty="0">
              <a:solidFill>
                <a:prstClr val="white">
                  <a:lumMod val="75000"/>
                </a:prstClr>
              </a:solidFill>
            </a:endParaRPr>
          </a:p>
        </p:txBody>
      </p:sp>
      <p:sp>
        <p:nvSpPr>
          <p:cNvPr id="6" name="Footer Placeholder 5"/>
          <p:cNvSpPr>
            <a:spLocks noGrp="1"/>
          </p:cNvSpPr>
          <p:nvPr>
            <p:ph type="ftr" sz="quarter" idx="11"/>
          </p:nvPr>
        </p:nvSpPr>
        <p:spPr>
          <a:xfrm>
            <a:off x="1141412" y="5883295"/>
            <a:ext cx="5105400" cy="365125"/>
          </a:xfrm>
        </p:spPr>
        <p:txBody>
          <a:bodyPr/>
          <a:lstStyle/>
          <a:p>
            <a:endParaRPr lang="en-US" dirty="0">
              <a:solidFill>
                <a:prstClr val="white">
                  <a:lumMod val="75000"/>
                </a:prstClr>
              </a:solidFill>
            </a:endParaRPr>
          </a:p>
        </p:txBody>
      </p:sp>
      <p:sp>
        <p:nvSpPr>
          <p:cNvPr id="7" name="Slide Number Placeholder 6"/>
          <p:cNvSpPr>
            <a:spLocks noGrp="1"/>
          </p:cNvSpPr>
          <p:nvPr>
            <p:ph type="sldNum" sz="quarter" idx="12"/>
          </p:nvPr>
        </p:nvSpPr>
        <p:spPr>
          <a:xfrm>
            <a:off x="10742626" y="5883295"/>
            <a:ext cx="322567" cy="365125"/>
          </a:xfrm>
        </p:spPr>
        <p:txBody>
          <a:bodyPr/>
          <a:lstStyle/>
          <a:p>
            <a:fld id="{D57F1E4F-1CFF-5643-939E-217C01CDF565}" type="slidenum">
              <a:rPr lang="en-US" dirty="0">
                <a:solidFill>
                  <a:prstClr val="white">
                    <a:lumMod val="75000"/>
                  </a:prstClr>
                </a:solidFill>
              </a:rPr>
              <a:pPr/>
              <a:t>‹#›</a:t>
            </a:fld>
            <a:endParaRPr lang="en-US" dirty="0">
              <a:solidFill>
                <a:prstClr val="white">
                  <a:lumMod val="75000"/>
                </a:prstClr>
              </a:solidFill>
            </a:endParaRPr>
          </a:p>
        </p:txBody>
      </p:sp>
    </p:spTree>
    <p:extLst>
      <p:ext uri="{BB962C8B-B14F-4D97-AF65-F5344CB8AC3E}">
        <p14:creationId xmlns:p14="http://schemas.microsoft.com/office/powerpoint/2010/main" val="112393846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lumMod val="75000"/>
                  </a:prstClr>
                </a:solidFill>
              </a:rPr>
              <a:pPr/>
              <a:t>2/28/2022</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lumMod val="7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lumMod val="75000"/>
                  </a:prstClr>
                </a:solidFill>
              </a:rPr>
              <a:pPr/>
              <a:t>‹#›</a:t>
            </a:fld>
            <a:endParaRPr lang="en-US" dirty="0">
              <a:solidFill>
                <a:prstClr val="white">
                  <a:lumMod val="75000"/>
                </a:prstClr>
              </a:solidFill>
            </a:endParaRPr>
          </a:p>
        </p:txBody>
      </p:sp>
    </p:spTree>
    <p:extLst>
      <p:ext uri="{BB962C8B-B14F-4D97-AF65-F5344CB8AC3E}">
        <p14:creationId xmlns:p14="http://schemas.microsoft.com/office/powerpoint/2010/main" val="57712503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22" y="609615"/>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lumMod val="75000"/>
                  </a:prstClr>
                </a:solidFill>
              </a:rPr>
              <a:pPr/>
              <a:t>2/28/2022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lumMod val="75000"/>
                  </a:prstClr>
                </a:solidFill>
              </a:rPr>
              <a:pPr/>
              <a:t>‹#›</a:t>
            </a:fld>
            <a:endParaRPr lang="en-US" dirty="0">
              <a:solidFill>
                <a:prstClr val="white">
                  <a:lumMod val="75000"/>
                </a:prstClr>
              </a:solidFill>
            </a:endParaRPr>
          </a:p>
        </p:txBody>
      </p:sp>
    </p:spTree>
    <p:extLst>
      <p:ext uri="{BB962C8B-B14F-4D97-AF65-F5344CB8AC3E}">
        <p14:creationId xmlns:p14="http://schemas.microsoft.com/office/powerpoint/2010/main" val="394313056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srgbClr val="F4B54B"/>
                </a:solidFill>
                <a:effectLst>
                  <a:glow rad="38100">
                    <a:prstClr val="black">
                      <a:lumMod val="65000"/>
                      <a:lumOff val="35000"/>
                      <a:alpha val="40000"/>
                    </a:prstClr>
                  </a:glow>
                  <a:outerShdw blurRad="28575" dist="38100" dir="14040000" algn="tl" rotWithShape="0">
                    <a:srgbClr val="000000">
                      <a:alpha val="25000"/>
                    </a:srgbClr>
                  </a:outerShdw>
                </a:effectLst>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srgbClr val="F4B54B"/>
                </a:solidFill>
                <a:effectLst>
                  <a:glow rad="38100">
                    <a:prstClr val="black">
                      <a:lumMod val="65000"/>
                      <a:lumOff val="35000"/>
                      <a:alpha val="40000"/>
                    </a:prstClr>
                  </a:glow>
                  <a:outerShdw blurRad="28575" dist="38100" dir="14040000" algn="tl" rotWithShape="0">
                    <a:srgbClr val="000000">
                      <a:alpha val="25000"/>
                    </a:srgbClr>
                  </a:outerShdw>
                </a:effectLst>
              </a:rPr>
              <a:t>”</a:t>
            </a:r>
          </a:p>
        </p:txBody>
      </p:sp>
      <p:sp>
        <p:nvSpPr>
          <p:cNvPr id="2" name="Title 1"/>
          <p:cNvSpPr>
            <a:spLocks noGrp="1"/>
          </p:cNvSpPr>
          <p:nvPr>
            <p:ph type="title"/>
          </p:nvPr>
        </p:nvSpPr>
        <p:spPr>
          <a:xfrm>
            <a:off x="1446222" y="609609"/>
            <a:ext cx="9296399"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3" y="3352800"/>
            <a:ext cx="8839203"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lumMod val="75000"/>
                  </a:prstClr>
                </a:solidFill>
              </a:rPr>
              <a:pPr/>
              <a:t>2/28/2022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lumMod val="75000"/>
                  </a:prstClr>
                </a:solidFill>
              </a:rPr>
              <a:pPr/>
              <a:t>‹#›</a:t>
            </a:fld>
            <a:endParaRPr lang="en-US" dirty="0">
              <a:solidFill>
                <a:prstClr val="white">
                  <a:lumMod val="75000"/>
                </a:prstClr>
              </a:solidFill>
            </a:endParaRPr>
          </a:p>
        </p:txBody>
      </p:sp>
    </p:spTree>
    <p:extLst>
      <p:ext uri="{BB962C8B-B14F-4D97-AF65-F5344CB8AC3E}">
        <p14:creationId xmlns:p14="http://schemas.microsoft.com/office/powerpoint/2010/main" val="380252209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21"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lumMod val="75000"/>
                  </a:prstClr>
                </a:solidFill>
              </a:rPr>
              <a:pPr/>
              <a:t>2/28/2022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lumMod val="75000"/>
                  </a:prstClr>
                </a:solidFill>
              </a:rPr>
              <a:pPr/>
              <a:t>‹#›</a:t>
            </a:fld>
            <a:endParaRPr lang="en-US" dirty="0">
              <a:solidFill>
                <a:prstClr val="white">
                  <a:lumMod val="75000"/>
                </a:prstClr>
              </a:solidFill>
            </a:endParaRPr>
          </a:p>
        </p:txBody>
      </p:sp>
    </p:spTree>
    <p:extLst>
      <p:ext uri="{BB962C8B-B14F-4D97-AF65-F5344CB8AC3E}">
        <p14:creationId xmlns:p14="http://schemas.microsoft.com/office/powerpoint/2010/main" val="182971188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srgbClr val="F4B54B"/>
                </a:solidFill>
                <a:effectLst>
                  <a:glow rad="38100">
                    <a:prstClr val="black">
                      <a:lumMod val="65000"/>
                      <a:lumOff val="35000"/>
                      <a:alpha val="40000"/>
                    </a:prstClr>
                  </a:glow>
                  <a:outerShdw blurRad="28575" dist="38100" dir="14040000" algn="tl" rotWithShape="0">
                    <a:srgbClr val="000000">
                      <a:alpha val="25000"/>
                    </a:srgbClr>
                  </a:outerShdw>
                </a:effectLst>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srgbClr val="F4B54B"/>
                </a:solidFill>
                <a:effectLst>
                  <a:glow rad="38100">
                    <a:prstClr val="black">
                      <a:lumMod val="65000"/>
                      <a:lumOff val="35000"/>
                      <a:alpha val="40000"/>
                    </a:prstClr>
                  </a:glow>
                  <a:outerShdw blurRad="28575" dist="38100" dir="14040000" algn="tl" rotWithShape="0">
                    <a:srgbClr val="000000">
                      <a:alpha val="25000"/>
                    </a:srgbClr>
                  </a:outerShdw>
                </a:effectLst>
              </a:rPr>
              <a:t>”</a:t>
            </a:r>
          </a:p>
        </p:txBody>
      </p:sp>
      <p:sp>
        <p:nvSpPr>
          <p:cNvPr id="2" name="Title 1"/>
          <p:cNvSpPr>
            <a:spLocks noGrp="1"/>
          </p:cNvSpPr>
          <p:nvPr>
            <p:ph type="title"/>
          </p:nvPr>
        </p:nvSpPr>
        <p:spPr>
          <a:xfrm>
            <a:off x="1446222" y="609609"/>
            <a:ext cx="9296399"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lumMod val="75000"/>
                  </a:prstClr>
                </a:solidFill>
              </a:rPr>
              <a:pPr/>
              <a:t>2/28/2022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lumMod val="75000"/>
                  </a:prstClr>
                </a:solidFill>
              </a:rPr>
              <a:pPr/>
              <a:t>‹#›</a:t>
            </a:fld>
            <a:endParaRPr lang="en-US" dirty="0">
              <a:solidFill>
                <a:prstClr val="white">
                  <a:lumMod val="75000"/>
                </a:prstClr>
              </a:solidFill>
            </a:endParaRPr>
          </a:p>
        </p:txBody>
      </p:sp>
    </p:spTree>
    <p:extLst>
      <p:ext uri="{BB962C8B-B14F-4D97-AF65-F5344CB8AC3E}">
        <p14:creationId xmlns:p14="http://schemas.microsoft.com/office/powerpoint/2010/main" val="219766404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22" y="609609"/>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lumMod val="75000"/>
                  </a:prstClr>
                </a:solidFill>
              </a:rPr>
              <a:pPr/>
              <a:t>2/28/2022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lumMod val="75000"/>
                  </a:prstClr>
                </a:solidFill>
              </a:rPr>
              <a:pPr/>
              <a:t>‹#›</a:t>
            </a:fld>
            <a:endParaRPr lang="en-US" dirty="0">
              <a:solidFill>
                <a:prstClr val="white">
                  <a:lumMod val="75000"/>
                </a:prstClr>
              </a:solidFill>
            </a:endParaRPr>
          </a:p>
        </p:txBody>
      </p:sp>
    </p:spTree>
    <p:extLst>
      <p:ext uri="{BB962C8B-B14F-4D97-AF65-F5344CB8AC3E}">
        <p14:creationId xmlns:p14="http://schemas.microsoft.com/office/powerpoint/2010/main" val="286107759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22" y="609600"/>
            <a:ext cx="9905999"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lumMod val="75000"/>
                  </a:prstClr>
                </a:solidFill>
              </a:rPr>
              <a:pPr/>
              <a:t>2/28/2022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lumMod val="75000"/>
                  </a:prstClr>
                </a:solidFill>
              </a:rPr>
              <a:pPr/>
              <a:t>‹#›</a:t>
            </a:fld>
            <a:endParaRPr lang="en-US" dirty="0">
              <a:solidFill>
                <a:prstClr val="white">
                  <a:lumMod val="75000"/>
                </a:prstClr>
              </a:solidFill>
            </a:endParaRPr>
          </a:p>
        </p:txBody>
      </p:sp>
    </p:spTree>
    <p:extLst>
      <p:ext uri="{BB962C8B-B14F-4D97-AF65-F5344CB8AC3E}">
        <p14:creationId xmlns:p14="http://schemas.microsoft.com/office/powerpoint/2010/main" val="88561692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7" y="609615"/>
            <a:ext cx="2210515"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lumMod val="75000"/>
                  </a:prstClr>
                </a:solidFill>
              </a:rPr>
              <a:pPr/>
              <a:t>2/28/2022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lumMod val="75000"/>
                  </a:prstClr>
                </a:solidFill>
              </a:rPr>
              <a:pPr/>
              <a:t>‹#›</a:t>
            </a:fld>
            <a:endParaRPr lang="en-US" dirty="0">
              <a:solidFill>
                <a:prstClr val="white">
                  <a:lumMod val="75000"/>
                </a:prstClr>
              </a:solidFill>
            </a:endParaRPr>
          </a:p>
        </p:txBody>
      </p:sp>
    </p:spTree>
    <p:extLst>
      <p:ext uri="{BB962C8B-B14F-4D97-AF65-F5344CB8AC3E}">
        <p14:creationId xmlns:p14="http://schemas.microsoft.com/office/powerpoint/2010/main" val="2664296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25"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25"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25"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2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45"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2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95"/>
            <a:ext cx="914400" cy="365125"/>
          </a:xfrm>
        </p:spPr>
        <p:txBody>
          <a:bodyPr/>
          <a:lstStyle/>
          <a:p>
            <a:fld id="{B61BEF0D-F0BB-DE4B-95CE-6DB70DBA9567}" type="datetimeFigureOut">
              <a:rPr lang="en-US" dirty="0"/>
              <a:pPr/>
              <a:t>2/28/2022</a:t>
            </a:fld>
            <a:endParaRPr lang="en-US" dirty="0"/>
          </a:p>
        </p:txBody>
      </p:sp>
      <p:sp>
        <p:nvSpPr>
          <p:cNvPr id="6" name="Footer Placeholder 5"/>
          <p:cNvSpPr>
            <a:spLocks noGrp="1"/>
          </p:cNvSpPr>
          <p:nvPr>
            <p:ph type="ftr" sz="quarter" idx="11"/>
          </p:nvPr>
        </p:nvSpPr>
        <p:spPr>
          <a:xfrm>
            <a:off x="1141412" y="5883295"/>
            <a:ext cx="5105400" cy="365125"/>
          </a:xfrm>
        </p:spPr>
        <p:txBody>
          <a:bodyPr/>
          <a:lstStyle/>
          <a:p>
            <a:endParaRPr lang="en-US" dirty="0"/>
          </a:p>
        </p:txBody>
      </p:sp>
      <p:sp>
        <p:nvSpPr>
          <p:cNvPr id="7" name="Slide Number Placeholder 6"/>
          <p:cNvSpPr>
            <a:spLocks noGrp="1"/>
          </p:cNvSpPr>
          <p:nvPr>
            <p:ph type="sldNum" sz="quarter" idx="12"/>
          </p:nvPr>
        </p:nvSpPr>
        <p:spPr>
          <a:xfrm>
            <a:off x="10742626" y="588329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4.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5.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theme" Target="../theme/theme6.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22" y="609600"/>
            <a:ext cx="9905999"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22" y="2667019"/>
            <a:ext cx="9905999"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9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2/28/2022</a:t>
            </a:fld>
            <a:endParaRPr lang="en-US" dirty="0"/>
          </a:p>
        </p:txBody>
      </p:sp>
      <p:sp>
        <p:nvSpPr>
          <p:cNvPr id="5" name="Footer Placeholder 4"/>
          <p:cNvSpPr>
            <a:spLocks noGrp="1"/>
          </p:cNvSpPr>
          <p:nvPr>
            <p:ph type="ftr" sz="quarter" idx="3"/>
          </p:nvPr>
        </p:nvSpPr>
        <p:spPr>
          <a:xfrm>
            <a:off x="1141412" y="588329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26" y="588329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609600" y="6356369"/>
            <a:ext cx="2844800" cy="365125"/>
          </a:xfrm>
          <a:prstGeom prst="rect">
            <a:avLst/>
          </a:prstGeom>
        </p:spPr>
        <p:txBody>
          <a:bodyPr vert="horz" lIns="91440" tIns="45720" rIns="91440" bIns="45720" rtlCol="0" anchor="ctr"/>
          <a:lstStyle>
            <a:lvl1pPr algn="l" eaLnBrk="0" hangingPunct="0">
              <a:defRPr sz="1200">
                <a:solidFill>
                  <a:schemeClr val="tx1">
                    <a:tint val="75000"/>
                  </a:schemeClr>
                </a:solidFill>
                <a:latin typeface="Arial" charset="0"/>
                <a:cs typeface="+mn-cs"/>
              </a:defRPr>
            </a:lvl1pPr>
          </a:lstStyle>
          <a:p>
            <a:pPr defTabSz="914400" fontAlgn="base">
              <a:spcBef>
                <a:spcPct val="0"/>
              </a:spcBef>
              <a:spcAft>
                <a:spcPct val="0"/>
              </a:spcAft>
              <a:defRPr/>
            </a:pPr>
            <a:endParaRPr lang="en-GB">
              <a:solidFill>
                <a:prstClr val="black">
                  <a:tint val="75000"/>
                </a:prstClr>
              </a:solidFill>
            </a:endParaRPr>
          </a:p>
        </p:txBody>
      </p:sp>
      <p:sp>
        <p:nvSpPr>
          <p:cNvPr id="5" name="Footer Placeholder 4"/>
          <p:cNvSpPr>
            <a:spLocks noGrp="1"/>
          </p:cNvSpPr>
          <p:nvPr>
            <p:ph type="ftr" sz="quarter" idx="3"/>
          </p:nvPr>
        </p:nvSpPr>
        <p:spPr>
          <a:xfrm>
            <a:off x="4165600" y="6356369"/>
            <a:ext cx="3860800" cy="365125"/>
          </a:xfrm>
          <a:prstGeom prst="rect">
            <a:avLst/>
          </a:prstGeom>
        </p:spPr>
        <p:txBody>
          <a:bodyPr vert="horz" lIns="91440" tIns="45720" rIns="91440" bIns="45720" rtlCol="0" anchor="ctr"/>
          <a:lstStyle>
            <a:lvl1pPr algn="ctr" eaLnBrk="0" hangingPunct="0">
              <a:defRPr sz="1200">
                <a:solidFill>
                  <a:schemeClr val="tx1">
                    <a:tint val="75000"/>
                  </a:schemeClr>
                </a:solidFill>
                <a:latin typeface="Arial" charset="0"/>
                <a:cs typeface="+mn-cs"/>
              </a:defRPr>
            </a:lvl1pPr>
          </a:lstStyle>
          <a:p>
            <a:pPr defTabSz="914400" fontAlgn="base">
              <a:spcBef>
                <a:spcPct val="0"/>
              </a:spcBef>
              <a:spcAft>
                <a:spcPct val="0"/>
              </a:spcAft>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69"/>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914400" eaLnBrk="0" fontAlgn="base" hangingPunct="0">
              <a:spcBef>
                <a:spcPct val="0"/>
              </a:spcBef>
              <a:spcAft>
                <a:spcPct val="0"/>
              </a:spcAft>
              <a:defRPr/>
            </a:pPr>
            <a:fld id="{92F160AB-FE39-4975-B588-7A86C8DE0238}" type="slidenum">
              <a:rPr lang="en-GB" altLang="en-US">
                <a:latin typeface="Arial" pitchFamily="34" charset="0"/>
                <a:cs typeface="Arial" pitchFamily="34" charset="0"/>
              </a:rPr>
              <a:pPr defTabSz="914400" eaLnBrk="0" fontAlgn="base" hangingPunct="0">
                <a:spcBef>
                  <a:spcPct val="0"/>
                </a:spcBef>
                <a:spcAft>
                  <a:spcPct val="0"/>
                </a:spcAft>
                <a:defRPr/>
              </a:pPr>
              <a:t>‹#›</a:t>
            </a:fld>
            <a:endParaRPr lang="en-GB" altLang="en-US">
              <a:latin typeface="Arial" pitchFamily="34" charset="0"/>
              <a:cs typeface="Arial" pitchFamily="34" charset="0"/>
            </a:endParaRPr>
          </a:p>
        </p:txBody>
      </p:sp>
    </p:spTree>
    <p:extLst>
      <p:ext uri="{BB962C8B-B14F-4D97-AF65-F5344CB8AC3E}">
        <p14:creationId xmlns:p14="http://schemas.microsoft.com/office/powerpoint/2010/main" val="274317187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895352" y="568325"/>
            <a:ext cx="10407649"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lvl="0"/>
            <a:r>
              <a:rPr lang="en-GB" altLang="en-US"/>
              <a:t>Click to edit the title text format</a:t>
            </a:r>
          </a:p>
        </p:txBody>
      </p:sp>
      <p:sp>
        <p:nvSpPr>
          <p:cNvPr id="1027" name="Rectangle 2"/>
          <p:cNvSpPr>
            <a:spLocks noGrp="1" noChangeArrowheads="1"/>
          </p:cNvSpPr>
          <p:nvPr>
            <p:ph type="body" idx="1"/>
          </p:nvPr>
        </p:nvSpPr>
        <p:spPr bwMode="auto">
          <a:xfrm>
            <a:off x="895352" y="1906588"/>
            <a:ext cx="10407649"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Tree>
    <p:extLst>
      <p:ext uri="{BB962C8B-B14F-4D97-AF65-F5344CB8AC3E}">
        <p14:creationId xmlns:p14="http://schemas.microsoft.com/office/powerpoint/2010/main" val="3979720141"/>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ctr" defTabSz="414338" rtl="0" eaLnBrk="0" fontAlgn="base" hangingPunct="0">
        <a:lnSpc>
          <a:spcPct val="93000"/>
        </a:lnSpc>
        <a:spcBef>
          <a:spcPct val="0"/>
        </a:spcBef>
        <a:spcAft>
          <a:spcPct val="0"/>
        </a:spcAft>
        <a:buClr>
          <a:srgbClr val="000000"/>
        </a:buClr>
        <a:buSzPct val="45000"/>
        <a:buFont typeface="Wingdings" pitchFamily="2" charset="2"/>
        <a:defRPr sz="2500" b="1">
          <a:solidFill>
            <a:srgbClr val="000000"/>
          </a:solidFill>
          <a:latin typeface="+mj-lt"/>
          <a:ea typeface="+mj-ea"/>
          <a:cs typeface="+mj-cs"/>
        </a:defRPr>
      </a:lvl1pPr>
      <a:lvl2pPr algn="ctr" defTabSz="414338" rtl="0" eaLnBrk="0" fontAlgn="base" hangingPunct="0">
        <a:lnSpc>
          <a:spcPct val="93000"/>
        </a:lnSpc>
        <a:spcBef>
          <a:spcPct val="0"/>
        </a:spcBef>
        <a:spcAft>
          <a:spcPct val="0"/>
        </a:spcAft>
        <a:buClr>
          <a:srgbClr val="000000"/>
        </a:buClr>
        <a:buSzPct val="45000"/>
        <a:buFont typeface="Wingdings" pitchFamily="2" charset="2"/>
        <a:defRPr sz="2500" b="1">
          <a:solidFill>
            <a:srgbClr val="000000"/>
          </a:solidFill>
          <a:latin typeface="Times New Roman" pitchFamily="18" charset="0"/>
          <a:ea typeface="msgothic" charset="0"/>
          <a:cs typeface="msgothic" charset="0"/>
        </a:defRPr>
      </a:lvl2pPr>
      <a:lvl3pPr algn="ctr" defTabSz="414338" rtl="0" eaLnBrk="0" fontAlgn="base" hangingPunct="0">
        <a:lnSpc>
          <a:spcPct val="93000"/>
        </a:lnSpc>
        <a:spcBef>
          <a:spcPct val="0"/>
        </a:spcBef>
        <a:spcAft>
          <a:spcPct val="0"/>
        </a:spcAft>
        <a:buClr>
          <a:srgbClr val="000000"/>
        </a:buClr>
        <a:buSzPct val="45000"/>
        <a:buFont typeface="Wingdings" pitchFamily="2" charset="2"/>
        <a:defRPr sz="2500" b="1">
          <a:solidFill>
            <a:srgbClr val="000000"/>
          </a:solidFill>
          <a:latin typeface="Times New Roman" pitchFamily="18" charset="0"/>
          <a:ea typeface="msgothic" charset="0"/>
          <a:cs typeface="msgothic" charset="0"/>
        </a:defRPr>
      </a:lvl3pPr>
      <a:lvl4pPr algn="ctr" defTabSz="414338" rtl="0" eaLnBrk="0" fontAlgn="base" hangingPunct="0">
        <a:lnSpc>
          <a:spcPct val="93000"/>
        </a:lnSpc>
        <a:spcBef>
          <a:spcPct val="0"/>
        </a:spcBef>
        <a:spcAft>
          <a:spcPct val="0"/>
        </a:spcAft>
        <a:buClr>
          <a:srgbClr val="000000"/>
        </a:buClr>
        <a:buSzPct val="45000"/>
        <a:buFont typeface="Wingdings" pitchFamily="2" charset="2"/>
        <a:defRPr sz="2500" b="1">
          <a:solidFill>
            <a:srgbClr val="000000"/>
          </a:solidFill>
          <a:latin typeface="Times New Roman" pitchFamily="18" charset="0"/>
          <a:ea typeface="msgothic" charset="0"/>
          <a:cs typeface="msgothic" charset="0"/>
        </a:defRPr>
      </a:lvl4pPr>
      <a:lvl5pPr algn="ctr" defTabSz="414338" rtl="0" eaLnBrk="0" fontAlgn="base" hangingPunct="0">
        <a:lnSpc>
          <a:spcPct val="93000"/>
        </a:lnSpc>
        <a:spcBef>
          <a:spcPct val="0"/>
        </a:spcBef>
        <a:spcAft>
          <a:spcPct val="0"/>
        </a:spcAft>
        <a:buClr>
          <a:srgbClr val="000000"/>
        </a:buClr>
        <a:buSzPct val="45000"/>
        <a:buFont typeface="Wingdings" pitchFamily="2" charset="2"/>
        <a:defRPr sz="2500" b="1">
          <a:solidFill>
            <a:srgbClr val="000000"/>
          </a:solidFill>
          <a:latin typeface="Times New Roman" pitchFamily="18" charset="0"/>
          <a:ea typeface="msgothic" charset="0"/>
          <a:cs typeface="msgothic" charset="0"/>
        </a:defRPr>
      </a:lvl5pPr>
      <a:lvl6pPr marL="1393506" indent="-195783" algn="ctr" defTabSz="414597" rtl="0" fontAlgn="base" hangingPunct="0">
        <a:lnSpc>
          <a:spcPct val="93000"/>
        </a:lnSpc>
        <a:spcBef>
          <a:spcPct val="0"/>
        </a:spcBef>
        <a:spcAft>
          <a:spcPct val="0"/>
        </a:spcAft>
        <a:buClr>
          <a:srgbClr val="000000"/>
        </a:buClr>
        <a:buSzPct val="45000"/>
        <a:buFont typeface="Wingdings" pitchFamily="2" charset="2"/>
        <a:defRPr sz="2500" b="1">
          <a:solidFill>
            <a:srgbClr val="000000"/>
          </a:solidFill>
          <a:latin typeface="Times New Roman" pitchFamily="18" charset="0"/>
          <a:ea typeface="msgothic" charset="0"/>
          <a:cs typeface="msgothic" charset="0"/>
        </a:defRPr>
      </a:lvl6pPr>
      <a:lvl7pPr marL="1808105" indent="-195783" algn="ctr" defTabSz="414597" rtl="0" fontAlgn="base" hangingPunct="0">
        <a:lnSpc>
          <a:spcPct val="93000"/>
        </a:lnSpc>
        <a:spcBef>
          <a:spcPct val="0"/>
        </a:spcBef>
        <a:spcAft>
          <a:spcPct val="0"/>
        </a:spcAft>
        <a:buClr>
          <a:srgbClr val="000000"/>
        </a:buClr>
        <a:buSzPct val="45000"/>
        <a:buFont typeface="Wingdings" pitchFamily="2" charset="2"/>
        <a:defRPr sz="2500" b="1">
          <a:solidFill>
            <a:srgbClr val="000000"/>
          </a:solidFill>
          <a:latin typeface="Times New Roman" pitchFamily="18" charset="0"/>
          <a:ea typeface="msgothic" charset="0"/>
          <a:cs typeface="msgothic" charset="0"/>
        </a:defRPr>
      </a:lvl7pPr>
      <a:lvl8pPr marL="2222701" indent="-195783" algn="ctr" defTabSz="414597" rtl="0" fontAlgn="base" hangingPunct="0">
        <a:lnSpc>
          <a:spcPct val="93000"/>
        </a:lnSpc>
        <a:spcBef>
          <a:spcPct val="0"/>
        </a:spcBef>
        <a:spcAft>
          <a:spcPct val="0"/>
        </a:spcAft>
        <a:buClr>
          <a:srgbClr val="000000"/>
        </a:buClr>
        <a:buSzPct val="45000"/>
        <a:buFont typeface="Wingdings" pitchFamily="2" charset="2"/>
        <a:defRPr sz="2500" b="1">
          <a:solidFill>
            <a:srgbClr val="000000"/>
          </a:solidFill>
          <a:latin typeface="Times New Roman" pitchFamily="18" charset="0"/>
          <a:ea typeface="msgothic" charset="0"/>
          <a:cs typeface="msgothic" charset="0"/>
        </a:defRPr>
      </a:lvl8pPr>
      <a:lvl9pPr marL="2637300" indent="-195783" algn="ctr" defTabSz="414597" rtl="0" fontAlgn="base" hangingPunct="0">
        <a:lnSpc>
          <a:spcPct val="93000"/>
        </a:lnSpc>
        <a:spcBef>
          <a:spcPct val="0"/>
        </a:spcBef>
        <a:spcAft>
          <a:spcPct val="0"/>
        </a:spcAft>
        <a:buClr>
          <a:srgbClr val="000000"/>
        </a:buClr>
        <a:buSzPct val="45000"/>
        <a:buFont typeface="Wingdings" pitchFamily="2" charset="2"/>
        <a:defRPr sz="2500" b="1">
          <a:solidFill>
            <a:srgbClr val="000000"/>
          </a:solidFill>
          <a:latin typeface="Times New Roman" pitchFamily="18" charset="0"/>
          <a:ea typeface="msgothic" charset="0"/>
          <a:cs typeface="msgothic" charset="0"/>
        </a:defRPr>
      </a:lvl9pPr>
    </p:titleStyle>
    <p:bodyStyle>
      <a:lvl1pPr marL="390525" indent="-292100" algn="l" defTabSz="414338" rtl="0" eaLnBrk="0" fontAlgn="base" hangingPunct="0">
        <a:lnSpc>
          <a:spcPct val="93000"/>
        </a:lnSpc>
        <a:spcBef>
          <a:spcPct val="0"/>
        </a:spcBef>
        <a:spcAft>
          <a:spcPts val="800"/>
        </a:spcAft>
        <a:buClr>
          <a:srgbClr val="000000"/>
        </a:buClr>
        <a:buSzPct val="100000"/>
        <a:buFont typeface="Arial" panose="020B0604020202020204" pitchFamily="34" charset="0"/>
        <a:buChar char="•"/>
        <a:defRPr>
          <a:solidFill>
            <a:srgbClr val="000000"/>
          </a:solidFill>
          <a:latin typeface="+mn-lt"/>
          <a:ea typeface="+mn-ea"/>
          <a:cs typeface="+mn-cs"/>
        </a:defRPr>
      </a:lvl1pPr>
      <a:lvl2pPr marL="782638" indent="-260350" algn="l" defTabSz="414338" rtl="0" eaLnBrk="0" fontAlgn="base" hangingPunct="0">
        <a:lnSpc>
          <a:spcPct val="93000"/>
        </a:lnSpc>
        <a:spcBef>
          <a:spcPct val="0"/>
        </a:spcBef>
        <a:spcAft>
          <a:spcPts val="1038"/>
        </a:spcAft>
        <a:buClr>
          <a:srgbClr val="000000"/>
        </a:buClr>
        <a:buSzPct val="75000"/>
        <a:buFont typeface="Symbol" pitchFamily="18" charset="2"/>
        <a:buChar char=""/>
        <a:defRPr sz="2400">
          <a:solidFill>
            <a:srgbClr val="000000"/>
          </a:solidFill>
          <a:latin typeface="+mn-lt"/>
          <a:ea typeface="+mn-ea"/>
          <a:cs typeface="+mn-cs"/>
        </a:defRPr>
      </a:lvl2pPr>
      <a:lvl3pPr marL="1173163" indent="-195263" algn="l" defTabSz="414338" rtl="0" eaLnBrk="0" fontAlgn="base" hangingPunct="0">
        <a:lnSpc>
          <a:spcPct val="93000"/>
        </a:lnSpc>
        <a:spcBef>
          <a:spcPct val="0"/>
        </a:spcBef>
        <a:spcAft>
          <a:spcPts val="775"/>
        </a:spcAft>
        <a:buClr>
          <a:srgbClr val="000000"/>
        </a:buClr>
        <a:buSzPct val="45000"/>
        <a:buFont typeface="Wingdings" pitchFamily="2" charset="2"/>
        <a:buChar char=""/>
        <a:defRPr sz="2200">
          <a:solidFill>
            <a:srgbClr val="000000"/>
          </a:solidFill>
          <a:latin typeface="+mn-lt"/>
          <a:ea typeface="+mn-ea"/>
          <a:cs typeface="+mn-cs"/>
        </a:defRPr>
      </a:lvl3pPr>
      <a:lvl4pPr marL="1565275" indent="-195263" algn="l" defTabSz="414338" rtl="0" eaLnBrk="0" fontAlgn="base" hangingPunct="0">
        <a:lnSpc>
          <a:spcPct val="93000"/>
        </a:lnSpc>
        <a:spcBef>
          <a:spcPct val="0"/>
        </a:spcBef>
        <a:spcAft>
          <a:spcPts val="525"/>
        </a:spcAft>
        <a:buClr>
          <a:srgbClr val="000000"/>
        </a:buClr>
        <a:buSzPct val="75000"/>
        <a:buFont typeface="Symbol" pitchFamily="18" charset="2"/>
        <a:buChar char=""/>
        <a:defRPr>
          <a:solidFill>
            <a:srgbClr val="000000"/>
          </a:solidFill>
          <a:latin typeface="+mn-lt"/>
          <a:ea typeface="+mn-ea"/>
          <a:cs typeface="+mn-cs"/>
        </a:defRPr>
      </a:lvl4pPr>
      <a:lvl5pPr marL="1957388" indent="-195263" algn="l" defTabSz="414338" rtl="0" eaLnBrk="0" fontAlgn="base" hangingPunct="0">
        <a:lnSpc>
          <a:spcPct val="93000"/>
        </a:lnSpc>
        <a:spcBef>
          <a:spcPct val="0"/>
        </a:spcBef>
        <a:spcAft>
          <a:spcPts val="263"/>
        </a:spcAft>
        <a:buClr>
          <a:srgbClr val="000000"/>
        </a:buClr>
        <a:buSzPct val="45000"/>
        <a:buFont typeface="Wingdings" pitchFamily="2" charset="2"/>
        <a:buChar char=""/>
        <a:defRPr>
          <a:solidFill>
            <a:srgbClr val="000000"/>
          </a:solidFill>
          <a:latin typeface="+mn-lt"/>
          <a:ea typeface="+mn-ea"/>
          <a:cs typeface="+mn-cs"/>
        </a:defRPr>
      </a:lvl5pPr>
      <a:lvl6pPr marL="2372417" indent="-195783" algn="l" defTabSz="414597" rtl="0" fontAlgn="base" hangingPunct="0">
        <a:lnSpc>
          <a:spcPct val="93000"/>
        </a:lnSpc>
        <a:spcBef>
          <a:spcPct val="0"/>
        </a:spcBef>
        <a:spcAft>
          <a:spcPts val="261"/>
        </a:spcAft>
        <a:buClr>
          <a:srgbClr val="000000"/>
        </a:buClr>
        <a:buSzPct val="45000"/>
        <a:buFont typeface="Wingdings" pitchFamily="2" charset="2"/>
        <a:buChar char=""/>
        <a:defRPr sz="1800">
          <a:solidFill>
            <a:srgbClr val="000000"/>
          </a:solidFill>
          <a:latin typeface="+mn-lt"/>
          <a:ea typeface="+mn-ea"/>
          <a:cs typeface="+mn-cs"/>
        </a:defRPr>
      </a:lvl6pPr>
      <a:lvl7pPr marL="2787014" indent="-195783" algn="l" defTabSz="414597" rtl="0" fontAlgn="base" hangingPunct="0">
        <a:lnSpc>
          <a:spcPct val="93000"/>
        </a:lnSpc>
        <a:spcBef>
          <a:spcPct val="0"/>
        </a:spcBef>
        <a:spcAft>
          <a:spcPts val="261"/>
        </a:spcAft>
        <a:buClr>
          <a:srgbClr val="000000"/>
        </a:buClr>
        <a:buSzPct val="45000"/>
        <a:buFont typeface="Wingdings" pitchFamily="2" charset="2"/>
        <a:buChar char=""/>
        <a:defRPr sz="1800">
          <a:solidFill>
            <a:srgbClr val="000000"/>
          </a:solidFill>
          <a:latin typeface="+mn-lt"/>
          <a:ea typeface="+mn-ea"/>
          <a:cs typeface="+mn-cs"/>
        </a:defRPr>
      </a:lvl7pPr>
      <a:lvl8pPr marL="3201611" indent="-195783" algn="l" defTabSz="414597" rtl="0" fontAlgn="base" hangingPunct="0">
        <a:lnSpc>
          <a:spcPct val="93000"/>
        </a:lnSpc>
        <a:spcBef>
          <a:spcPct val="0"/>
        </a:spcBef>
        <a:spcAft>
          <a:spcPts val="261"/>
        </a:spcAft>
        <a:buClr>
          <a:srgbClr val="000000"/>
        </a:buClr>
        <a:buSzPct val="45000"/>
        <a:buFont typeface="Wingdings" pitchFamily="2" charset="2"/>
        <a:buChar char=""/>
        <a:defRPr sz="1800">
          <a:solidFill>
            <a:srgbClr val="000000"/>
          </a:solidFill>
          <a:latin typeface="+mn-lt"/>
          <a:ea typeface="+mn-ea"/>
          <a:cs typeface="+mn-cs"/>
        </a:defRPr>
      </a:lvl8pPr>
      <a:lvl9pPr marL="3616208" indent="-195783" algn="l" defTabSz="414597" rtl="0" fontAlgn="base" hangingPunct="0">
        <a:lnSpc>
          <a:spcPct val="93000"/>
        </a:lnSpc>
        <a:spcBef>
          <a:spcPct val="0"/>
        </a:spcBef>
        <a:spcAft>
          <a:spcPts val="261"/>
        </a:spcAft>
        <a:buClr>
          <a:srgbClr val="000000"/>
        </a:buClr>
        <a:buSzPct val="45000"/>
        <a:buFont typeface="Wingdings" pitchFamily="2" charset="2"/>
        <a:buChar char=""/>
        <a:defRPr sz="1800">
          <a:solidFill>
            <a:srgbClr val="000000"/>
          </a:solidFill>
          <a:latin typeface="+mn-lt"/>
          <a:ea typeface="+mn-ea"/>
          <a:cs typeface="+mn-cs"/>
        </a:defRPr>
      </a:lvl9pPr>
    </p:bodyStyle>
    <p:otherStyle>
      <a:defPPr>
        <a:defRPr lang="en-US"/>
      </a:defPPr>
      <a:lvl1pPr marL="0" algn="l" defTabSz="829194" rtl="0" eaLnBrk="1" latinLnBrk="0" hangingPunct="1">
        <a:defRPr sz="1600" kern="1200">
          <a:solidFill>
            <a:schemeClr val="tx1"/>
          </a:solidFill>
          <a:latin typeface="+mn-lt"/>
          <a:ea typeface="+mn-ea"/>
          <a:cs typeface="+mn-cs"/>
        </a:defRPr>
      </a:lvl1pPr>
      <a:lvl2pPr marL="414597" algn="l" defTabSz="829194" rtl="0" eaLnBrk="1" latinLnBrk="0" hangingPunct="1">
        <a:defRPr sz="1600" kern="1200">
          <a:solidFill>
            <a:schemeClr val="tx1"/>
          </a:solidFill>
          <a:latin typeface="+mn-lt"/>
          <a:ea typeface="+mn-ea"/>
          <a:cs typeface="+mn-cs"/>
        </a:defRPr>
      </a:lvl2pPr>
      <a:lvl3pPr marL="829194" algn="l" defTabSz="829194" rtl="0" eaLnBrk="1" latinLnBrk="0" hangingPunct="1">
        <a:defRPr sz="1600" kern="1200">
          <a:solidFill>
            <a:schemeClr val="tx1"/>
          </a:solidFill>
          <a:latin typeface="+mn-lt"/>
          <a:ea typeface="+mn-ea"/>
          <a:cs typeface="+mn-cs"/>
        </a:defRPr>
      </a:lvl3pPr>
      <a:lvl4pPr marL="1243791" algn="l" defTabSz="829194" rtl="0" eaLnBrk="1" latinLnBrk="0" hangingPunct="1">
        <a:defRPr sz="1600" kern="1200">
          <a:solidFill>
            <a:schemeClr val="tx1"/>
          </a:solidFill>
          <a:latin typeface="+mn-lt"/>
          <a:ea typeface="+mn-ea"/>
          <a:cs typeface="+mn-cs"/>
        </a:defRPr>
      </a:lvl4pPr>
      <a:lvl5pPr marL="1658388" algn="l" defTabSz="829194" rtl="0" eaLnBrk="1" latinLnBrk="0" hangingPunct="1">
        <a:defRPr sz="1600" kern="1200">
          <a:solidFill>
            <a:schemeClr val="tx1"/>
          </a:solidFill>
          <a:latin typeface="+mn-lt"/>
          <a:ea typeface="+mn-ea"/>
          <a:cs typeface="+mn-cs"/>
        </a:defRPr>
      </a:lvl5pPr>
      <a:lvl6pPr marL="2072986" algn="l" defTabSz="829194" rtl="0" eaLnBrk="1" latinLnBrk="0" hangingPunct="1">
        <a:defRPr sz="1600" kern="1200">
          <a:solidFill>
            <a:schemeClr val="tx1"/>
          </a:solidFill>
          <a:latin typeface="+mn-lt"/>
          <a:ea typeface="+mn-ea"/>
          <a:cs typeface="+mn-cs"/>
        </a:defRPr>
      </a:lvl6pPr>
      <a:lvl7pPr marL="2487583" algn="l" defTabSz="829194" rtl="0" eaLnBrk="1" latinLnBrk="0" hangingPunct="1">
        <a:defRPr sz="1600" kern="1200">
          <a:solidFill>
            <a:schemeClr val="tx1"/>
          </a:solidFill>
          <a:latin typeface="+mn-lt"/>
          <a:ea typeface="+mn-ea"/>
          <a:cs typeface="+mn-cs"/>
        </a:defRPr>
      </a:lvl7pPr>
      <a:lvl8pPr marL="2902180" algn="l" defTabSz="829194" rtl="0" eaLnBrk="1" latinLnBrk="0" hangingPunct="1">
        <a:defRPr sz="1600" kern="1200">
          <a:solidFill>
            <a:schemeClr val="tx1"/>
          </a:solidFill>
          <a:latin typeface="+mn-lt"/>
          <a:ea typeface="+mn-ea"/>
          <a:cs typeface="+mn-cs"/>
        </a:defRPr>
      </a:lvl8pPr>
      <a:lvl9pPr marL="3316777" algn="l" defTabSz="829194" rtl="0" eaLnBrk="1" latinLnBrk="0" hangingPunct="1">
        <a:defRPr sz="1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E16408D4-6D4B-48AD-A410-A104A361EA20}" type="datetimeFigureOut">
              <a:rPr lang="en-GB" smtClean="0">
                <a:solidFill>
                  <a:prstClr val="black">
                    <a:tint val="75000"/>
                  </a:prstClr>
                </a:solidFill>
              </a:rPr>
              <a:pPr defTabSz="914400"/>
              <a:t>28/02/2022</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993C020B-D8CC-4183-AC45-AF88CF9CF443}"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1077064380"/>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B2844E-1FF9-4386-9C9F-569346D2050F}"/>
              </a:ext>
            </a:extLst>
          </p:cNvPr>
          <p:cNvSpPr>
            <a:spLocks noGrp="1"/>
          </p:cNvSpPr>
          <p:nvPr>
            <p:ph type="title"/>
          </p:nvPr>
        </p:nvSpPr>
        <p:spPr>
          <a:xfrm>
            <a:off x="838202"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E323CA6-919E-4287-A0F0-1D6DCDE576D4}"/>
              </a:ext>
            </a:extLst>
          </p:cNvPr>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A8EE156-0F2A-40E2-BA84-80AA814A08C5}"/>
              </a:ext>
            </a:extLst>
          </p:cNvPr>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C4359E13-4E25-4142-A5DD-D7A54ED7FF26}" type="datetimeFigureOut">
              <a:rPr lang="en-GB" smtClean="0">
                <a:solidFill>
                  <a:prstClr val="black">
                    <a:tint val="75000"/>
                  </a:prstClr>
                </a:solidFill>
              </a:rPr>
              <a:pPr defTabSz="914400"/>
              <a:t>28/02/2022</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3DA0DFD0-B5F6-49F1-B1B2-6997FD6256E2}"/>
              </a:ext>
            </a:extLst>
          </p:cNvPr>
          <p:cNvSpPr>
            <a:spLocks noGrp="1"/>
          </p:cNvSpPr>
          <p:nvPr>
            <p:ph type="ftr" sz="quarter" idx="3"/>
          </p:nvPr>
        </p:nvSpPr>
        <p:spPr>
          <a:xfrm>
            <a:off x="4038602"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DF3060D8-967E-4FD7-B152-7AAB2828D83F}"/>
              </a:ext>
            </a:extLst>
          </p:cNvPr>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04C3144-E594-453F-A4E1-99C6481F92B9}"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2463455239"/>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3" indent="-228603" algn="l" defTabSz="91441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8" indent="-228603"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22" y="609600"/>
            <a:ext cx="9905999"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22" y="2667019"/>
            <a:ext cx="9905999"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9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solidFill>
                  <a:prstClr val="white">
                    <a:lumMod val="75000"/>
                  </a:prstClr>
                </a:solidFill>
              </a:rPr>
              <a:pPr/>
              <a:t>2/28/2022</a:t>
            </a:fld>
            <a:endParaRPr lang="en-US" dirty="0">
              <a:solidFill>
                <a:prstClr val="white">
                  <a:lumMod val="75000"/>
                </a:prstClr>
              </a:solidFill>
            </a:endParaRPr>
          </a:p>
        </p:txBody>
      </p:sp>
      <p:sp>
        <p:nvSpPr>
          <p:cNvPr id="5" name="Footer Placeholder 4"/>
          <p:cNvSpPr>
            <a:spLocks noGrp="1"/>
          </p:cNvSpPr>
          <p:nvPr>
            <p:ph type="ftr" sz="quarter" idx="3"/>
          </p:nvPr>
        </p:nvSpPr>
        <p:spPr>
          <a:xfrm>
            <a:off x="1141412" y="588329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solidFill>
                <a:prstClr val="white">
                  <a:lumMod val="75000"/>
                </a:prstClr>
              </a:solidFill>
            </a:endParaRPr>
          </a:p>
        </p:txBody>
      </p:sp>
      <p:sp>
        <p:nvSpPr>
          <p:cNvPr id="6" name="Slide Number Placeholder 5"/>
          <p:cNvSpPr>
            <a:spLocks noGrp="1"/>
          </p:cNvSpPr>
          <p:nvPr>
            <p:ph type="sldNum" sz="quarter" idx="4"/>
          </p:nvPr>
        </p:nvSpPr>
        <p:spPr>
          <a:xfrm>
            <a:off x="10514026" y="588329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solidFill>
                  <a:prstClr val="white">
                    <a:lumMod val="75000"/>
                  </a:prstClr>
                </a:solidFill>
              </a:rPr>
              <a:pPr/>
              <a:t>‹#›</a:t>
            </a:fld>
            <a:endParaRPr lang="en-US" dirty="0">
              <a:solidFill>
                <a:prstClr val="white">
                  <a:lumMod val="75000"/>
                </a:prstClr>
              </a:solidFill>
            </a:endParaRPr>
          </a:p>
        </p:txBody>
      </p:sp>
    </p:spTree>
    <p:extLst>
      <p:ext uri="{BB962C8B-B14F-4D97-AF65-F5344CB8AC3E}">
        <p14:creationId xmlns:p14="http://schemas.microsoft.com/office/powerpoint/2010/main" val="2441371846"/>
      </p:ext>
    </p:extLst>
  </p:cSld>
  <p:clrMap bg1="dk1" tx1="lt1" bg2="dk2" tx2="lt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03" r:id="rId14"/>
    <p:sldLayoutId id="2147483804" r:id="rId15"/>
    <p:sldLayoutId id="2147483805" r:id="rId16"/>
    <p:sldLayoutId id="2147483806" r:id="rId17"/>
  </p:sldLayoutIdLst>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9.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Grp="1" noChangeArrowheads="1"/>
          </p:cNvSpPr>
          <p:nvPr>
            <p:ph type="subTitle" idx="1"/>
          </p:nvPr>
        </p:nvSpPr>
        <p:spPr>
          <a:xfrm>
            <a:off x="3799432" y="3009919"/>
            <a:ext cx="5465233" cy="2447925"/>
          </a:xfrm>
        </p:spPr>
        <p:txBody>
          <a:bodyPr/>
          <a:lstStyle/>
          <a:p>
            <a:pPr>
              <a:defRPr/>
            </a:pPr>
            <a:r>
              <a:rPr lang="en-GB" altLang="en-US" sz="2800" dirty="0">
                <a:latin typeface="Arial" pitchFamily="34" charset="0"/>
              </a:rPr>
              <a:t>Onn Min Kon</a:t>
            </a:r>
          </a:p>
          <a:p>
            <a:pPr>
              <a:defRPr/>
            </a:pPr>
            <a:endParaRPr lang="en-GB" altLang="en-US" sz="2400" dirty="0">
              <a:latin typeface="Arial" pitchFamily="34" charset="0"/>
            </a:endParaRPr>
          </a:p>
        </p:txBody>
      </p:sp>
      <p:pic>
        <p:nvPicPr>
          <p:cNvPr id="201731" name="Picture 10" descr="Imperial College Healthcare NHS Tru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3451" y="6019800"/>
            <a:ext cx="34925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1732"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9885" y="225425"/>
            <a:ext cx="1329267"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1733"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64665" y="188913"/>
            <a:ext cx="1062567"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1734"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12298" y="4521200"/>
            <a:ext cx="186478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1735"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24417" y="3292475"/>
            <a:ext cx="2106083"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1736" name="Picture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295414" y="5457825"/>
            <a:ext cx="1494367"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1737" name="Picture 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12285" y="1395413"/>
            <a:ext cx="169968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1738" name="Rectangle 2"/>
          <p:cNvSpPr txBox="1">
            <a:spLocks noChangeArrowheads="1"/>
          </p:cNvSpPr>
          <p:nvPr/>
        </p:nvSpPr>
        <p:spPr bwMode="auto">
          <a:xfrm>
            <a:off x="916517" y="225425"/>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defTabSz="914400" fontAlgn="base">
              <a:spcBef>
                <a:spcPct val="0"/>
              </a:spcBef>
              <a:spcAft>
                <a:spcPct val="0"/>
              </a:spcAft>
              <a:buFontTx/>
              <a:buNone/>
            </a:pPr>
            <a:endParaRPr lang="en-GB" altLang="en-US" sz="2400" dirty="0">
              <a:solidFill>
                <a:srgbClr val="FF6600"/>
              </a:solidFill>
              <a:latin typeface="Arial" pitchFamily="34" charset="0"/>
              <a:cs typeface="Arial" pitchFamily="34" charset="0"/>
            </a:endParaRPr>
          </a:p>
        </p:txBody>
      </p:sp>
      <p:pic>
        <p:nvPicPr>
          <p:cNvPr id="201739" name="Picture 2" descr="C:\Users\Onn\Documents\Presentations\TB\stmarys waterview.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51932" y="3509963"/>
            <a:ext cx="3702049" cy="258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1740"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90081" y="369888"/>
            <a:ext cx="211243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678518" y="1628779"/>
            <a:ext cx="10109200" cy="1815882"/>
          </a:xfrm>
          <a:prstGeom prst="rect">
            <a:avLst/>
          </a:prstGeom>
          <a:noFill/>
        </p:spPr>
        <p:txBody>
          <a:bodyPr>
            <a:spAutoFit/>
          </a:bodyPr>
          <a:lstStyle/>
          <a:p>
            <a:pPr algn="ctr" defTabSz="914400" eaLnBrk="0" fontAlgn="base" hangingPunct="0">
              <a:spcBef>
                <a:spcPct val="0"/>
              </a:spcBef>
              <a:spcAft>
                <a:spcPct val="0"/>
              </a:spcAft>
              <a:defRPr/>
            </a:pPr>
            <a:r>
              <a:rPr lang="en-GB" altLang="en-US" sz="4000" b="1" dirty="0">
                <a:solidFill>
                  <a:schemeClr val="accent1">
                    <a:lumMod val="75000"/>
                  </a:schemeClr>
                </a:solidFill>
                <a:cs typeface="Arial" pitchFamily="34" charset="0"/>
              </a:rPr>
              <a:t>Ocular Tuberculosis</a:t>
            </a:r>
          </a:p>
          <a:p>
            <a:pPr algn="ctr" defTabSz="914400" eaLnBrk="0" fontAlgn="base" hangingPunct="0">
              <a:spcBef>
                <a:spcPct val="0"/>
              </a:spcBef>
              <a:spcAft>
                <a:spcPct val="0"/>
              </a:spcAft>
              <a:defRPr/>
            </a:pPr>
            <a:r>
              <a:rPr lang="en-GB" altLang="en-US" sz="3200" b="1" dirty="0">
                <a:solidFill>
                  <a:srgbClr val="FF0000"/>
                </a:solidFill>
                <a:cs typeface="Arial" pitchFamily="34" charset="0"/>
              </a:rPr>
              <a:t>Liverpool TB Research Group</a:t>
            </a:r>
            <a:br>
              <a:rPr lang="en-GB" altLang="en-US" sz="4000" b="1" dirty="0">
                <a:solidFill>
                  <a:srgbClr val="FF0000"/>
                </a:solidFill>
                <a:cs typeface="Arial" pitchFamily="34" charset="0"/>
              </a:rPr>
            </a:br>
            <a:endParaRPr lang="en-GB" sz="4000" i="1" dirty="0">
              <a:solidFill>
                <a:schemeClr val="tx2">
                  <a:lumMod val="60000"/>
                  <a:lumOff val="40000"/>
                </a:schemeClr>
              </a:solidFill>
              <a:latin typeface="Arial" pitchFamily="34" charset="0"/>
              <a:cs typeface="Arial" pitchFamily="34" charset="0"/>
            </a:endParaRPr>
          </a:p>
        </p:txBody>
      </p:sp>
    </p:spTree>
    <p:extLst>
      <p:ext uri="{BB962C8B-B14F-4D97-AF65-F5344CB8AC3E}">
        <p14:creationId xmlns:p14="http://schemas.microsoft.com/office/powerpoint/2010/main" val="3085304272"/>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1">
                    <a:lumMod val="75000"/>
                  </a:schemeClr>
                </a:solidFill>
                <a:latin typeface="Arial" panose="020B0604020202020204" pitchFamily="34" charset="0"/>
                <a:cs typeface="Arial" panose="020B0604020202020204" pitchFamily="34" charset="0"/>
              </a:rPr>
              <a:t>Progress</a:t>
            </a:r>
          </a:p>
        </p:txBody>
      </p:sp>
      <p:sp>
        <p:nvSpPr>
          <p:cNvPr id="3" name="Content Placeholder 2"/>
          <p:cNvSpPr>
            <a:spLocks noGrp="1"/>
          </p:cNvSpPr>
          <p:nvPr>
            <p:ph idx="1"/>
          </p:nvPr>
        </p:nvSpPr>
        <p:spPr/>
        <p:txBody>
          <a:bodyPr/>
          <a:lstStyle/>
          <a:p>
            <a:r>
              <a:rPr lang="en-GB" dirty="0">
                <a:latin typeface="Arial" panose="020B0604020202020204" pitchFamily="34" charset="0"/>
                <a:cs typeface="Arial" panose="020B0604020202020204" pitchFamily="34" charset="0"/>
              </a:rPr>
              <a:t>CT chest - calcific nodes R hilum and </a:t>
            </a:r>
            <a:r>
              <a:rPr lang="en-GB" dirty="0" err="1">
                <a:latin typeface="Arial" panose="020B0604020202020204" pitchFamily="34" charset="0"/>
                <a:cs typeface="Arial" panose="020B0604020202020204" pitchFamily="34" charset="0"/>
              </a:rPr>
              <a:t>subcarinal</a:t>
            </a:r>
            <a:r>
              <a:rPr lang="en-GB" dirty="0">
                <a:latin typeface="Arial" panose="020B0604020202020204" pitchFamily="34" charset="0"/>
                <a:cs typeface="Arial" panose="020B0604020202020204" pitchFamily="34" charset="0"/>
              </a:rPr>
              <a:t>? activity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Non </a:t>
            </a:r>
            <a:r>
              <a:rPr lang="en-GB" dirty="0" err="1">
                <a:latin typeface="Arial" panose="020B0604020202020204" pitchFamily="34" charset="0"/>
                <a:cs typeface="Arial" panose="020B0604020202020204" pitchFamily="34" charset="0"/>
              </a:rPr>
              <a:t>caseating</a:t>
            </a:r>
            <a:r>
              <a:rPr lang="en-GB" dirty="0">
                <a:latin typeface="Arial" panose="020B0604020202020204" pitchFamily="34" charset="0"/>
                <a:cs typeface="Arial" panose="020B0604020202020204" pitchFamily="34" charset="0"/>
              </a:rPr>
              <a:t> granuloma on EBUS/ TB PCR and smear negative</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Culture positive at 22 days - fully sensitive</a:t>
            </a:r>
          </a:p>
        </p:txBody>
      </p:sp>
    </p:spTree>
    <p:extLst>
      <p:ext uri="{BB962C8B-B14F-4D97-AF65-F5344CB8AC3E}">
        <p14:creationId xmlns:p14="http://schemas.microsoft.com/office/powerpoint/2010/main" val="1075536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24500"/>
            <a:ext cx="10515600" cy="1325563"/>
          </a:xfrm>
        </p:spPr>
        <p:txBody>
          <a:bodyPr/>
          <a:lstStyle/>
          <a:p>
            <a:r>
              <a:rPr lang="en-GB" dirty="0">
                <a:solidFill>
                  <a:schemeClr val="accent1">
                    <a:lumMod val="75000"/>
                  </a:schemeClr>
                </a:solidFill>
                <a:latin typeface="Arial" panose="020B0604020202020204" pitchFamily="34" charset="0"/>
                <a:cs typeface="Arial" panose="020B0604020202020204" pitchFamily="34" charset="0"/>
              </a:rPr>
              <a:t>41 year old GP seen Dec 2019</a:t>
            </a:r>
            <a:br>
              <a:rPr lang="en-GB" dirty="0">
                <a:solidFill>
                  <a:schemeClr val="accent1">
                    <a:lumMod val="75000"/>
                  </a:schemeClr>
                </a:solidFill>
                <a:latin typeface="Arial" panose="020B0604020202020204" pitchFamily="34" charset="0"/>
                <a:cs typeface="Arial" panose="020B0604020202020204" pitchFamily="34" charset="0"/>
              </a:rPr>
            </a:br>
            <a:endParaRPr lang="en-GB" dirty="0">
              <a:solidFill>
                <a:schemeClr val="accent1">
                  <a:lumMod val="7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505000"/>
            <a:ext cx="10515600" cy="4860174"/>
          </a:xfrm>
        </p:spPr>
        <p:txBody>
          <a:bodyPr>
            <a:normAutofit fontScale="77500" lnSpcReduction="20000"/>
          </a:bodyPr>
          <a:lstStyle/>
          <a:p>
            <a:endParaRPr lang="en-GB" sz="2900" dirty="0">
              <a:latin typeface="Arial" panose="020B0604020202020204" pitchFamily="34" charset="0"/>
              <a:cs typeface="Arial" panose="020B0604020202020204" pitchFamily="34" charset="0"/>
            </a:endParaRPr>
          </a:p>
          <a:p>
            <a:r>
              <a:rPr lang="en-GB" sz="2900" b="1" dirty="0">
                <a:latin typeface="Arial" panose="020B0604020202020204" pitchFamily="34" charset="0"/>
                <a:cs typeface="Arial" panose="020B0604020202020204" pitchFamily="34" charset="0"/>
              </a:rPr>
              <a:t>Retinal vasculitis/ Pan-uveitis - left eye  - symptoms since Nov 2019</a:t>
            </a:r>
          </a:p>
          <a:p>
            <a:r>
              <a:rPr lang="en-GB" sz="2900" b="1" dirty="0">
                <a:latin typeface="Arial" panose="020B0604020202020204" pitchFamily="34" charset="0"/>
                <a:cs typeface="Arial" panose="020B0604020202020204" pitchFamily="34" charset="0"/>
              </a:rPr>
              <a:t>Positive </a:t>
            </a:r>
            <a:r>
              <a:rPr lang="en-GB" sz="2900" b="1" dirty="0" err="1">
                <a:latin typeface="Arial" panose="020B0604020202020204" pitchFamily="34" charset="0"/>
                <a:cs typeface="Arial" panose="020B0604020202020204" pitchFamily="34" charset="0"/>
              </a:rPr>
              <a:t>Quantiferon</a:t>
            </a:r>
            <a:r>
              <a:rPr lang="en-GB" sz="2900" b="1" dirty="0">
                <a:latin typeface="Arial" panose="020B0604020202020204" pitchFamily="34" charset="0"/>
                <a:cs typeface="Arial" panose="020B0604020202020204" pitchFamily="34" charset="0"/>
              </a:rPr>
              <a:t> </a:t>
            </a:r>
          </a:p>
          <a:p>
            <a:r>
              <a:rPr lang="en-GB" sz="2900" b="1" dirty="0">
                <a:latin typeface="Arial" panose="020B0604020202020204" pitchFamily="34" charset="0"/>
                <a:cs typeface="Arial" panose="020B0604020202020204" pitchFamily="34" charset="0"/>
              </a:rPr>
              <a:t>Normal CXR</a:t>
            </a:r>
          </a:p>
          <a:p>
            <a:r>
              <a:rPr lang="en-GB" sz="2900" b="1" dirty="0">
                <a:latin typeface="Arial" panose="020B0604020202020204" pitchFamily="34" charset="0"/>
                <a:cs typeface="Arial" panose="020B0604020202020204" pitchFamily="34" charset="0"/>
              </a:rPr>
              <a:t>Childhood asthma</a:t>
            </a:r>
          </a:p>
          <a:p>
            <a:r>
              <a:rPr lang="en-GB" sz="2900" b="1" dirty="0">
                <a:latin typeface="Arial" panose="020B0604020202020204" pitchFamily="34" charset="0"/>
                <a:cs typeface="Arial" panose="020B0604020202020204" pitchFamily="34" charset="0"/>
              </a:rPr>
              <a:t>Bilateral knee meniscectomies</a:t>
            </a:r>
          </a:p>
          <a:p>
            <a:r>
              <a:rPr lang="en-GB" sz="2900" b="1" dirty="0">
                <a:latin typeface="Arial" panose="020B0604020202020204" pitchFamily="34" charset="0"/>
                <a:cs typeface="Arial" panose="020B0604020202020204" pitchFamily="34" charset="0"/>
              </a:rPr>
              <a:t>Gout</a:t>
            </a:r>
          </a:p>
          <a:p>
            <a:endParaRPr lang="en-GB" sz="2900" dirty="0">
              <a:latin typeface="Arial" panose="020B0604020202020204" pitchFamily="34" charset="0"/>
              <a:cs typeface="Arial" panose="020B0604020202020204" pitchFamily="34" charset="0"/>
            </a:endParaRPr>
          </a:p>
          <a:p>
            <a:r>
              <a:rPr lang="en-GB" sz="2900" dirty="0">
                <a:latin typeface="Arial" panose="020B0604020202020204" pitchFamily="34" charset="0"/>
                <a:cs typeface="Arial" panose="020B0604020202020204" pitchFamily="34" charset="0"/>
              </a:rPr>
              <a:t>Dexamethasone eye drops </a:t>
            </a:r>
            <a:r>
              <a:rPr lang="en-GB" sz="2900" dirty="0" err="1">
                <a:latin typeface="Arial" panose="020B0604020202020204" pitchFamily="34" charset="0"/>
                <a:cs typeface="Arial" panose="020B0604020202020204" pitchFamily="34" charset="0"/>
              </a:rPr>
              <a:t>qds</a:t>
            </a:r>
            <a:endParaRPr lang="en-GB" sz="2900" dirty="0">
              <a:latin typeface="Arial" panose="020B0604020202020204" pitchFamily="34" charset="0"/>
              <a:cs typeface="Arial" panose="020B0604020202020204" pitchFamily="34" charset="0"/>
            </a:endParaRPr>
          </a:p>
          <a:p>
            <a:endParaRPr lang="en-GB" sz="2900" dirty="0">
              <a:latin typeface="Arial" panose="020B0604020202020204" pitchFamily="34" charset="0"/>
              <a:cs typeface="Arial" panose="020B0604020202020204" pitchFamily="34" charset="0"/>
            </a:endParaRPr>
          </a:p>
          <a:p>
            <a:r>
              <a:rPr lang="en-GB" sz="2900" dirty="0">
                <a:latin typeface="Arial" panose="020B0604020202020204" pitchFamily="34" charset="0"/>
                <a:cs typeface="Arial" panose="020B0604020202020204" pitchFamily="34" charset="0"/>
              </a:rPr>
              <a:t>No respiratory or systemic symptoms</a:t>
            </a:r>
          </a:p>
          <a:p>
            <a:r>
              <a:rPr lang="en-GB" sz="2900" dirty="0">
                <a:latin typeface="Arial" panose="020B0604020202020204" pitchFamily="34" charset="0"/>
                <a:cs typeface="Arial" panose="020B0604020202020204" pitchFamily="34" charset="0"/>
              </a:rPr>
              <a:t>No palpable nodes</a:t>
            </a: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9896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1">
                    <a:lumMod val="75000"/>
                  </a:schemeClr>
                </a:solidFill>
                <a:latin typeface="Arial" panose="020B0604020202020204" pitchFamily="34" charset="0"/>
                <a:cs typeface="Arial" panose="020B0604020202020204" pitchFamily="34" charset="0"/>
              </a:rPr>
              <a:t>Progress</a:t>
            </a:r>
          </a:p>
        </p:txBody>
      </p:sp>
      <p:sp>
        <p:nvSpPr>
          <p:cNvPr id="3" name="Content Placeholder 2"/>
          <p:cNvSpPr>
            <a:spLocks noGrp="1"/>
          </p:cNvSpPr>
          <p:nvPr>
            <p:ph idx="1"/>
          </p:nvPr>
        </p:nvSpPr>
        <p:spPr/>
        <p:txBody>
          <a:bodyPr>
            <a:normAutofit lnSpcReduction="10000"/>
          </a:bodyPr>
          <a:lstStyle/>
          <a:p>
            <a:r>
              <a:rPr lang="en-GB" dirty="0">
                <a:latin typeface="Arial" panose="020B0604020202020204" pitchFamily="34" charset="0"/>
                <a:cs typeface="Arial" panose="020B0604020202020204" pitchFamily="34" charset="0"/>
              </a:rPr>
              <a:t>PET: 14mm left level II node intense PET avidity </a:t>
            </a:r>
            <a:r>
              <a:rPr lang="en-GB" dirty="0" err="1">
                <a:latin typeface="Arial" panose="020B0604020202020204" pitchFamily="34" charset="0"/>
                <a:cs typeface="Arial" panose="020B0604020202020204" pitchFamily="34" charset="0"/>
              </a:rPr>
              <a:t>SUVmax</a:t>
            </a:r>
            <a:r>
              <a:rPr lang="en-GB" dirty="0">
                <a:latin typeface="Arial" panose="020B0604020202020204" pitchFamily="34" charset="0"/>
                <a:cs typeface="Arial" panose="020B0604020202020204" pitchFamily="34" charset="0"/>
              </a:rPr>
              <a:t> 10.7</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4mm left upper posterior triangle </a:t>
            </a:r>
            <a:r>
              <a:rPr lang="en-GB" dirty="0" err="1">
                <a:latin typeface="Arial" panose="020B0604020202020204" pitchFamily="34" charset="0"/>
                <a:cs typeface="Arial" panose="020B0604020202020204" pitchFamily="34" charset="0"/>
              </a:rPr>
              <a:t>SUVmax</a:t>
            </a:r>
            <a:r>
              <a:rPr lang="en-GB" dirty="0">
                <a:latin typeface="Arial" panose="020B0604020202020204" pitchFamily="34" charset="0"/>
                <a:cs typeface="Arial" panose="020B0604020202020204" pitchFamily="34" charset="0"/>
              </a:rPr>
              <a:t> 5.1</a:t>
            </a:r>
          </a:p>
          <a:p>
            <a:r>
              <a:rPr lang="en-GB" dirty="0">
                <a:latin typeface="Arial" panose="020B0604020202020204" pitchFamily="34" charset="0"/>
                <a:cs typeface="Arial" panose="020B0604020202020204" pitchFamily="34" charset="0"/>
              </a:rPr>
              <a:t>Referred for US Fine needle aspiration</a:t>
            </a:r>
          </a:p>
          <a:p>
            <a:r>
              <a:rPr lang="en-GB" dirty="0" err="1">
                <a:latin typeface="Arial" panose="020B0604020202020204" pitchFamily="34" charset="0"/>
                <a:cs typeface="Arial" panose="020B0604020202020204" pitchFamily="34" charset="0"/>
              </a:rPr>
              <a:t>Sonographically</a:t>
            </a:r>
            <a:r>
              <a:rPr lang="en-GB" dirty="0">
                <a:latin typeface="Arial" panose="020B0604020202020204" pitchFamily="34" charset="0"/>
                <a:cs typeface="Arial" panose="020B0604020202020204" pitchFamily="34" charset="0"/>
              </a:rPr>
              <a:t> normal left </a:t>
            </a:r>
            <a:r>
              <a:rPr lang="en-GB" dirty="0" err="1">
                <a:latin typeface="Arial" panose="020B0604020202020204" pitchFamily="34" charset="0"/>
                <a:cs typeface="Arial" panose="020B0604020202020204" pitchFamily="34" charset="0"/>
              </a:rPr>
              <a:t>jugulodigastric</a:t>
            </a:r>
            <a:r>
              <a:rPr lang="en-GB" dirty="0">
                <a:latin typeface="Arial" panose="020B0604020202020204" pitchFamily="34" charset="0"/>
                <a:cs typeface="Arial" panose="020B0604020202020204" pitchFamily="34" charset="0"/>
              </a:rPr>
              <a:t> node </a:t>
            </a:r>
          </a:p>
          <a:p>
            <a:r>
              <a:rPr lang="en-GB" dirty="0">
                <a:latin typeface="Arial" panose="020B0604020202020204" pitchFamily="34" charset="0"/>
                <a:cs typeface="Arial" panose="020B0604020202020204" pitchFamily="34" charset="0"/>
              </a:rPr>
              <a:t>Non necrotising granulomas</a:t>
            </a:r>
          </a:p>
          <a:p>
            <a:r>
              <a:rPr lang="en-GB" dirty="0">
                <a:latin typeface="Arial" panose="020B0604020202020204" pitchFamily="34" charset="0"/>
                <a:cs typeface="Arial" panose="020B0604020202020204" pitchFamily="34" charset="0"/>
              </a:rPr>
              <a:t>TB PCR trace positive</a:t>
            </a:r>
          </a:p>
          <a:p>
            <a:r>
              <a:rPr lang="en-GB" dirty="0">
                <a:latin typeface="Arial" panose="020B0604020202020204" pitchFamily="34" charset="0"/>
                <a:cs typeface="Arial" panose="020B0604020202020204" pitchFamily="34" charset="0"/>
              </a:rPr>
              <a:t>Cultures negative</a:t>
            </a:r>
          </a:p>
          <a:p>
            <a:r>
              <a:rPr lang="en-GB" dirty="0">
                <a:latin typeface="Arial" panose="020B0604020202020204" pitchFamily="34" charset="0"/>
                <a:cs typeface="Arial" panose="020B0604020202020204" pitchFamily="34" charset="0"/>
              </a:rPr>
              <a:t>Treated 9 months 2RHZM/7RH</a:t>
            </a:r>
          </a:p>
          <a:p>
            <a:r>
              <a:rPr lang="en-GB" dirty="0">
                <a:latin typeface="Arial" panose="020B0604020202020204" pitchFamily="34" charset="0"/>
                <a:cs typeface="Arial" panose="020B0604020202020204" pitchFamily="34" charset="0"/>
              </a:rPr>
              <a:t>Ocular disease now off all treatment</a:t>
            </a:r>
          </a:p>
        </p:txBody>
      </p:sp>
      <p:sp>
        <p:nvSpPr>
          <p:cNvPr id="4" name="Title 1"/>
          <p:cNvSpPr txBox="1">
            <a:spLocks/>
          </p:cNvSpPr>
          <p:nvPr/>
        </p:nvSpPr>
        <p:spPr>
          <a:xfrm>
            <a:off x="1028205" y="5234008"/>
            <a:ext cx="105156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600" dirty="0"/>
          </a:p>
        </p:txBody>
      </p:sp>
    </p:spTree>
    <p:extLst>
      <p:ext uri="{BB962C8B-B14F-4D97-AF65-F5344CB8AC3E}">
        <p14:creationId xmlns:p14="http://schemas.microsoft.com/office/powerpoint/2010/main" val="2946012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200" b="1" dirty="0">
                <a:solidFill>
                  <a:srgbClr val="0070C0"/>
                </a:solidFill>
                <a:latin typeface="Arial" panose="020B0604020202020204" pitchFamily="34" charset="0"/>
                <a:cs typeface="Arial" panose="020B0604020202020204" pitchFamily="34" charset="0"/>
              </a:rPr>
              <a:t>28 year old gentleman </a:t>
            </a:r>
            <a:br>
              <a:rPr lang="en-GB" sz="3200" b="1" dirty="0">
                <a:solidFill>
                  <a:srgbClr val="0070C0"/>
                </a:solidFill>
                <a:latin typeface="Arial" panose="020B0604020202020204" pitchFamily="34" charset="0"/>
                <a:cs typeface="Arial" panose="020B0604020202020204" pitchFamily="34" charset="0"/>
              </a:rPr>
            </a:br>
            <a:r>
              <a:rPr lang="en-GB" sz="3200" b="1" dirty="0">
                <a:solidFill>
                  <a:srgbClr val="0070C0"/>
                </a:solidFill>
                <a:latin typeface="Arial" panose="020B0604020202020204" pitchFamily="34" charset="0"/>
                <a:cs typeface="Arial" panose="020B0604020202020204" pitchFamily="34" charset="0"/>
              </a:rPr>
              <a:t>Bilateral </a:t>
            </a:r>
            <a:r>
              <a:rPr lang="en-GB" sz="3200" b="1" dirty="0" err="1">
                <a:solidFill>
                  <a:srgbClr val="0070C0"/>
                </a:solidFill>
                <a:latin typeface="Arial" panose="020B0604020202020204" pitchFamily="34" charset="0"/>
                <a:cs typeface="Arial" panose="020B0604020202020204" pitchFamily="34" charset="0"/>
              </a:rPr>
              <a:t>panuveitis</a:t>
            </a:r>
            <a:r>
              <a:rPr lang="en-GB" sz="3200" b="1" dirty="0">
                <a:solidFill>
                  <a:srgbClr val="0070C0"/>
                </a:solidFill>
                <a:latin typeface="Arial" panose="020B0604020202020204" pitchFamily="34" charset="0"/>
                <a:cs typeface="Arial" panose="020B0604020202020204" pitchFamily="34" charset="0"/>
              </a:rPr>
              <a:t> with right vitreous haemorrhage </a:t>
            </a:r>
          </a:p>
        </p:txBody>
      </p:sp>
      <p:sp>
        <p:nvSpPr>
          <p:cNvPr id="3" name="Content Placeholder 2"/>
          <p:cNvSpPr>
            <a:spLocks noGrp="1"/>
          </p:cNvSpPr>
          <p:nvPr>
            <p:ph idx="1"/>
          </p:nvPr>
        </p:nvSpPr>
        <p:spPr/>
        <p:txBody>
          <a:bodyPr>
            <a:normAutofit/>
          </a:bodyPr>
          <a:lstStyle/>
          <a:p>
            <a:endParaRPr lang="en-GB" sz="2400" dirty="0">
              <a:latin typeface="Arial" panose="020B0604020202020204" pitchFamily="34" charset="0"/>
              <a:cs typeface="Arial" panose="020B0604020202020204" pitchFamily="34" charset="0"/>
            </a:endParaRPr>
          </a:p>
          <a:p>
            <a:r>
              <a:rPr lang="en-GB" dirty="0"/>
              <a:t> Bilateral </a:t>
            </a:r>
            <a:r>
              <a:rPr lang="en-GB" dirty="0" err="1"/>
              <a:t>panuveitis</a:t>
            </a:r>
            <a:r>
              <a:rPr lang="en-GB" dirty="0"/>
              <a:t> with right vitreous haemorrhage 31st May 2021 </a:t>
            </a:r>
          </a:p>
          <a:p>
            <a:r>
              <a:rPr lang="en-GB" sz="2400" dirty="0">
                <a:latin typeface="Arial" panose="020B0604020202020204" pitchFamily="34" charset="0"/>
                <a:cs typeface="Arial" panose="020B0604020202020204" pitchFamily="34" charset="0"/>
              </a:rPr>
              <a:t>UK born</a:t>
            </a:r>
          </a:p>
          <a:p>
            <a:r>
              <a:rPr lang="en-GB" sz="2400" dirty="0">
                <a:latin typeface="Arial" panose="020B0604020202020204" pitchFamily="34" charset="0"/>
                <a:cs typeface="Arial" panose="020B0604020202020204" pitchFamily="34" charset="0"/>
              </a:rPr>
              <a:t>Works in St Mungo’s</a:t>
            </a:r>
          </a:p>
          <a:p>
            <a:r>
              <a:rPr lang="en-GB" sz="2400" dirty="0">
                <a:latin typeface="Arial" panose="020B0604020202020204" pitchFamily="34" charset="0"/>
                <a:cs typeface="Arial" panose="020B0604020202020204" pitchFamily="34" charset="0"/>
              </a:rPr>
              <a:t>?Haemoptysis/ LRTI on Indian trip 2019</a:t>
            </a:r>
          </a:p>
          <a:p>
            <a:r>
              <a:rPr lang="en-GB" sz="2400" dirty="0">
                <a:latin typeface="Arial" panose="020B0604020202020204" pitchFamily="34" charset="0"/>
                <a:cs typeface="Arial" panose="020B0604020202020204" pitchFamily="34" charset="0"/>
              </a:rPr>
              <a:t>CXR bulky left hilum </a:t>
            </a:r>
          </a:p>
          <a:p>
            <a:r>
              <a:rPr lang="en-GB" sz="2400" dirty="0">
                <a:latin typeface="Arial" panose="020B0604020202020204" pitchFamily="34" charset="0"/>
                <a:cs typeface="Arial" panose="020B0604020202020204" pitchFamily="34" charset="0"/>
              </a:rPr>
              <a:t>IGRA positive</a:t>
            </a:r>
          </a:p>
          <a:p>
            <a:r>
              <a:rPr lang="en-GB" sz="2400" dirty="0">
                <a:latin typeface="Arial" panose="020B0604020202020204" pitchFamily="34" charset="0"/>
                <a:cs typeface="Arial" panose="020B0604020202020204" pitchFamily="34" charset="0"/>
              </a:rPr>
              <a:t>HIV </a:t>
            </a:r>
            <a:r>
              <a:rPr lang="en-GB" sz="2400" dirty="0" err="1">
                <a:latin typeface="Arial" panose="020B0604020202020204" pitchFamily="34" charset="0"/>
                <a:cs typeface="Arial" panose="020B0604020202020204" pitchFamily="34" charset="0"/>
              </a:rPr>
              <a:t>neg</a:t>
            </a:r>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7440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200" b="1" dirty="0">
                <a:solidFill>
                  <a:srgbClr val="0070C0"/>
                </a:solidFill>
                <a:latin typeface="Arial" panose="020B0604020202020204" pitchFamily="34" charset="0"/>
                <a:cs typeface="Arial" panose="020B0604020202020204" pitchFamily="34" charset="0"/>
              </a:rPr>
              <a:t>Progress</a:t>
            </a:r>
          </a:p>
        </p:txBody>
      </p:sp>
      <p:sp>
        <p:nvSpPr>
          <p:cNvPr id="3" name="Content Placeholder 2"/>
          <p:cNvSpPr>
            <a:spLocks noGrp="1"/>
          </p:cNvSpPr>
          <p:nvPr>
            <p:ph idx="1"/>
          </p:nvPr>
        </p:nvSpPr>
        <p:spPr>
          <a:xfrm>
            <a:off x="869022" y="1681789"/>
            <a:ext cx="10515600" cy="4351338"/>
          </a:xfrm>
        </p:spPr>
        <p:txBody>
          <a:bodyPr>
            <a:normAutofit/>
          </a:bodyPr>
          <a:lstStyle/>
          <a:p>
            <a:endParaRPr lang="en-GB" sz="2400" dirty="0">
              <a:latin typeface="Arial" panose="020B0604020202020204" pitchFamily="34" charset="0"/>
              <a:cs typeface="Arial" panose="020B0604020202020204" pitchFamily="34" charset="0"/>
            </a:endParaRPr>
          </a:p>
          <a:p>
            <a:r>
              <a:rPr lang="en-GB" dirty="0"/>
              <a:t>EBUS TBNA – </a:t>
            </a:r>
            <a:r>
              <a:rPr lang="en-GB" dirty="0" err="1"/>
              <a:t>subcarinal</a:t>
            </a:r>
            <a:r>
              <a:rPr lang="en-GB" dirty="0"/>
              <a:t> and left hilar nodes samples</a:t>
            </a:r>
          </a:p>
          <a:p>
            <a:pPr lvl="1"/>
            <a:r>
              <a:rPr lang="en-GB" dirty="0"/>
              <a:t>Non necrotising granulomas</a:t>
            </a:r>
          </a:p>
          <a:p>
            <a:pPr lvl="1"/>
            <a:r>
              <a:rPr lang="en-GB" dirty="0"/>
              <a:t>TB PCR </a:t>
            </a:r>
            <a:r>
              <a:rPr lang="en-GB" dirty="0" err="1"/>
              <a:t>neg</a:t>
            </a:r>
            <a:endParaRPr lang="en-GB" dirty="0"/>
          </a:p>
          <a:p>
            <a:pPr lvl="1"/>
            <a:r>
              <a:rPr lang="en-GB" dirty="0"/>
              <a:t>Culture positive 19 days – fully sensitive</a:t>
            </a:r>
          </a:p>
          <a:p>
            <a:endParaRPr lang="en-GB" dirty="0"/>
          </a:p>
          <a:p>
            <a:r>
              <a:rPr lang="en-GB" dirty="0"/>
              <a:t>BAL negative</a:t>
            </a:r>
          </a:p>
          <a:p>
            <a:r>
              <a:rPr lang="en-GB" dirty="0"/>
              <a:t>TB therapy – DILI so prolonged</a:t>
            </a:r>
          </a:p>
          <a:p>
            <a:r>
              <a:rPr lang="en-GB" dirty="0"/>
              <a:t>Eyes quiescent during treatment</a:t>
            </a:r>
          </a:p>
          <a:p>
            <a:endParaRPr lang="en-GB" dirty="0"/>
          </a:p>
          <a:p>
            <a:endParaRPr lang="en-GB" dirty="0"/>
          </a:p>
          <a:p>
            <a:endParaRPr lang="en-GB" dirty="0"/>
          </a:p>
          <a:p>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9799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5398" y="1082620"/>
            <a:ext cx="11059887" cy="4770537"/>
          </a:xfrm>
          <a:prstGeom prst="rect">
            <a:avLst/>
          </a:prstGeom>
        </p:spPr>
        <p:txBody>
          <a:bodyPr wrap="square">
            <a:spAutoFit/>
          </a:bodyPr>
          <a:lstStyle/>
          <a:p>
            <a:r>
              <a:rPr lang="en-GB" sz="2400" b="1" dirty="0">
                <a:solidFill>
                  <a:srgbClr val="FF0000"/>
                </a:solidFill>
              </a:rPr>
              <a:t>What is Ocular TB?</a:t>
            </a:r>
          </a:p>
          <a:p>
            <a:endParaRPr lang="en-GB" sz="2000" b="1" dirty="0"/>
          </a:p>
          <a:p>
            <a:r>
              <a:rPr lang="en-GB" sz="2000" dirty="0"/>
              <a:t>Primary infection = usually airborne</a:t>
            </a:r>
          </a:p>
          <a:p>
            <a:endParaRPr lang="en-GB" sz="2000" dirty="0"/>
          </a:p>
          <a:p>
            <a:r>
              <a:rPr lang="en-GB" sz="2000" dirty="0"/>
              <a:t>Spread to eye = usually haematogenous (rarely direct – orbit, adnexa)</a:t>
            </a:r>
          </a:p>
          <a:p>
            <a:endParaRPr lang="en-GB" sz="2000" dirty="0"/>
          </a:p>
          <a:p>
            <a:r>
              <a:rPr lang="en-GB" sz="2000" b="1" u="sng" dirty="0"/>
              <a:t>Disease</a:t>
            </a:r>
            <a:r>
              <a:rPr lang="en-GB" sz="2000" dirty="0"/>
              <a:t> pathology may  involve:</a:t>
            </a:r>
          </a:p>
          <a:p>
            <a:endParaRPr lang="en-GB" sz="2000" dirty="0"/>
          </a:p>
          <a:p>
            <a:pPr marL="342900" indent="-342900">
              <a:buFont typeface="Arial" panose="020B0604020202020204" pitchFamily="34" charset="0"/>
              <a:buChar char="•"/>
            </a:pPr>
            <a:r>
              <a:rPr lang="en-GB" sz="2000" dirty="0"/>
              <a:t>MTB invasion of ocular tissue / host inflammatory response</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Delayed Type Hypersensitivity to MTB with viable organisms (remote or local)</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DTH to MTB antigens in the ‘absence of viable’ organisms – i.e. post treatment DTH</a:t>
            </a:r>
          </a:p>
          <a:p>
            <a:pPr marL="342900" indent="-342900">
              <a:buFont typeface="Arial" panose="020B0604020202020204" pitchFamily="34" charset="0"/>
              <a:buChar char="•"/>
            </a:pPr>
            <a:endParaRPr lang="en-GB" sz="2000" dirty="0"/>
          </a:p>
          <a:p>
            <a:pPr lvl="2"/>
            <a:endParaRPr lang="en-GB" sz="2000" dirty="0"/>
          </a:p>
        </p:txBody>
      </p:sp>
    </p:spTree>
    <p:extLst>
      <p:ext uri="{BB962C8B-B14F-4D97-AF65-F5344CB8AC3E}">
        <p14:creationId xmlns:p14="http://schemas.microsoft.com/office/powerpoint/2010/main" val="1053932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2521247" y="1566087"/>
            <a:ext cx="6942926" cy="3416320"/>
          </a:xfrm>
          <a:prstGeom prst="rect">
            <a:avLst/>
          </a:prstGeom>
          <a:noFill/>
        </p:spPr>
        <p:txBody>
          <a:bodyPr wrap="none" rtlCol="0">
            <a:spAutoFit/>
          </a:bodyPr>
          <a:lstStyle/>
          <a:p>
            <a:r>
              <a:rPr lang="en-GB" sz="3600" b="1" dirty="0">
                <a:solidFill>
                  <a:srgbClr val="FF0000"/>
                </a:solidFill>
              </a:rPr>
              <a:t>TB Hypersensitivity  Syndromes</a:t>
            </a:r>
          </a:p>
          <a:p>
            <a:endParaRPr lang="en-GB" sz="3600" dirty="0">
              <a:solidFill>
                <a:prstClr val="black"/>
              </a:solidFill>
            </a:endParaRPr>
          </a:p>
          <a:p>
            <a:r>
              <a:rPr lang="en-GB" sz="3600" dirty="0" err="1">
                <a:solidFill>
                  <a:prstClr val="black"/>
                </a:solidFill>
              </a:rPr>
              <a:t>Poncet’s</a:t>
            </a:r>
            <a:r>
              <a:rPr lang="en-GB" sz="3600" dirty="0">
                <a:solidFill>
                  <a:prstClr val="black"/>
                </a:solidFill>
              </a:rPr>
              <a:t> Disease</a:t>
            </a:r>
          </a:p>
          <a:p>
            <a:r>
              <a:rPr lang="en-GB" sz="3600" dirty="0">
                <a:solidFill>
                  <a:prstClr val="black"/>
                </a:solidFill>
              </a:rPr>
              <a:t>Erythema Nodosum</a:t>
            </a:r>
          </a:p>
          <a:p>
            <a:r>
              <a:rPr lang="en-GB" sz="3600" dirty="0" err="1">
                <a:solidFill>
                  <a:prstClr val="black"/>
                </a:solidFill>
              </a:rPr>
              <a:t>Bazin’s</a:t>
            </a:r>
            <a:r>
              <a:rPr lang="en-GB" sz="3600" dirty="0">
                <a:solidFill>
                  <a:prstClr val="black"/>
                </a:solidFill>
              </a:rPr>
              <a:t> Disease</a:t>
            </a:r>
          </a:p>
          <a:p>
            <a:r>
              <a:rPr lang="en-GB" sz="3600" dirty="0">
                <a:solidFill>
                  <a:prstClr val="black"/>
                </a:solidFill>
              </a:rPr>
              <a:t>Uveitis</a:t>
            </a:r>
          </a:p>
        </p:txBody>
      </p:sp>
    </p:spTree>
    <p:extLst>
      <p:ext uri="{BB962C8B-B14F-4D97-AF65-F5344CB8AC3E}">
        <p14:creationId xmlns:p14="http://schemas.microsoft.com/office/powerpoint/2010/main" val="1481113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810686" y="5589591"/>
            <a:ext cx="10407649" cy="1144587"/>
          </a:xfrm>
        </p:spPr>
        <p:txBody>
          <a:bodyPr/>
          <a:lstStyle/>
          <a:p>
            <a:r>
              <a:rPr lang="fr-FR" altLang="en-US" sz="1800" b="0">
                <a:solidFill>
                  <a:srgbClr val="0070C0"/>
                </a:solidFill>
                <a:latin typeface="Arial" pitchFamily="34" charset="0"/>
                <a:cs typeface="Arial" pitchFamily="34" charset="0"/>
              </a:rPr>
              <a:t>Poncet A. (1897) De la polyarthrite tuberculeus deformante ou pseudo-rheumatisme chronique tuberculeux. Congr Fr Chir. 732</a:t>
            </a:r>
            <a:br>
              <a:rPr lang="fr-FR" altLang="en-US" sz="1800" b="0">
                <a:solidFill>
                  <a:srgbClr val="0070C0"/>
                </a:solidFill>
                <a:latin typeface="Arial" pitchFamily="34" charset="0"/>
                <a:cs typeface="Arial" pitchFamily="34" charset="0"/>
              </a:rPr>
            </a:br>
            <a:br>
              <a:rPr lang="fr-FR" altLang="en-US" sz="1800" b="0">
                <a:solidFill>
                  <a:srgbClr val="0070C0"/>
                </a:solidFill>
                <a:latin typeface="Arial" pitchFamily="34" charset="0"/>
                <a:cs typeface="Arial" pitchFamily="34" charset="0"/>
              </a:rPr>
            </a:br>
            <a:r>
              <a:rPr lang="fr-FR" altLang="en-US" sz="1800" b="0">
                <a:solidFill>
                  <a:srgbClr val="0070C0"/>
                </a:solidFill>
                <a:latin typeface="Arial" pitchFamily="34" charset="0"/>
                <a:cs typeface="Arial" pitchFamily="34" charset="0"/>
              </a:rPr>
              <a:t>?Charcot 1864/ Lancereaux 1871</a:t>
            </a:r>
            <a:endParaRPr lang="en-GB" altLang="en-US" sz="1800" b="0">
              <a:solidFill>
                <a:srgbClr val="0070C0"/>
              </a:solidFill>
              <a:latin typeface="Arial" pitchFamily="34" charset="0"/>
              <a:cs typeface="Arial" pitchFamily="34" charset="0"/>
            </a:endParaRPr>
          </a:p>
        </p:txBody>
      </p:sp>
      <p:sp>
        <p:nvSpPr>
          <p:cNvPr id="81923" name="Content Placeholder 2"/>
          <p:cNvSpPr>
            <a:spLocks noGrp="1"/>
          </p:cNvSpPr>
          <p:nvPr>
            <p:ph idx="1"/>
          </p:nvPr>
        </p:nvSpPr>
        <p:spPr>
          <a:xfrm>
            <a:off x="556686" y="2060575"/>
            <a:ext cx="10407649" cy="4319588"/>
          </a:xfrm>
        </p:spPr>
        <p:txBody>
          <a:bodyPr/>
          <a:lstStyle/>
          <a:p>
            <a:r>
              <a:rPr lang="en-GB" altLang="en-US" sz="1600">
                <a:latin typeface="Arial" pitchFamily="34" charset="0"/>
                <a:cs typeface="Arial" pitchFamily="34" charset="0"/>
              </a:rPr>
              <a:t>In 1897 described </a:t>
            </a:r>
          </a:p>
          <a:p>
            <a:pPr lvl="1"/>
            <a:r>
              <a:rPr lang="en-GB" altLang="en-US" sz="2000">
                <a:latin typeface="Arial" pitchFamily="34" charset="0"/>
                <a:cs typeface="Arial" pitchFamily="34" charset="0"/>
              </a:rPr>
              <a:t>12 patients with tuberculosis</a:t>
            </a:r>
          </a:p>
          <a:p>
            <a:pPr lvl="1"/>
            <a:r>
              <a:rPr lang="en-GB" altLang="en-US" sz="2000">
                <a:latin typeface="Arial" pitchFamily="34" charset="0"/>
                <a:cs typeface="Arial" pitchFamily="34" charset="0"/>
              </a:rPr>
              <a:t>symmetric</a:t>
            </a:r>
          </a:p>
          <a:p>
            <a:pPr lvl="1"/>
            <a:r>
              <a:rPr lang="en-GB" altLang="en-US" sz="2000">
                <a:latin typeface="Arial" pitchFamily="34" charset="0"/>
                <a:cs typeface="Arial" pitchFamily="34" charset="0"/>
              </a:rPr>
              <a:t>inflammatory polyarthritis </a:t>
            </a:r>
          </a:p>
          <a:p>
            <a:pPr lvl="1"/>
            <a:r>
              <a:rPr lang="en-GB" altLang="en-US" sz="2000">
                <a:latin typeface="Arial" pitchFamily="34" charset="0"/>
                <a:cs typeface="Arial" pitchFamily="34" charset="0"/>
              </a:rPr>
              <a:t>No evidence of infection in the joints </a:t>
            </a:r>
          </a:p>
          <a:p>
            <a:endParaRPr lang="en-GB" altLang="en-US" sz="1600">
              <a:latin typeface="Arial" pitchFamily="34" charset="0"/>
              <a:cs typeface="Arial" pitchFamily="34" charset="0"/>
            </a:endParaRPr>
          </a:p>
          <a:p>
            <a:endParaRPr lang="en-GB" altLang="en-US" sz="1600">
              <a:latin typeface="Arial" pitchFamily="34" charset="0"/>
              <a:cs typeface="Arial" pitchFamily="34" charset="0"/>
            </a:endParaRPr>
          </a:p>
        </p:txBody>
      </p:sp>
      <p:pic>
        <p:nvPicPr>
          <p:cNvPr id="8192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44833" y="1552578"/>
            <a:ext cx="4783667" cy="403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5" name="Rectangle 4"/>
          <p:cNvSpPr>
            <a:spLocks noChangeArrowheads="1"/>
          </p:cNvSpPr>
          <p:nvPr/>
        </p:nvSpPr>
        <p:spPr bwMode="auto">
          <a:xfrm>
            <a:off x="599019" y="404814"/>
            <a:ext cx="11161183"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eaLnBrk="0" fontAlgn="base" hangingPunct="0">
              <a:spcBef>
                <a:spcPct val="0"/>
              </a:spcBef>
              <a:spcAft>
                <a:spcPct val="0"/>
              </a:spcAft>
            </a:pPr>
            <a:r>
              <a:rPr lang="en-GB" altLang="en-US" sz="3200" b="1" dirty="0" err="1">
                <a:solidFill>
                  <a:srgbClr val="FF0000"/>
                </a:solidFill>
                <a:latin typeface="Arial" pitchFamily="34" charset="0"/>
              </a:rPr>
              <a:t>Poncet’s</a:t>
            </a:r>
            <a:r>
              <a:rPr lang="en-GB" altLang="en-US" sz="3200" b="1" dirty="0">
                <a:solidFill>
                  <a:srgbClr val="FF0000"/>
                </a:solidFill>
                <a:latin typeface="Arial" pitchFamily="34" charset="0"/>
              </a:rPr>
              <a:t> Disease</a:t>
            </a:r>
          </a:p>
          <a:p>
            <a:pPr defTabSz="914400" eaLnBrk="0" fontAlgn="base" hangingPunct="0">
              <a:spcBef>
                <a:spcPct val="0"/>
              </a:spcBef>
              <a:spcAft>
                <a:spcPct val="0"/>
              </a:spcAft>
            </a:pPr>
            <a:endParaRPr lang="en-GB" altLang="en-US" sz="3200" b="1" dirty="0">
              <a:solidFill>
                <a:srgbClr val="FF0000"/>
              </a:solidFill>
              <a:latin typeface="Arial" pitchFamily="34" charset="0"/>
            </a:endParaRPr>
          </a:p>
        </p:txBody>
      </p:sp>
      <p:sp>
        <p:nvSpPr>
          <p:cNvPr id="81926" name="TextBox 5"/>
          <p:cNvSpPr txBox="1">
            <a:spLocks noChangeArrowheads="1"/>
          </p:cNvSpPr>
          <p:nvPr/>
        </p:nvSpPr>
        <p:spPr bwMode="auto">
          <a:xfrm>
            <a:off x="768352" y="1138240"/>
            <a:ext cx="68643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eaLnBrk="0" fontAlgn="base" hangingPunct="0">
              <a:spcBef>
                <a:spcPct val="0"/>
              </a:spcBef>
              <a:spcAft>
                <a:spcPct val="0"/>
              </a:spcAft>
            </a:pPr>
            <a:r>
              <a:rPr lang="en-GB" altLang="en-US">
                <a:solidFill>
                  <a:srgbClr val="000000"/>
                </a:solidFill>
                <a:latin typeface="Arial" pitchFamily="34" charset="0"/>
              </a:rPr>
              <a:t>Antonin Poncet </a:t>
            </a:r>
          </a:p>
          <a:p>
            <a:pPr defTabSz="914400" eaLnBrk="0" fontAlgn="base" hangingPunct="0">
              <a:spcBef>
                <a:spcPct val="0"/>
              </a:spcBef>
              <a:spcAft>
                <a:spcPct val="0"/>
              </a:spcAft>
            </a:pPr>
            <a:r>
              <a:rPr lang="en-GB" altLang="en-US">
                <a:solidFill>
                  <a:srgbClr val="000000"/>
                </a:solidFill>
                <a:latin typeface="Arial" pitchFamily="34" charset="0"/>
              </a:rPr>
              <a:t>28 March 1849 – 16 September 1913 French surgeon</a:t>
            </a:r>
          </a:p>
        </p:txBody>
      </p:sp>
    </p:spTree>
    <p:extLst>
      <p:ext uri="{BB962C8B-B14F-4D97-AF65-F5344CB8AC3E}">
        <p14:creationId xmlns:p14="http://schemas.microsoft.com/office/powerpoint/2010/main" val="1236531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7883" y="334396"/>
            <a:ext cx="10407649" cy="1144588"/>
          </a:xfrm>
        </p:spPr>
        <p:txBody>
          <a:bodyPr/>
          <a:lstStyle/>
          <a:p>
            <a:r>
              <a:rPr lang="en-GB" sz="3600" dirty="0">
                <a:solidFill>
                  <a:srgbClr val="FF0000"/>
                </a:solidFill>
                <a:latin typeface="Arial" panose="020B0604020202020204" pitchFamily="34" charset="0"/>
                <a:cs typeface="Arial" panose="020B0604020202020204" pitchFamily="34" charset="0"/>
              </a:rPr>
              <a:t>Erythema </a:t>
            </a:r>
            <a:r>
              <a:rPr lang="en-GB" sz="3600" dirty="0" err="1">
                <a:solidFill>
                  <a:srgbClr val="FF0000"/>
                </a:solidFill>
                <a:latin typeface="Arial" panose="020B0604020202020204" pitchFamily="34" charset="0"/>
                <a:cs typeface="Arial" panose="020B0604020202020204" pitchFamily="34" charset="0"/>
              </a:rPr>
              <a:t>Nodosum</a:t>
            </a:r>
            <a:r>
              <a:rPr lang="en-GB" sz="3600" dirty="0">
                <a:solidFill>
                  <a:srgbClr val="FF0000"/>
                </a:solidFill>
                <a:latin typeface="Arial" panose="020B0604020202020204" pitchFamily="34" charset="0"/>
                <a:cs typeface="Arial" panose="020B0604020202020204" pitchFamily="34" charset="0"/>
              </a:rPr>
              <a:t> </a:t>
            </a:r>
          </a:p>
        </p:txBody>
      </p:sp>
      <p:sp>
        <p:nvSpPr>
          <p:cNvPr id="4" name="TextBox 3"/>
          <p:cNvSpPr txBox="1"/>
          <p:nvPr/>
        </p:nvSpPr>
        <p:spPr>
          <a:xfrm>
            <a:off x="3542625" y="1966981"/>
            <a:ext cx="5183855" cy="4216539"/>
          </a:xfrm>
          <a:prstGeom prst="rect">
            <a:avLst/>
          </a:prstGeom>
          <a:noFill/>
        </p:spPr>
        <p:txBody>
          <a:bodyPr wrap="none" rtlCol="0">
            <a:spAutoFit/>
          </a:bodyPr>
          <a:lstStyle/>
          <a:p>
            <a:r>
              <a:rPr lang="en-GB" sz="2800" dirty="0">
                <a:solidFill>
                  <a:srgbClr val="000000"/>
                </a:solidFill>
                <a:latin typeface="Arial" panose="020B0604020202020204" pitchFamily="34" charset="0"/>
                <a:cs typeface="Arial" panose="020B0604020202020204" pitchFamily="34" charset="0"/>
              </a:rPr>
              <a:t>Panniculitis</a:t>
            </a:r>
          </a:p>
          <a:p>
            <a:r>
              <a:rPr lang="en-GB" sz="2800" dirty="0">
                <a:solidFill>
                  <a:srgbClr val="000000"/>
                </a:solidFill>
                <a:latin typeface="Arial" panose="020B0604020202020204" pitchFamily="34" charset="0"/>
                <a:cs typeface="Arial" panose="020B0604020202020204" pitchFamily="34" charset="0"/>
              </a:rPr>
              <a:t>Type 4 delayed hypersensitivity</a:t>
            </a:r>
          </a:p>
          <a:p>
            <a:r>
              <a:rPr lang="en-GB" sz="2800" dirty="0">
                <a:solidFill>
                  <a:srgbClr val="000000"/>
                </a:solidFill>
                <a:latin typeface="Arial" panose="020B0604020202020204" pitchFamily="34" charset="0"/>
                <a:cs typeface="Arial" panose="020B0604020202020204" pitchFamily="34" charset="0"/>
              </a:rPr>
              <a:t>Associated diseases</a:t>
            </a:r>
          </a:p>
          <a:p>
            <a:r>
              <a:rPr lang="en-GB" sz="2800" dirty="0">
                <a:solidFill>
                  <a:srgbClr val="000000"/>
                </a:solidFill>
                <a:latin typeface="Arial" panose="020B0604020202020204" pitchFamily="34" charset="0"/>
                <a:cs typeface="Arial" panose="020B0604020202020204" pitchFamily="34" charset="0"/>
              </a:rPr>
              <a:t> -</a:t>
            </a:r>
            <a:r>
              <a:rPr lang="en-GB" sz="2000" dirty="0">
                <a:solidFill>
                  <a:srgbClr val="000000"/>
                </a:solidFill>
                <a:latin typeface="Arial" panose="020B0604020202020204" pitchFamily="34" charset="0"/>
                <a:cs typeface="Arial" panose="020B0604020202020204" pitchFamily="34" charset="0"/>
              </a:rPr>
              <a:t>TB (primary)</a:t>
            </a:r>
          </a:p>
          <a:p>
            <a:r>
              <a:rPr lang="en-GB" sz="2000" dirty="0">
                <a:solidFill>
                  <a:srgbClr val="000000"/>
                </a:solidFill>
                <a:latin typeface="Arial" panose="020B0604020202020204" pitchFamily="34" charset="0"/>
                <a:cs typeface="Arial" panose="020B0604020202020204" pitchFamily="34" charset="0"/>
              </a:rPr>
              <a:t> - Sarcoidosis</a:t>
            </a:r>
          </a:p>
          <a:p>
            <a:r>
              <a:rPr lang="en-GB" sz="2000" dirty="0">
                <a:solidFill>
                  <a:srgbClr val="000000"/>
                </a:solidFill>
                <a:latin typeface="Arial" panose="020B0604020202020204" pitchFamily="34" charset="0"/>
                <a:cs typeface="Arial" panose="020B0604020202020204" pitchFamily="34" charset="0"/>
              </a:rPr>
              <a:t> - Streptococcal A infections</a:t>
            </a:r>
          </a:p>
          <a:p>
            <a:r>
              <a:rPr lang="en-GB" sz="2000" dirty="0">
                <a:solidFill>
                  <a:srgbClr val="000000"/>
                </a:solidFill>
                <a:latin typeface="Arial" panose="020B0604020202020204" pitchFamily="34" charset="0"/>
                <a:cs typeface="Arial" panose="020B0604020202020204" pitchFamily="34" charset="0"/>
              </a:rPr>
              <a:t> - Inflammatory Bowel Disease</a:t>
            </a:r>
          </a:p>
          <a:p>
            <a:r>
              <a:rPr lang="en-GB" sz="2000" dirty="0">
                <a:solidFill>
                  <a:srgbClr val="000000"/>
                </a:solidFill>
                <a:latin typeface="Arial" panose="020B0604020202020204" pitchFamily="34" charset="0"/>
                <a:cs typeface="Arial" panose="020B0604020202020204" pitchFamily="34" charset="0"/>
              </a:rPr>
              <a:t> - Pill</a:t>
            </a:r>
          </a:p>
          <a:p>
            <a:r>
              <a:rPr lang="en-GB" sz="2000" dirty="0">
                <a:solidFill>
                  <a:srgbClr val="000000"/>
                </a:solidFill>
                <a:latin typeface="Arial" panose="020B0604020202020204" pitchFamily="34" charset="0"/>
                <a:cs typeface="Arial" panose="020B0604020202020204" pitchFamily="34" charset="0"/>
              </a:rPr>
              <a:t> - Fungal infections</a:t>
            </a:r>
          </a:p>
          <a:p>
            <a:r>
              <a:rPr lang="en-GB" sz="2800" dirty="0">
                <a:solidFill>
                  <a:srgbClr val="000000"/>
                </a:solidFill>
                <a:latin typeface="Arial" panose="020B0604020202020204" pitchFamily="34" charset="0"/>
                <a:cs typeface="Arial" panose="020B0604020202020204" pitchFamily="34" charset="0"/>
              </a:rPr>
              <a:t>(i.e. can be non infectious)</a:t>
            </a:r>
          </a:p>
          <a:p>
            <a:endParaRPr lang="en-GB" sz="28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64304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a:solidFill>
                  <a:srgbClr val="FF0000"/>
                </a:solidFill>
                <a:latin typeface="Arial" panose="020B0604020202020204" pitchFamily="34" charset="0"/>
                <a:cs typeface="Arial" panose="020B0604020202020204" pitchFamily="34" charset="0"/>
              </a:rPr>
              <a:t>Ocular TB phenotypes </a:t>
            </a:r>
          </a:p>
        </p:txBody>
      </p:sp>
      <p:sp>
        <p:nvSpPr>
          <p:cNvPr id="3" name="Content Placeholder 2"/>
          <p:cNvSpPr>
            <a:spLocks noGrp="1"/>
          </p:cNvSpPr>
          <p:nvPr>
            <p:ph idx="1"/>
          </p:nvPr>
        </p:nvSpPr>
        <p:spPr>
          <a:xfrm>
            <a:off x="501948" y="1574321"/>
            <a:ext cx="10407649" cy="4319587"/>
          </a:xfrm>
        </p:spPr>
        <p:txBody>
          <a:bodyPr/>
          <a:lstStyle/>
          <a:p>
            <a:pPr marL="98425" indent="0">
              <a:lnSpc>
                <a:spcPct val="150000"/>
              </a:lnSpc>
              <a:spcAft>
                <a:spcPts val="0"/>
              </a:spcAft>
              <a:buNone/>
            </a:pPr>
            <a:r>
              <a:rPr lang="en-US" b="1" dirty="0">
                <a:solidFill>
                  <a:srgbClr val="0070C0"/>
                </a:solidFill>
                <a:latin typeface="Calibri"/>
                <a:ea typeface="Arial Unicode MS"/>
                <a:cs typeface="Arial Unicode MS"/>
              </a:rPr>
              <a:t>Typical phenotypes </a:t>
            </a:r>
            <a:r>
              <a:rPr lang="en-US" dirty="0">
                <a:latin typeface="Calibri"/>
                <a:ea typeface="Arial Unicode MS"/>
                <a:cs typeface="Arial Unicode MS"/>
              </a:rPr>
              <a:t>include:</a:t>
            </a:r>
            <a:endParaRPr lang="en-GB" dirty="0">
              <a:latin typeface="Helvetica Neue"/>
              <a:ea typeface="Arial Unicode MS"/>
              <a:cs typeface="Arial Unicode MS"/>
            </a:endParaRPr>
          </a:p>
          <a:p>
            <a:pPr marL="342900" lvl="0" indent="-342900">
              <a:lnSpc>
                <a:spcPct val="150000"/>
              </a:lnSpc>
              <a:spcAft>
                <a:spcPts val="0"/>
              </a:spcAft>
              <a:buFont typeface="Symbol"/>
              <a:buChar char=""/>
            </a:pPr>
            <a:r>
              <a:rPr lang="en-US" dirty="0">
                <a:latin typeface="Calibri"/>
                <a:ea typeface="Arial Unicode MS"/>
                <a:cs typeface="Arial Unicode MS"/>
              </a:rPr>
              <a:t>Peripheral occlusive retinal vasculitis (Eales Disease)</a:t>
            </a:r>
            <a:endParaRPr lang="en-GB" dirty="0">
              <a:latin typeface="Helvetica Neue"/>
              <a:ea typeface="Arial Unicode MS"/>
              <a:cs typeface="Arial Unicode MS"/>
            </a:endParaRPr>
          </a:p>
          <a:p>
            <a:pPr marL="342900" lvl="0" indent="-342900">
              <a:lnSpc>
                <a:spcPct val="150000"/>
              </a:lnSpc>
              <a:spcAft>
                <a:spcPts val="0"/>
              </a:spcAft>
              <a:buFont typeface="Symbol"/>
              <a:buChar char=""/>
            </a:pPr>
            <a:r>
              <a:rPr lang="en-US" dirty="0">
                <a:latin typeface="Calibri"/>
                <a:ea typeface="Arial Unicode MS"/>
                <a:cs typeface="Arial Unicode MS"/>
              </a:rPr>
              <a:t>Choroidal granulomas</a:t>
            </a:r>
            <a:endParaRPr lang="en-GB" dirty="0">
              <a:latin typeface="Helvetica Neue"/>
              <a:ea typeface="Arial Unicode MS"/>
              <a:cs typeface="Arial Unicode MS"/>
            </a:endParaRPr>
          </a:p>
          <a:p>
            <a:pPr marL="342900" lvl="0" indent="-342900">
              <a:lnSpc>
                <a:spcPct val="150000"/>
              </a:lnSpc>
              <a:spcAft>
                <a:spcPts val="0"/>
              </a:spcAft>
              <a:buFont typeface="Symbol"/>
              <a:buChar char=""/>
            </a:pPr>
            <a:r>
              <a:rPr lang="en-US" dirty="0">
                <a:latin typeface="Calibri"/>
                <a:ea typeface="Arial Unicode MS"/>
                <a:cs typeface="Arial Unicode MS"/>
              </a:rPr>
              <a:t>Serpiginous or serpiginous-like </a:t>
            </a:r>
            <a:r>
              <a:rPr lang="en-US" dirty="0" err="1">
                <a:latin typeface="Calibri"/>
                <a:ea typeface="Arial Unicode MS"/>
                <a:cs typeface="Arial Unicode MS"/>
              </a:rPr>
              <a:t>chorioretinopathy</a:t>
            </a:r>
            <a:endParaRPr lang="en-GB" dirty="0">
              <a:latin typeface="Helvetica Neue"/>
              <a:ea typeface="Arial Unicode MS"/>
              <a:cs typeface="Arial Unicode MS"/>
            </a:endParaRPr>
          </a:p>
          <a:p>
            <a:endParaRPr lang="en-GB" dirty="0"/>
          </a:p>
          <a:p>
            <a:pPr marL="98425" indent="0">
              <a:buNone/>
            </a:pPr>
            <a:r>
              <a:rPr lang="en-US" b="1" dirty="0">
                <a:solidFill>
                  <a:srgbClr val="0070C0"/>
                </a:solidFill>
                <a:latin typeface="Calibri"/>
                <a:ea typeface="Arial Unicode MS"/>
              </a:rPr>
              <a:t>‘Atypical’ phenotypes </a:t>
            </a:r>
            <a:r>
              <a:rPr lang="en-US" dirty="0">
                <a:latin typeface="Calibri"/>
                <a:ea typeface="Arial Unicode MS"/>
              </a:rPr>
              <a:t>include </a:t>
            </a:r>
            <a:r>
              <a:rPr lang="en-US" dirty="0" err="1">
                <a:latin typeface="Calibri"/>
                <a:ea typeface="Arial Unicode MS"/>
              </a:rPr>
              <a:t>uveitides</a:t>
            </a:r>
            <a:r>
              <a:rPr lang="en-US" dirty="0">
                <a:latin typeface="Calibri"/>
                <a:ea typeface="Arial Unicode MS"/>
              </a:rPr>
              <a:t>:</a:t>
            </a:r>
          </a:p>
          <a:p>
            <a:r>
              <a:rPr lang="en-US" dirty="0">
                <a:latin typeface="Calibri"/>
                <a:ea typeface="Arial Unicode MS"/>
              </a:rPr>
              <a:t>non-granulomatous anterior uveitis </a:t>
            </a:r>
          </a:p>
          <a:p>
            <a:r>
              <a:rPr lang="en-US" dirty="0">
                <a:latin typeface="Calibri"/>
                <a:ea typeface="Arial Unicode MS"/>
              </a:rPr>
              <a:t>intermediate uveitis </a:t>
            </a:r>
          </a:p>
          <a:p>
            <a:r>
              <a:rPr lang="en-US" dirty="0">
                <a:latin typeface="Calibri"/>
                <a:ea typeface="Arial Unicode MS"/>
              </a:rPr>
              <a:t>non-occlusive retinal vasculitis</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6003" y="1711842"/>
            <a:ext cx="6981422" cy="3923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D1889494-5620-4CF3-8508-9AC552C9198F}"/>
              </a:ext>
            </a:extLst>
          </p:cNvPr>
          <p:cNvSpPr txBox="1"/>
          <p:nvPr/>
        </p:nvSpPr>
        <p:spPr>
          <a:xfrm>
            <a:off x="5705772" y="5423070"/>
            <a:ext cx="6395482" cy="1200329"/>
          </a:xfrm>
          <a:prstGeom prst="rect">
            <a:avLst/>
          </a:prstGeom>
          <a:noFill/>
        </p:spPr>
        <p:txBody>
          <a:bodyPr wrap="square">
            <a:spAutoFit/>
          </a:bodyPr>
          <a:lstStyle/>
          <a:p>
            <a:r>
              <a:rPr lang="en-GB" dirty="0">
                <a:solidFill>
                  <a:srgbClr val="0070C0"/>
                </a:solidFill>
                <a:latin typeface="Calibri" panose="020F0502020204030204" pitchFamily="34" charset="0"/>
                <a:cs typeface="Calibri" panose="020F0502020204030204" pitchFamily="34" charset="0"/>
              </a:rPr>
              <a:t>Uvea</a:t>
            </a:r>
          </a:p>
          <a:p>
            <a:r>
              <a:rPr lang="en-GB" dirty="0">
                <a:latin typeface="Calibri" panose="020F0502020204030204" pitchFamily="34" charset="0"/>
                <a:cs typeface="Calibri" panose="020F0502020204030204" pitchFamily="34" charset="0"/>
              </a:rPr>
              <a:t> - pigmented layer that lies between the inner retina and the outer fibrous layer (sclera and cornea) </a:t>
            </a:r>
          </a:p>
          <a:p>
            <a:r>
              <a:rPr lang="en-GB" dirty="0">
                <a:latin typeface="Calibri" panose="020F0502020204030204" pitchFamily="34" charset="0"/>
                <a:cs typeface="Calibri" panose="020F0502020204030204" pitchFamily="34" charset="0"/>
              </a:rPr>
              <a:t> - includes the iris, ciliary body, and choroid </a:t>
            </a:r>
          </a:p>
        </p:txBody>
      </p:sp>
    </p:spTree>
    <p:extLst>
      <p:ext uri="{BB962C8B-B14F-4D97-AF65-F5344CB8AC3E}">
        <p14:creationId xmlns:p14="http://schemas.microsoft.com/office/powerpoint/2010/main" val="1797429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630865" y="306536"/>
            <a:ext cx="10972800" cy="1143000"/>
          </a:xfrm>
        </p:spPr>
        <p:txBody>
          <a:bodyPr>
            <a:noAutofit/>
          </a:bodyPr>
          <a:lstStyle/>
          <a:p>
            <a:pPr marL="342900" indent="-342900">
              <a:spcBef>
                <a:spcPct val="20000"/>
              </a:spcBef>
              <a:defRPr/>
            </a:pPr>
            <a:br>
              <a:rPr lang="en-GB" sz="6000" dirty="0">
                <a:solidFill>
                  <a:schemeClr val="accent1"/>
                </a:solidFill>
                <a:latin typeface="+mn-lt"/>
                <a:cs typeface="Arial" pitchFamily="34" charset="0"/>
              </a:rPr>
            </a:br>
            <a:r>
              <a:rPr lang="en-GB" sz="4000" dirty="0">
                <a:solidFill>
                  <a:schemeClr val="accent1"/>
                </a:solidFill>
                <a:latin typeface="+mn-lt"/>
                <a:ea typeface="+mn-ea"/>
                <a:cs typeface="Arial" pitchFamily="34" charset="0"/>
              </a:rPr>
              <a:t>51y old male Afghani</a:t>
            </a:r>
            <a:br>
              <a:rPr lang="en-GB" sz="4000" dirty="0">
                <a:solidFill>
                  <a:schemeClr val="accent1"/>
                </a:solidFill>
                <a:latin typeface="+mn-lt"/>
                <a:ea typeface="+mn-ea"/>
                <a:cs typeface="Arial" pitchFamily="34" charset="0"/>
              </a:rPr>
            </a:br>
            <a:endParaRPr lang="en-GB" sz="6000" dirty="0">
              <a:solidFill>
                <a:schemeClr val="accent1"/>
              </a:solidFill>
              <a:latin typeface="+mn-lt"/>
              <a:cs typeface="Arial" pitchFamily="34" charset="0"/>
            </a:endParaRPr>
          </a:p>
        </p:txBody>
      </p:sp>
      <p:sp>
        <p:nvSpPr>
          <p:cNvPr id="79874" name="Content Placeholder 2"/>
          <p:cNvSpPr>
            <a:spLocks noGrp="1"/>
          </p:cNvSpPr>
          <p:nvPr>
            <p:ph idx="1"/>
          </p:nvPr>
        </p:nvSpPr>
        <p:spPr>
          <a:xfrm>
            <a:off x="694661" y="1522239"/>
            <a:ext cx="10972800" cy="4525963"/>
          </a:xfrm>
        </p:spPr>
        <p:txBody>
          <a:bodyPr>
            <a:normAutofit lnSpcReduction="10000"/>
          </a:bodyPr>
          <a:lstStyle/>
          <a:p>
            <a:endParaRPr lang="en-GB" dirty="0"/>
          </a:p>
          <a:p>
            <a:r>
              <a:rPr lang="en-GB" sz="2800" dirty="0">
                <a:cs typeface="Arial" charset="0"/>
              </a:rPr>
              <a:t>Recurrent unilateral uveitis</a:t>
            </a:r>
          </a:p>
          <a:p>
            <a:r>
              <a:rPr lang="en-GB" sz="2800" dirty="0">
                <a:cs typeface="Arial" charset="0"/>
              </a:rPr>
              <a:t>Otherwise asymptomatic</a:t>
            </a:r>
          </a:p>
          <a:p>
            <a:r>
              <a:rPr lang="en-GB" sz="2800" dirty="0">
                <a:cs typeface="Arial" charset="0"/>
              </a:rPr>
              <a:t>PMHx: hypercholesterolaemia</a:t>
            </a:r>
          </a:p>
          <a:p>
            <a:r>
              <a:rPr lang="en-GB" sz="2800" dirty="0">
                <a:cs typeface="Arial" charset="0"/>
              </a:rPr>
              <a:t>No known TB contact or previous Rx</a:t>
            </a:r>
          </a:p>
          <a:p>
            <a:r>
              <a:rPr lang="en-GB" sz="2800" dirty="0">
                <a:cs typeface="Arial" charset="0"/>
              </a:rPr>
              <a:t>Examination unremarkable</a:t>
            </a:r>
          </a:p>
          <a:p>
            <a:r>
              <a:rPr lang="en-GB" sz="2800" dirty="0">
                <a:cs typeface="Arial" charset="0"/>
              </a:rPr>
              <a:t>CRP&lt;5</a:t>
            </a:r>
          </a:p>
          <a:p>
            <a:r>
              <a:rPr lang="en-GB" sz="2800" dirty="0">
                <a:cs typeface="Arial" charset="0"/>
              </a:rPr>
              <a:t>Chest radiograph: unremarkable</a:t>
            </a:r>
          </a:p>
          <a:p>
            <a:r>
              <a:rPr lang="en-GB" sz="2800" dirty="0">
                <a:cs typeface="Arial" charset="0"/>
              </a:rPr>
              <a:t>Tuberculin Skin Test 26mm induration</a:t>
            </a:r>
          </a:p>
          <a:p>
            <a:endParaRPr lang="en-GB" sz="2800" dirty="0">
              <a:cs typeface="Arial" charset="0"/>
            </a:endParaRPr>
          </a:p>
        </p:txBody>
      </p:sp>
    </p:spTree>
    <p:extLst>
      <p:ext uri="{BB962C8B-B14F-4D97-AF65-F5344CB8AC3E}">
        <p14:creationId xmlns:p14="http://schemas.microsoft.com/office/powerpoint/2010/main" val="344094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874">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9874">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9874">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9874">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9874">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9874">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9874">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987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480293" y="409645"/>
            <a:ext cx="11052347" cy="553997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Bacteria localise in tissues with high oxygen tension: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Choroid, Ciliary body (i.e. the uvea)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RPE is the most suited among various ocular cell types to harbour MTB within the eye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Alveolar macrophage- like properties (phagocytosis, TLRs, complement receptors)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Organisms sequestered within RPE may cause recurrences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1"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Paucibacillary</a:t>
            </a:r>
            <a:r>
              <a:rPr kumimoji="0" lang="en-GB" sz="2000" b="1"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nature of disease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1257300" marR="0" lvl="2"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Low yield of AFB from ocular tissues / fluids</a:t>
            </a:r>
          </a:p>
          <a:p>
            <a:pPr marL="1257300" marR="0" lvl="2"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1257300" marR="0" lvl="2"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Cultures  have very low yield and take 6-8 weeks</a:t>
            </a:r>
          </a:p>
          <a:p>
            <a:pPr marL="1257300" marR="0" lvl="2"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1257300" marR="0" lvl="2"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PCR amplification of MTB DNA: variable sensitivities, not standardised</a:t>
            </a:r>
          </a:p>
          <a:p>
            <a:pPr marL="1257300" marR="0" lvl="2"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1257300" marR="0" lvl="2"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Management decisions generally not dependent on isolating organism (world wide)</a:t>
            </a:r>
          </a:p>
        </p:txBody>
      </p:sp>
    </p:spTree>
    <p:extLst>
      <p:ext uri="{BB962C8B-B14F-4D97-AF65-F5344CB8AC3E}">
        <p14:creationId xmlns:p14="http://schemas.microsoft.com/office/powerpoint/2010/main" val="10937141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526134" y="128918"/>
            <a:ext cx="11303876" cy="618630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The Collaborative Ocular Tuberculosis Study (COTS)-1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Report 3: </a:t>
            </a:r>
            <a:r>
              <a:rPr kumimoji="0" lang="en-GB" sz="2400" b="1" i="0" u="sng"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Polymerase Chain Reaction </a:t>
            </a:r>
            <a:r>
              <a:rPr kumimoji="0" lang="en-GB" sz="24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in the Diagnosis and Management of Tubercular Uveitis: Global Trends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PCR) of ocular ﬂuids in management of TB anterior, intermediate, posterior, and </a:t>
            </a:r>
            <a:r>
              <a:rPr kumimoji="0" lang="en-GB" sz="16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panuveitis</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COTS-1 (25 </a:t>
            </a:r>
            <a:r>
              <a:rPr kumimoji="0" lang="en-GB" sz="16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centers</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n = 962)</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59 (6.13%) patients PCR of intraocular ﬂuids (18 females; 53 Asian Indians) </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- 26 patients were PCR negative (18 males)</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- 8 patients with negative PCR had systemic TB</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Anti-TB therapy was given in 18 negative and 31 positive PCR cases (n= 49)</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1-year follow-up persistence/worsening of inﬂammation prevalence in</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 ﬁve patients with positive PCR (15.15%) </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 three with negative PCR (11.54%)</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Conclusions</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PCR is not commonly preformed for diagnosing intraocular TB </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Positive/negative results may not inﬂuence management/treatment outcomes </a:t>
            </a:r>
            <a:r>
              <a:rPr kumimoji="0" lang="en-GB" sz="16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in real practice</a:t>
            </a:r>
          </a:p>
        </p:txBody>
      </p:sp>
      <p:sp>
        <p:nvSpPr>
          <p:cNvPr id="3" name="Rectangle 2"/>
          <p:cNvSpPr/>
          <p:nvPr/>
        </p:nvSpPr>
        <p:spPr>
          <a:xfrm>
            <a:off x="6178072" y="6315227"/>
            <a:ext cx="4152099" cy="276999"/>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schemeClr val="bg1"/>
                </a:solidFill>
                <a:effectLst/>
                <a:uLnTx/>
                <a:uFillTx/>
                <a:latin typeface="Century Gothic" panose="020B0502020202020204"/>
                <a:ea typeface="+mn-ea"/>
                <a:cs typeface="+mn-cs"/>
              </a:rPr>
              <a:t>Ocular Immunology &amp; Inﬂammation, 2017; 00(00): 1–9</a:t>
            </a:r>
          </a:p>
        </p:txBody>
      </p:sp>
    </p:spTree>
    <p:extLst>
      <p:ext uri="{BB962C8B-B14F-4D97-AF65-F5344CB8AC3E}">
        <p14:creationId xmlns:p14="http://schemas.microsoft.com/office/powerpoint/2010/main" val="37806248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5352" y="57941"/>
            <a:ext cx="10407649" cy="1144588"/>
          </a:xfrm>
        </p:spPr>
        <p:txBody>
          <a:bodyPr/>
          <a:lstStyle/>
          <a:p>
            <a:r>
              <a:rPr lang="en-GB" dirty="0">
                <a:solidFill>
                  <a:srgbClr val="0070C0"/>
                </a:solidFill>
                <a:latin typeface="Arial" panose="020B0604020202020204" pitchFamily="34" charset="0"/>
                <a:cs typeface="Arial" panose="020B0604020202020204" pitchFamily="34" charset="0"/>
              </a:rPr>
              <a:t>Imaging</a:t>
            </a:r>
          </a:p>
        </p:txBody>
      </p:sp>
      <p:sp>
        <p:nvSpPr>
          <p:cNvPr id="3" name="Content Placeholder 2"/>
          <p:cNvSpPr>
            <a:spLocks noGrp="1"/>
          </p:cNvSpPr>
          <p:nvPr>
            <p:ph idx="1"/>
          </p:nvPr>
        </p:nvSpPr>
        <p:spPr>
          <a:xfrm>
            <a:off x="895352" y="1321773"/>
            <a:ext cx="10407649" cy="4319587"/>
          </a:xfrm>
        </p:spPr>
        <p:txBody>
          <a:bodyPr/>
          <a:lstStyle/>
          <a:p>
            <a:pPr marL="98425" indent="0">
              <a:buNone/>
            </a:pPr>
            <a:r>
              <a:rPr lang="en-GB" sz="1600" b="1" dirty="0">
                <a:solidFill>
                  <a:srgbClr val="0070C0"/>
                </a:solidFill>
                <a:latin typeface="Arial" panose="020B0604020202020204" pitchFamily="34" charset="0"/>
                <a:cs typeface="Arial" panose="020B0604020202020204" pitchFamily="34" charset="0"/>
              </a:rPr>
              <a:t>Chest radiograph</a:t>
            </a:r>
          </a:p>
          <a:p>
            <a:r>
              <a:rPr lang="en-GB" sz="1600" dirty="0">
                <a:solidFill>
                  <a:schemeClr val="tx1"/>
                </a:solidFill>
                <a:latin typeface="Arial" panose="020B0604020202020204" pitchFamily="34" charset="0"/>
                <a:cs typeface="Arial" panose="020B0604020202020204" pitchFamily="34" charset="0"/>
              </a:rPr>
              <a:t>Rate of abnormalities found 17-33% [</a:t>
            </a:r>
            <a:r>
              <a:rPr lang="en-GB" sz="1600" dirty="0" err="1">
                <a:solidFill>
                  <a:schemeClr val="tx1"/>
                </a:solidFill>
                <a:latin typeface="Arial" panose="020B0604020202020204" pitchFamily="34" charset="0"/>
                <a:cs typeface="Arial" panose="020B0604020202020204" pitchFamily="34" charset="0"/>
              </a:rPr>
              <a:t>Damato</a:t>
            </a:r>
            <a:r>
              <a:rPr lang="en-GB" sz="1600" dirty="0">
                <a:solidFill>
                  <a:schemeClr val="tx1"/>
                </a:solidFill>
                <a:latin typeface="Arial" panose="020B0604020202020204" pitchFamily="34" charset="0"/>
                <a:cs typeface="Arial" panose="020B0604020202020204" pitchFamily="34" charset="0"/>
              </a:rPr>
              <a:t> 2017 ; </a:t>
            </a:r>
            <a:r>
              <a:rPr lang="en-GB" sz="1600" dirty="0" err="1">
                <a:solidFill>
                  <a:schemeClr val="tx1"/>
                </a:solidFill>
                <a:latin typeface="Arial" panose="020B0604020202020204" pitchFamily="34" charset="0"/>
                <a:cs typeface="Arial" panose="020B0604020202020204" pitchFamily="34" charset="0"/>
              </a:rPr>
              <a:t>Sanghvi</a:t>
            </a:r>
            <a:r>
              <a:rPr lang="en-GB" sz="1600" dirty="0">
                <a:solidFill>
                  <a:schemeClr val="tx1"/>
                </a:solidFill>
                <a:latin typeface="Arial" panose="020B0604020202020204" pitchFamily="34" charset="0"/>
                <a:cs typeface="Arial" panose="020B0604020202020204" pitchFamily="34" charset="0"/>
              </a:rPr>
              <a:t> 2011; </a:t>
            </a:r>
            <a:r>
              <a:rPr lang="en-GB" sz="1600" dirty="0" err="1">
                <a:solidFill>
                  <a:schemeClr val="tx1"/>
                </a:solidFill>
                <a:latin typeface="Arial" panose="020B0604020202020204" pitchFamily="34" charset="0"/>
                <a:cs typeface="Arial" panose="020B0604020202020204" pitchFamily="34" charset="0"/>
              </a:rPr>
              <a:t>Krassas</a:t>
            </a:r>
            <a:r>
              <a:rPr lang="en-GB" sz="1600" dirty="0">
                <a:solidFill>
                  <a:schemeClr val="tx1"/>
                </a:solidFill>
                <a:latin typeface="Arial" panose="020B0604020202020204" pitchFamily="34" charset="0"/>
                <a:cs typeface="Arial" panose="020B0604020202020204" pitchFamily="34" charset="0"/>
              </a:rPr>
              <a:t> 2018]</a:t>
            </a:r>
          </a:p>
          <a:p>
            <a:r>
              <a:rPr lang="en-GB" sz="1600" dirty="0">
                <a:solidFill>
                  <a:schemeClr val="tx1"/>
                </a:solidFill>
                <a:latin typeface="Arial" panose="020B0604020202020204" pitchFamily="34" charset="0"/>
                <a:cs typeface="Arial" panose="020B0604020202020204" pitchFamily="34" charset="0"/>
              </a:rPr>
              <a:t>Retrospective study from London [Sethi BTS poster 2017] 33% had an abnormal CXR (none of active TB)</a:t>
            </a:r>
          </a:p>
          <a:p>
            <a:r>
              <a:rPr lang="en-GB" sz="1600" dirty="0">
                <a:solidFill>
                  <a:schemeClr val="tx1"/>
                </a:solidFill>
                <a:latin typeface="Arial" panose="020B0604020202020204" pitchFamily="34" charset="0"/>
                <a:cs typeface="Arial" panose="020B0604020202020204" pitchFamily="34" charset="0"/>
              </a:rPr>
              <a:t>COTS-1 cohort (Agrawal IOVS 2018) CXR had a “suggestive pulmonary lesion” in 27% (189/702)</a:t>
            </a:r>
          </a:p>
          <a:p>
            <a:pPr marL="98425" indent="0">
              <a:buNone/>
            </a:pPr>
            <a:r>
              <a:rPr lang="en-GB" sz="1600" b="1" dirty="0">
                <a:solidFill>
                  <a:srgbClr val="0070C0"/>
                </a:solidFill>
                <a:latin typeface="Arial" panose="020B0604020202020204" pitchFamily="34" charset="0"/>
                <a:cs typeface="Arial" panose="020B0604020202020204" pitchFamily="34" charset="0"/>
              </a:rPr>
              <a:t>CT thorax</a:t>
            </a:r>
          </a:p>
          <a:p>
            <a:r>
              <a:rPr lang="en-GB" sz="1600" dirty="0">
                <a:latin typeface="Arial" panose="020B0604020202020204" pitchFamily="34" charset="0"/>
                <a:cs typeface="Arial" panose="020B0604020202020204" pitchFamily="34" charset="0"/>
              </a:rPr>
              <a:t>more sensitive than CXR in identifying TB </a:t>
            </a:r>
          </a:p>
          <a:p>
            <a:r>
              <a:rPr lang="en-GB" sz="1600" dirty="0">
                <a:latin typeface="Arial" panose="020B0604020202020204" pitchFamily="34" charset="0"/>
                <a:cs typeface="Arial" panose="020B0604020202020204" pitchFamily="34" charset="0"/>
              </a:rPr>
              <a:t>superior in distinguishing active and latent disease and can identify mediastinal and hilar lymph nodes (which seem to be frequently associated with OTB). </a:t>
            </a:r>
          </a:p>
          <a:p>
            <a:r>
              <a:rPr lang="en-GB" sz="1600" dirty="0">
                <a:latin typeface="Arial" panose="020B0604020202020204" pitchFamily="34" charset="0"/>
                <a:cs typeface="Arial" panose="020B0604020202020204" pitchFamily="34" charset="0"/>
              </a:rPr>
              <a:t>COTS-1 retrospective study of 945 patients diagnosed with TB uveitis in multiple international eye centres, evidence of TB</a:t>
            </a:r>
          </a:p>
          <a:p>
            <a:pPr lvl="1"/>
            <a:r>
              <a:rPr lang="en-GB" sz="1600" dirty="0">
                <a:latin typeface="Arial" panose="020B0604020202020204" pitchFamily="34" charset="0"/>
                <a:cs typeface="Arial" panose="020B0604020202020204" pitchFamily="34" charset="0"/>
              </a:rPr>
              <a:t>was seen on CT chest in 68.6% (109/159) of patients, </a:t>
            </a:r>
          </a:p>
          <a:p>
            <a:pPr lvl="1"/>
            <a:r>
              <a:rPr lang="en-GB" sz="1600" dirty="0">
                <a:latin typeface="Arial" panose="020B0604020202020204" pitchFamily="34" charset="0"/>
                <a:cs typeface="Arial" panose="020B0604020202020204" pitchFamily="34" charset="0"/>
              </a:rPr>
              <a:t>on CXR only in 26.9% (189/702) of patients</a:t>
            </a:r>
          </a:p>
          <a:p>
            <a:pPr marL="98425" indent="0">
              <a:buNone/>
            </a:pPr>
            <a:r>
              <a:rPr lang="en-GB" sz="1600" b="1" dirty="0">
                <a:solidFill>
                  <a:srgbClr val="0070C0"/>
                </a:solidFill>
                <a:latin typeface="Arial" panose="020B0604020202020204" pitchFamily="34" charset="0"/>
                <a:cs typeface="Arial" panose="020B0604020202020204" pitchFamily="34" charset="0"/>
              </a:rPr>
              <a:t>Positron emission tomography CT (PET-CT)</a:t>
            </a:r>
          </a:p>
          <a:p>
            <a:r>
              <a:rPr lang="en-GB" sz="1600" dirty="0" err="1">
                <a:latin typeface="Arial" panose="020B0604020202020204" pitchFamily="34" charset="0"/>
                <a:cs typeface="Arial" panose="020B0604020202020204" pitchFamily="34" charset="0"/>
              </a:rPr>
              <a:t>Extrapulmonary</a:t>
            </a:r>
            <a:r>
              <a:rPr lang="en-GB" sz="1600" dirty="0">
                <a:latin typeface="Arial" panose="020B0604020202020204" pitchFamily="34" charset="0"/>
                <a:cs typeface="Arial" panose="020B0604020202020204" pitchFamily="34" charset="0"/>
              </a:rPr>
              <a:t> Sites</a:t>
            </a:r>
          </a:p>
          <a:p>
            <a:r>
              <a:rPr lang="en-GB" sz="1600" dirty="0">
                <a:latin typeface="Arial" panose="020B0604020202020204" pitchFamily="34" charset="0"/>
                <a:cs typeface="Arial" panose="020B0604020202020204" pitchFamily="34" charset="0"/>
              </a:rPr>
              <a:t>Activity in normal sized nodes</a:t>
            </a:r>
          </a:p>
        </p:txBody>
      </p:sp>
    </p:spTree>
    <p:extLst>
      <p:ext uri="{BB962C8B-B14F-4D97-AF65-F5344CB8AC3E}">
        <p14:creationId xmlns:p14="http://schemas.microsoft.com/office/powerpoint/2010/main" val="2991386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5352" y="334399"/>
            <a:ext cx="10407649" cy="1144588"/>
          </a:xfrm>
        </p:spPr>
        <p:txBody>
          <a:bodyPr/>
          <a:lstStyle/>
          <a:p>
            <a:r>
              <a:rPr lang="en-GB" dirty="0">
                <a:solidFill>
                  <a:srgbClr val="0070C0"/>
                </a:solidFill>
                <a:latin typeface="Arial" panose="020B0604020202020204" pitchFamily="34" charset="0"/>
                <a:cs typeface="Arial" panose="020B0604020202020204" pitchFamily="34" charset="0"/>
              </a:rPr>
              <a:t>PET-CT in Ocular TB  - Manalan et al/ BTS 2020</a:t>
            </a:r>
          </a:p>
        </p:txBody>
      </p:sp>
      <p:sp>
        <p:nvSpPr>
          <p:cNvPr id="3" name="Content Placeholder 2"/>
          <p:cNvSpPr>
            <a:spLocks noGrp="1"/>
          </p:cNvSpPr>
          <p:nvPr>
            <p:ph idx="1"/>
          </p:nvPr>
        </p:nvSpPr>
        <p:spPr>
          <a:xfrm>
            <a:off x="712387" y="1736460"/>
            <a:ext cx="10707578" cy="4319587"/>
          </a:xfrm>
        </p:spPr>
        <p:txBody>
          <a:bodyPr/>
          <a:lstStyle/>
          <a:p>
            <a:pPr algn="just">
              <a:lnSpc>
                <a:spcPct val="115000"/>
              </a:lnSpc>
              <a:spcAft>
                <a:spcPts val="1000"/>
              </a:spcAft>
            </a:pPr>
            <a:r>
              <a:rPr lang="en-GB" sz="1400" b="1" dirty="0">
                <a:latin typeface="Arial" panose="020B0604020202020204" pitchFamily="34" charset="0"/>
                <a:ea typeface="Calibri"/>
                <a:cs typeface="Arial" panose="020B0604020202020204" pitchFamily="34" charset="0"/>
              </a:rPr>
              <a:t>Methods</a:t>
            </a:r>
            <a:r>
              <a:rPr lang="en-GB" sz="1400" dirty="0">
                <a:latin typeface="Arial" panose="020B0604020202020204" pitchFamily="34" charset="0"/>
                <a:ea typeface="Calibri"/>
                <a:cs typeface="Arial" panose="020B0604020202020204" pitchFamily="34" charset="0"/>
              </a:rPr>
              <a:t>: </a:t>
            </a:r>
          </a:p>
          <a:p>
            <a:pPr lvl="1" algn="just">
              <a:lnSpc>
                <a:spcPct val="115000"/>
              </a:lnSpc>
              <a:spcAft>
                <a:spcPts val="1000"/>
              </a:spcAft>
            </a:pPr>
            <a:r>
              <a:rPr lang="en-GB" sz="1400" dirty="0">
                <a:latin typeface="Arial" panose="020B0604020202020204" pitchFamily="34" charset="0"/>
                <a:ea typeface="Calibri"/>
                <a:cs typeface="Arial" panose="020B0604020202020204" pitchFamily="34" charset="0"/>
              </a:rPr>
              <a:t>All patients referred to the TB unit at ICHNT with suspected ocular TB 2010-2020</a:t>
            </a:r>
          </a:p>
          <a:p>
            <a:pPr algn="just">
              <a:lnSpc>
                <a:spcPct val="115000"/>
              </a:lnSpc>
              <a:spcAft>
                <a:spcPts val="1000"/>
              </a:spcAft>
            </a:pPr>
            <a:r>
              <a:rPr lang="en-GB" sz="1400" b="1" dirty="0">
                <a:latin typeface="Arial" panose="020B0604020202020204" pitchFamily="34" charset="0"/>
                <a:ea typeface="Calibri"/>
                <a:cs typeface="Arial" panose="020B0604020202020204" pitchFamily="34" charset="0"/>
              </a:rPr>
              <a:t>Results</a:t>
            </a:r>
            <a:r>
              <a:rPr lang="en-GB" sz="1400" dirty="0">
                <a:latin typeface="Arial" panose="020B0604020202020204" pitchFamily="34" charset="0"/>
                <a:ea typeface="Calibri"/>
                <a:cs typeface="Arial" panose="020B0604020202020204" pitchFamily="34" charset="0"/>
              </a:rPr>
              <a:t>: </a:t>
            </a:r>
          </a:p>
          <a:p>
            <a:pPr lvl="1" algn="just">
              <a:lnSpc>
                <a:spcPct val="115000"/>
              </a:lnSpc>
              <a:spcAft>
                <a:spcPts val="1000"/>
              </a:spcAft>
            </a:pPr>
            <a:r>
              <a:rPr lang="en-GB" sz="1400" dirty="0">
                <a:latin typeface="Arial" panose="020B0604020202020204" pitchFamily="34" charset="0"/>
                <a:ea typeface="Calibri"/>
                <a:cs typeface="Arial" panose="020B0604020202020204" pitchFamily="34" charset="0"/>
              </a:rPr>
              <a:t>107 patients were referred between 2010 and 2020 </a:t>
            </a:r>
          </a:p>
          <a:p>
            <a:pPr lvl="1" algn="just">
              <a:lnSpc>
                <a:spcPct val="115000"/>
              </a:lnSpc>
              <a:spcAft>
                <a:spcPts val="1000"/>
              </a:spcAft>
            </a:pPr>
            <a:r>
              <a:rPr lang="en-GB" sz="1400" dirty="0">
                <a:latin typeface="Arial" panose="020B0604020202020204" pitchFamily="34" charset="0"/>
                <a:ea typeface="Calibri"/>
                <a:cs typeface="Arial" panose="020B0604020202020204" pitchFamily="34" charset="0"/>
              </a:rPr>
              <a:t>35 patients had normal chest radiograph at start of treatment episode </a:t>
            </a:r>
          </a:p>
          <a:p>
            <a:pPr lvl="1" algn="just">
              <a:lnSpc>
                <a:spcPct val="115000"/>
              </a:lnSpc>
              <a:spcAft>
                <a:spcPts val="1000"/>
              </a:spcAft>
            </a:pPr>
            <a:r>
              <a:rPr lang="en-GB" sz="1400" dirty="0">
                <a:latin typeface="Arial" panose="020B0604020202020204" pitchFamily="34" charset="0"/>
                <a:ea typeface="Calibri"/>
                <a:cs typeface="Arial" panose="020B0604020202020204" pitchFamily="34" charset="0"/>
              </a:rPr>
              <a:t>55/107 had PET-CT imaging and 49/107 CT thorax </a:t>
            </a:r>
          </a:p>
          <a:p>
            <a:pPr lvl="1" algn="just">
              <a:lnSpc>
                <a:spcPct val="115000"/>
              </a:lnSpc>
              <a:spcAft>
                <a:spcPts val="1000"/>
              </a:spcAft>
            </a:pPr>
            <a:r>
              <a:rPr lang="en-GB" sz="1400" b="1" dirty="0">
                <a:solidFill>
                  <a:srgbClr val="0070C0"/>
                </a:solidFill>
                <a:latin typeface="Arial" panose="020B0604020202020204" pitchFamily="34" charset="0"/>
                <a:ea typeface="Calibri"/>
                <a:cs typeface="Arial" panose="020B0604020202020204" pitchFamily="34" charset="0"/>
              </a:rPr>
              <a:t>PET-CT 36/55 (65%) demonstrated avidity of which 22/36 (61%) identified additional extra-thoracic sites </a:t>
            </a:r>
          </a:p>
          <a:p>
            <a:pPr lvl="1" algn="just">
              <a:lnSpc>
                <a:spcPct val="115000"/>
              </a:lnSpc>
              <a:spcAft>
                <a:spcPts val="1000"/>
              </a:spcAft>
            </a:pPr>
            <a:r>
              <a:rPr lang="en-GB" sz="1400" dirty="0">
                <a:latin typeface="Arial" panose="020B0604020202020204" pitchFamily="34" charset="0"/>
                <a:ea typeface="Calibri"/>
                <a:cs typeface="Arial" panose="020B0604020202020204" pitchFamily="34" charset="0"/>
              </a:rPr>
              <a:t>CT thorax  - 22/49 (45%) demonstrated mediastinal lymphadenopathy </a:t>
            </a:r>
          </a:p>
          <a:p>
            <a:pPr algn="just">
              <a:lnSpc>
                <a:spcPct val="115000"/>
              </a:lnSpc>
              <a:spcAft>
                <a:spcPts val="1000"/>
              </a:spcAft>
            </a:pPr>
            <a:r>
              <a:rPr lang="en-GB" sz="1400" b="1" dirty="0">
                <a:latin typeface="Arial" panose="020B0604020202020204" pitchFamily="34" charset="0"/>
                <a:ea typeface="Calibri"/>
                <a:cs typeface="Arial" panose="020B0604020202020204" pitchFamily="34" charset="0"/>
              </a:rPr>
              <a:t>Conclusion</a:t>
            </a:r>
            <a:r>
              <a:rPr lang="en-GB" sz="1400" dirty="0">
                <a:latin typeface="Arial" panose="020B0604020202020204" pitchFamily="34" charset="0"/>
                <a:ea typeface="Calibri"/>
                <a:cs typeface="Arial" panose="020B0604020202020204" pitchFamily="34" charset="0"/>
              </a:rPr>
              <a:t>: </a:t>
            </a:r>
          </a:p>
          <a:p>
            <a:pPr lvl="1" algn="just">
              <a:lnSpc>
                <a:spcPct val="115000"/>
              </a:lnSpc>
              <a:spcAft>
                <a:spcPts val="1000"/>
              </a:spcAft>
            </a:pPr>
            <a:r>
              <a:rPr lang="en-GB" sz="1400" dirty="0">
                <a:latin typeface="Arial" panose="020B0604020202020204" pitchFamily="34" charset="0"/>
                <a:ea typeface="Calibri"/>
                <a:cs typeface="Arial" panose="020B0604020202020204" pitchFamily="34" charset="0"/>
              </a:rPr>
              <a:t>In suspected OTB with a normal chest radiograph commonly demonstrate abnormalities in CT or CT-PET imaging</a:t>
            </a:r>
          </a:p>
          <a:p>
            <a:pPr lvl="1" algn="just">
              <a:lnSpc>
                <a:spcPct val="115000"/>
              </a:lnSpc>
              <a:spcAft>
                <a:spcPts val="1000"/>
              </a:spcAft>
            </a:pPr>
            <a:r>
              <a:rPr lang="en-GB" sz="1400" dirty="0">
                <a:latin typeface="Arial" panose="020B0604020202020204" pitchFamily="34" charset="0"/>
                <a:ea typeface="Calibri"/>
                <a:cs typeface="Arial" panose="020B0604020202020204" pitchFamily="34" charset="0"/>
              </a:rPr>
              <a:t>Most common radiological abnormality mediastinal lymphadenopathy</a:t>
            </a:r>
          </a:p>
          <a:p>
            <a:pPr lvl="1" algn="just">
              <a:lnSpc>
                <a:spcPct val="115000"/>
              </a:lnSpc>
              <a:spcAft>
                <a:spcPts val="1000"/>
              </a:spcAft>
            </a:pPr>
            <a:r>
              <a:rPr lang="en-GB" sz="1400" dirty="0">
                <a:latin typeface="Arial" panose="020B0604020202020204" pitchFamily="34" charset="0"/>
                <a:ea typeface="Calibri"/>
                <a:cs typeface="Arial" panose="020B0604020202020204" pitchFamily="34" charset="0"/>
              </a:rPr>
              <a:t>CT PET identifies additional extra-thoracic sites for lymph node sampling</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87552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5352" y="26042"/>
            <a:ext cx="10407649" cy="1144588"/>
          </a:xfrm>
        </p:spPr>
        <p:txBody>
          <a:bodyPr/>
          <a:lstStyle/>
          <a:p>
            <a:r>
              <a:rPr lang="en-GB" dirty="0">
                <a:solidFill>
                  <a:srgbClr val="0070C0"/>
                </a:solidFill>
                <a:latin typeface="Arial" panose="020B0604020202020204" pitchFamily="34" charset="0"/>
                <a:cs typeface="Arial" panose="020B0604020202020204" pitchFamily="34" charset="0"/>
              </a:rPr>
              <a:t>Epidemiology of OTB </a:t>
            </a:r>
          </a:p>
        </p:txBody>
      </p:sp>
      <p:sp>
        <p:nvSpPr>
          <p:cNvPr id="3" name="Content Placeholder 2"/>
          <p:cNvSpPr>
            <a:spLocks noGrp="1"/>
          </p:cNvSpPr>
          <p:nvPr>
            <p:ph idx="1"/>
          </p:nvPr>
        </p:nvSpPr>
        <p:spPr>
          <a:xfrm>
            <a:off x="895352" y="1311140"/>
            <a:ext cx="10407649" cy="4319587"/>
          </a:xfrm>
        </p:spPr>
        <p:txBody>
          <a:bodyPr/>
          <a:lstStyle/>
          <a:p>
            <a:r>
              <a:rPr lang="en-GB" dirty="0">
                <a:latin typeface="Arial" panose="020B0604020202020204" pitchFamily="34" charset="0"/>
                <a:cs typeface="Arial" panose="020B0604020202020204" pitchFamily="34" charset="0"/>
              </a:rPr>
              <a:t>India 0.6% of all uveitis patients in South India (1995) to 10.1% in North India (2004)</a:t>
            </a:r>
          </a:p>
          <a:p>
            <a:pPr lvl="1"/>
            <a:r>
              <a:rPr lang="en-GB" sz="1800" i="1" dirty="0">
                <a:latin typeface="Arial" panose="020B0604020202020204" pitchFamily="34" charset="0"/>
                <a:cs typeface="Arial" panose="020B0604020202020204" pitchFamily="34" charset="0"/>
              </a:rPr>
              <a:t>Agarwal A, Aggarwal K, Gupta V. Eye (</a:t>
            </a:r>
            <a:r>
              <a:rPr lang="en-GB" sz="1800" i="1" dirty="0" err="1">
                <a:latin typeface="Arial" panose="020B0604020202020204" pitchFamily="34" charset="0"/>
                <a:cs typeface="Arial" panose="020B0604020202020204" pitchFamily="34" charset="0"/>
              </a:rPr>
              <a:t>Lond</a:t>
            </a:r>
            <a:r>
              <a:rPr lang="en-GB" sz="1800" i="1" dirty="0">
                <a:latin typeface="Arial" panose="020B0604020202020204" pitchFamily="34" charset="0"/>
                <a:cs typeface="Arial" panose="020B0604020202020204" pitchFamily="34" charset="0"/>
              </a:rPr>
              <a:t>). 2019 Jan;33(1):50-65. </a:t>
            </a:r>
          </a:p>
          <a:p>
            <a:r>
              <a:rPr lang="en-GB" dirty="0">
                <a:latin typeface="Arial" panose="020B0604020202020204" pitchFamily="34" charset="0"/>
                <a:cs typeface="Arial" panose="020B0604020202020204" pitchFamily="34" charset="0"/>
              </a:rPr>
              <a:t>Portugal 1.6% of all EPTB </a:t>
            </a:r>
          </a:p>
          <a:p>
            <a:pPr lvl="1"/>
            <a:r>
              <a:rPr lang="pt-BR" sz="1800" i="1" dirty="0">
                <a:latin typeface="Arial" panose="020B0604020202020204" pitchFamily="34" charset="0"/>
                <a:cs typeface="Arial" panose="020B0604020202020204" pitchFamily="34" charset="0"/>
              </a:rPr>
              <a:t>I Sanches, A Carvalho, R Duarte - Revista Portuguesa de Pneumologia 2015</a:t>
            </a:r>
            <a:endParaRPr lang="en-GB" sz="1800" i="1"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UK BOSU study – </a:t>
            </a:r>
            <a:r>
              <a:rPr lang="en-GB" i="1" dirty="0">
                <a:latin typeface="Arial" panose="020B0604020202020204" pitchFamily="34" charset="0"/>
                <a:cs typeface="Arial" panose="020B0604020202020204" pitchFamily="34" charset="0"/>
              </a:rPr>
              <a:t>Shirley et al Eye 2020</a:t>
            </a:r>
          </a:p>
          <a:p>
            <a:pPr lvl="1"/>
            <a:r>
              <a:rPr lang="en-GB" sz="1800" dirty="0">
                <a:latin typeface="Arial" panose="020B0604020202020204" pitchFamily="34" charset="0"/>
                <a:cs typeface="Arial" panose="020B0604020202020204" pitchFamily="34" charset="0"/>
              </a:rPr>
              <a:t>Incidence OTB for United Kingdom is 0.73 per million population per annum </a:t>
            </a:r>
          </a:p>
          <a:p>
            <a:pPr lvl="1"/>
            <a:r>
              <a:rPr lang="en-GB" sz="1800" dirty="0">
                <a:latin typeface="Arial" panose="020B0604020202020204" pitchFamily="34" charset="0"/>
                <a:cs typeface="Arial" panose="020B0604020202020204" pitchFamily="34" charset="0"/>
              </a:rPr>
              <a:t>A risk factor for ocular TB is immigrant status with the origin of birth for 71% of the patients being a non-UK country </a:t>
            </a:r>
          </a:p>
          <a:p>
            <a:pPr lvl="1"/>
            <a:r>
              <a:rPr lang="en-GB" sz="1800" dirty="0">
                <a:latin typeface="Arial" panose="020B0604020202020204" pitchFamily="34" charset="0"/>
                <a:cs typeface="Arial" panose="020B0604020202020204" pitchFamily="34" charset="0"/>
              </a:rPr>
              <a:t>83% of patients complete resolution of symptoms at 12 months follow-up</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1568" y="4880345"/>
            <a:ext cx="5434736" cy="1828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07343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3429060" y="414080"/>
            <a:ext cx="8503412" cy="6001643"/>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COTS – Collaborative Ocular TB Study 2004-2014</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25 centres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Most patients had </a:t>
            </a:r>
            <a:r>
              <a:rPr kumimoji="0" lang="en-GB"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bilateral</a:t>
            </a:r>
            <a:r>
              <a:rPr kumimoji="0" lang="en-GB" sz="20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involvement  - 471 of 801 [58.8%]</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Common signs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vitreous haze  - 523 of 1153 [45.4%]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retinal vasculitis  - 374 of 874 [42.8%]</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choroidal involvement  - 419 of 651 [64.4%]</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Most patients  - </a:t>
            </a:r>
            <a:r>
              <a:rPr kumimoji="0" lang="en-GB"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no known history </a:t>
            </a:r>
            <a:r>
              <a:rPr kumimoji="0" lang="en-GB" sz="20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(498 of 661 [75.3%]) of systemic TB</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Treatment failure </a:t>
            </a:r>
            <a:r>
              <a:rPr kumimoji="0" lang="en-GB" sz="20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developed in 102 of the 801 patients (12.7%)</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endParaRPr>
          </a:p>
        </p:txBody>
      </p:sp>
      <p:sp>
        <p:nvSpPr>
          <p:cNvPr id="3" name="Rectangle 2"/>
          <p:cNvSpPr/>
          <p:nvPr/>
        </p:nvSpPr>
        <p:spPr>
          <a:xfrm>
            <a:off x="4433778" y="5984861"/>
            <a:ext cx="7254090" cy="58477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1"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JAMA </a:t>
            </a:r>
            <a:r>
              <a:rPr kumimoji="0" lang="en-GB" sz="1600" b="1" i="1"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Ophthalmol</a:t>
            </a:r>
            <a:r>
              <a:rPr kumimoji="0" lang="en-GB" sz="1600" b="1" i="1"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doi:10.1001/jamaophthalmol.2017.4485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1"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Published online October 26, 2017. Corrected on December 21, 2017.</a:t>
            </a:r>
          </a:p>
        </p:txBody>
      </p:sp>
      <p:sp>
        <p:nvSpPr>
          <p:cNvPr id="2" name="Rectangle 1"/>
          <p:cNvSpPr/>
          <p:nvPr/>
        </p:nvSpPr>
        <p:spPr>
          <a:xfrm>
            <a:off x="202478" y="108704"/>
            <a:ext cx="3226581" cy="6663363"/>
          </a:xfrm>
          <a:prstGeom prst="rect">
            <a:avLst/>
          </a:prstGeom>
          <a:solidFill>
            <a:srgbClr val="002060"/>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white"/>
                </a:solidFill>
                <a:effectLst/>
                <a:uLnTx/>
                <a:uFillTx/>
                <a:latin typeface="Century Gothic" panose="020B0502020202020204"/>
                <a:ea typeface="+mn-ea"/>
                <a:cs typeface="+mn-cs"/>
              </a:rPr>
              <a:t>National Healthcare Group Eye Institute, Tan </a:t>
            </a:r>
            <a:r>
              <a:rPr kumimoji="0" lang="en-GB" sz="700" b="0" i="0" u="none" strike="noStrike" kern="1200" cap="none" spc="0" normalizeH="0" baseline="0" noProof="0" dirty="0" err="1">
                <a:ln>
                  <a:noFill/>
                </a:ln>
                <a:solidFill>
                  <a:prstClr val="white"/>
                </a:solidFill>
                <a:effectLst/>
                <a:uLnTx/>
                <a:uFillTx/>
                <a:latin typeface="Century Gothic" panose="020B0502020202020204"/>
                <a:ea typeface="+mn-ea"/>
                <a:cs typeface="+mn-cs"/>
              </a:rPr>
              <a:t>Tock</a:t>
            </a:r>
            <a:r>
              <a:rPr kumimoji="0" lang="en-GB" sz="700" b="0" i="0" u="none" strike="noStrike" kern="1200" cap="none" spc="0" normalizeH="0" baseline="0" noProof="0" dirty="0">
                <a:ln>
                  <a:noFill/>
                </a:ln>
                <a:solidFill>
                  <a:prstClr val="white"/>
                </a:solidFill>
                <a:effectLst/>
                <a:uLnTx/>
                <a:uFillTx/>
                <a:latin typeface="Century Gothic" panose="020B0502020202020204"/>
                <a:ea typeface="+mn-ea"/>
                <a:cs typeface="+mn-cs"/>
              </a:rPr>
              <a:t> Seng Hospital, Singapore;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white"/>
                </a:solidFill>
                <a:effectLst/>
                <a:uLnTx/>
                <a:uFillTx/>
                <a:latin typeface="Century Gothic" panose="020B0502020202020204"/>
                <a:ea typeface="+mn-ea"/>
                <a:cs typeface="+mn-cs"/>
              </a:rPr>
              <a:t>Moorfields </a:t>
            </a:r>
            <a:r>
              <a:rPr kumimoji="0" lang="en-GB" sz="700" b="0" i="0" u="none" strike="noStrike" kern="1200" cap="none" spc="0" normalizeH="0" baseline="0" noProof="0" dirty="0" err="1">
                <a:ln>
                  <a:noFill/>
                </a:ln>
                <a:solidFill>
                  <a:prstClr val="white"/>
                </a:solidFill>
                <a:effectLst/>
                <a:uLnTx/>
                <a:uFillTx/>
                <a:latin typeface="Century Gothic" panose="020B0502020202020204"/>
                <a:ea typeface="+mn-ea"/>
                <a:cs typeface="+mn-cs"/>
              </a:rPr>
              <a:t>EyeHospital</a:t>
            </a:r>
            <a:r>
              <a:rPr kumimoji="0" lang="en-GB" sz="700" b="0" i="0" u="none" strike="noStrike" kern="1200" cap="none" spc="0" normalizeH="0" baseline="0" noProof="0" dirty="0">
                <a:ln>
                  <a:noFill/>
                </a:ln>
                <a:solidFill>
                  <a:prstClr val="white"/>
                </a:solidFill>
                <a:effectLst/>
                <a:uLnTx/>
                <a:uFillTx/>
                <a:latin typeface="Century Gothic" panose="020B0502020202020204"/>
                <a:ea typeface="+mn-ea"/>
                <a:cs typeface="+mn-cs"/>
              </a:rPr>
              <a:t>, London, England;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white"/>
                </a:solidFill>
                <a:effectLst/>
                <a:uLnTx/>
                <a:uFillTx/>
                <a:latin typeface="Century Gothic" panose="020B0502020202020204"/>
                <a:ea typeface="+mn-ea"/>
                <a:cs typeface="+mn-cs"/>
              </a:rPr>
              <a:t>Advanced Eye Centre, Postgraduate Institute of Medical Education and Research, Chandigarh, India;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white"/>
                </a:solidFill>
                <a:effectLst/>
                <a:uLnTx/>
                <a:uFillTx/>
                <a:latin typeface="Century Gothic" panose="020B0502020202020204"/>
                <a:ea typeface="+mn-ea"/>
                <a:cs typeface="+mn-cs"/>
              </a:rPr>
              <a:t>LV Prasad Eye Institute, Hyderabad, India;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white"/>
                </a:solidFill>
                <a:effectLst/>
                <a:uLnTx/>
                <a:uFillTx/>
                <a:latin typeface="Century Gothic" panose="020B0502020202020204"/>
                <a:ea typeface="+mn-ea"/>
                <a:cs typeface="+mn-cs"/>
              </a:rPr>
              <a:t>Singapore National Eye Centre, Singapore;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white"/>
                </a:solidFill>
                <a:effectLst/>
                <a:uLnTx/>
                <a:uFillTx/>
                <a:latin typeface="Century Gothic" panose="020B0502020202020204"/>
                <a:ea typeface="+mn-ea"/>
                <a:cs typeface="+mn-cs"/>
              </a:rPr>
              <a:t>Department of Clinical Ophthalmology &amp; Eye Health, Central Clinical School, Save Sight Institute, The University of Sydney, Sydney, Australia;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white"/>
                </a:solidFill>
                <a:effectLst/>
                <a:uLnTx/>
                <a:uFillTx/>
                <a:latin typeface="Century Gothic" panose="020B0502020202020204"/>
                <a:ea typeface="+mn-ea"/>
                <a:cs typeface="+mn-cs"/>
              </a:rPr>
              <a:t>Ocular Immunology Unit,  Department of Ophthalmology, </a:t>
            </a:r>
            <a:r>
              <a:rPr kumimoji="0" lang="en-GB" sz="700" b="0" i="0" u="none" strike="noStrike" kern="1200" cap="none" spc="0" normalizeH="0" baseline="0" noProof="0" dirty="0" err="1">
                <a:ln>
                  <a:noFill/>
                </a:ln>
                <a:solidFill>
                  <a:prstClr val="white"/>
                </a:solidFill>
                <a:effectLst/>
                <a:uLnTx/>
                <a:uFillTx/>
                <a:latin typeface="Century Gothic" panose="020B0502020202020204"/>
                <a:ea typeface="+mn-ea"/>
                <a:cs typeface="+mn-cs"/>
              </a:rPr>
              <a:t>Arcispedale</a:t>
            </a:r>
            <a:r>
              <a:rPr kumimoji="0" lang="en-GB" sz="700" b="0" i="0" u="none" strike="noStrike" kern="1200" cap="none" spc="0" normalizeH="0" baseline="0" noProof="0" dirty="0">
                <a:ln>
                  <a:noFill/>
                </a:ln>
                <a:solidFill>
                  <a:prstClr val="white"/>
                </a:solidFill>
                <a:effectLst/>
                <a:uLnTx/>
                <a:uFillTx/>
                <a:latin typeface="Century Gothic" panose="020B0502020202020204"/>
                <a:ea typeface="+mn-ea"/>
                <a:cs typeface="+mn-cs"/>
              </a:rPr>
              <a:t>-IRCCS </a:t>
            </a:r>
            <a:r>
              <a:rPr kumimoji="0" lang="en-GB" sz="700" b="0" i="0" u="none" strike="noStrike" kern="1200" cap="none" spc="0" normalizeH="0" baseline="0" noProof="0" dirty="0" err="1">
                <a:ln>
                  <a:noFill/>
                </a:ln>
                <a:solidFill>
                  <a:prstClr val="white"/>
                </a:solidFill>
                <a:effectLst/>
                <a:uLnTx/>
                <a:uFillTx/>
                <a:latin typeface="Century Gothic" panose="020B0502020202020204"/>
                <a:ea typeface="+mn-ea"/>
                <a:cs typeface="+mn-cs"/>
              </a:rPr>
              <a:t>Arcispedale</a:t>
            </a:r>
            <a:r>
              <a:rPr kumimoji="0" lang="en-GB" sz="700" b="0" i="0" u="none" strike="noStrike" kern="1200" cap="none" spc="0" normalizeH="0" baseline="0" noProof="0" dirty="0">
                <a:ln>
                  <a:noFill/>
                </a:ln>
                <a:solidFill>
                  <a:prstClr val="white"/>
                </a:solidFill>
                <a:effectLst/>
                <a:uLnTx/>
                <a:uFillTx/>
                <a:latin typeface="Century Gothic" panose="020B0502020202020204"/>
                <a:ea typeface="+mn-ea"/>
                <a:cs typeface="+mn-cs"/>
              </a:rPr>
              <a:t> Santa Maria Nuova, Reggio Emilia, Italy;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white"/>
                </a:solidFill>
                <a:effectLst/>
                <a:uLnTx/>
                <a:uFillTx/>
                <a:latin typeface="Century Gothic" panose="020B0502020202020204"/>
                <a:ea typeface="+mn-ea"/>
                <a:cs typeface="+mn-cs"/>
              </a:rPr>
              <a:t> </a:t>
            </a:r>
            <a:r>
              <a:rPr kumimoji="0" lang="en-GB" sz="700" b="0" i="0" u="none" strike="noStrike" kern="1200" cap="none" spc="0" normalizeH="0" baseline="0" noProof="0" dirty="0" err="1">
                <a:ln>
                  <a:noFill/>
                </a:ln>
                <a:solidFill>
                  <a:prstClr val="white"/>
                </a:solidFill>
                <a:effectLst/>
                <a:uLnTx/>
                <a:uFillTx/>
                <a:latin typeface="Century Gothic" panose="020B0502020202020204"/>
                <a:ea typeface="+mn-ea"/>
                <a:cs typeface="+mn-cs"/>
              </a:rPr>
              <a:t>Sankara</a:t>
            </a:r>
            <a:r>
              <a:rPr kumimoji="0" lang="en-GB" sz="700" b="0" i="0" u="none" strike="noStrike" kern="1200" cap="none" spc="0" normalizeH="0" baseline="0" noProof="0" dirty="0">
                <a:ln>
                  <a:noFill/>
                </a:ln>
                <a:solidFill>
                  <a:prstClr val="white"/>
                </a:solidFill>
                <a:effectLst/>
                <a:uLnTx/>
                <a:uFillTx/>
                <a:latin typeface="Century Gothic" panose="020B0502020202020204"/>
                <a:ea typeface="+mn-ea"/>
                <a:cs typeface="+mn-cs"/>
              </a:rPr>
              <a:t> </a:t>
            </a:r>
            <a:r>
              <a:rPr kumimoji="0" lang="en-GB" sz="700" b="0" i="0" u="none" strike="noStrike" kern="1200" cap="none" spc="0" normalizeH="0" baseline="0" noProof="0" dirty="0" err="1">
                <a:ln>
                  <a:noFill/>
                </a:ln>
                <a:solidFill>
                  <a:prstClr val="white"/>
                </a:solidFill>
                <a:effectLst/>
                <a:uLnTx/>
                <a:uFillTx/>
                <a:latin typeface="Century Gothic" panose="020B0502020202020204"/>
                <a:ea typeface="+mn-ea"/>
                <a:cs typeface="+mn-cs"/>
              </a:rPr>
              <a:t>Nethrayala</a:t>
            </a:r>
            <a:r>
              <a:rPr kumimoji="0" lang="en-GB" sz="700" b="0" i="0" u="none" strike="noStrike" kern="1200" cap="none" spc="0" normalizeH="0" baseline="0" noProof="0" dirty="0">
                <a:ln>
                  <a:noFill/>
                </a:ln>
                <a:solidFill>
                  <a:prstClr val="white"/>
                </a:solidFill>
                <a:effectLst/>
                <a:uLnTx/>
                <a:uFillTx/>
                <a:latin typeface="Century Gothic" panose="020B0502020202020204"/>
                <a:ea typeface="+mn-ea"/>
                <a:cs typeface="+mn-cs"/>
              </a:rPr>
              <a:t>, Chennai, India;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white"/>
                </a:solidFill>
                <a:effectLst/>
                <a:uLnTx/>
                <a:uFillTx/>
                <a:latin typeface="Century Gothic" panose="020B0502020202020204"/>
                <a:ea typeface="+mn-ea"/>
                <a:cs typeface="+mn-cs"/>
              </a:rPr>
              <a:t>Shroff Eye </a:t>
            </a:r>
            <a:r>
              <a:rPr kumimoji="0" lang="en-GB" sz="700" b="0" i="0" u="none" strike="noStrike" kern="1200" cap="none" spc="0" normalizeH="0" baseline="0" noProof="0" dirty="0" err="1">
                <a:ln>
                  <a:noFill/>
                </a:ln>
                <a:solidFill>
                  <a:prstClr val="white"/>
                </a:solidFill>
                <a:effectLst/>
                <a:uLnTx/>
                <a:uFillTx/>
                <a:latin typeface="Century Gothic" panose="020B0502020202020204"/>
                <a:ea typeface="+mn-ea"/>
                <a:cs typeface="+mn-cs"/>
              </a:rPr>
              <a:t>Centre,NewDelhi</a:t>
            </a:r>
            <a:r>
              <a:rPr kumimoji="0" lang="en-GB" sz="700" b="0" i="0" u="none" strike="noStrike" kern="1200" cap="none" spc="0" normalizeH="0" baseline="0" noProof="0" dirty="0">
                <a:ln>
                  <a:noFill/>
                </a:ln>
                <a:solidFill>
                  <a:prstClr val="white"/>
                </a:solidFill>
                <a:effectLst/>
                <a:uLnTx/>
                <a:uFillTx/>
                <a:latin typeface="Century Gothic" panose="020B0502020202020204"/>
                <a:ea typeface="+mn-ea"/>
                <a:cs typeface="+mn-cs"/>
              </a:rPr>
              <a:t>, India;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white"/>
                </a:solidFill>
                <a:effectLst/>
                <a:uLnTx/>
                <a:uFillTx/>
                <a:latin typeface="Century Gothic" panose="020B0502020202020204"/>
                <a:ea typeface="+mn-ea"/>
                <a:cs typeface="+mn-cs"/>
              </a:rPr>
              <a:t>Dr Shroff’s Charity Eye Hospital </a:t>
            </a:r>
            <a:r>
              <a:rPr kumimoji="0" lang="en-GB" sz="700" b="0" i="0" u="none" strike="noStrike" kern="1200" cap="none" spc="0" normalizeH="0" baseline="0" noProof="0" dirty="0" err="1">
                <a:ln>
                  <a:noFill/>
                </a:ln>
                <a:solidFill>
                  <a:prstClr val="white"/>
                </a:solidFill>
                <a:effectLst/>
                <a:uLnTx/>
                <a:uFillTx/>
                <a:latin typeface="Century Gothic" panose="020B0502020202020204"/>
                <a:ea typeface="+mn-ea"/>
                <a:cs typeface="+mn-cs"/>
              </a:rPr>
              <a:t>Daryaganj</a:t>
            </a:r>
            <a:r>
              <a:rPr kumimoji="0" lang="en-GB" sz="700" b="0" i="0" u="none" strike="noStrike" kern="1200" cap="none" spc="0" normalizeH="0" baseline="0" noProof="0" dirty="0">
                <a:ln>
                  <a:noFill/>
                </a:ln>
                <a:solidFill>
                  <a:prstClr val="white"/>
                </a:solidFill>
                <a:effectLst/>
                <a:uLnTx/>
                <a:uFillTx/>
                <a:latin typeface="Century Gothic" panose="020B0502020202020204"/>
                <a:ea typeface="+mn-ea"/>
                <a:cs typeface="+mn-cs"/>
              </a:rPr>
              <a:t>, </a:t>
            </a:r>
            <a:r>
              <a:rPr kumimoji="0" lang="en-GB" sz="700" b="0" i="0" u="none" strike="noStrike" kern="1200" cap="none" spc="0" normalizeH="0" baseline="0" noProof="0" dirty="0" err="1">
                <a:ln>
                  <a:noFill/>
                </a:ln>
                <a:solidFill>
                  <a:prstClr val="white"/>
                </a:solidFill>
                <a:effectLst/>
                <a:uLnTx/>
                <a:uFillTx/>
                <a:latin typeface="Century Gothic" panose="020B0502020202020204"/>
                <a:ea typeface="+mn-ea"/>
                <a:cs typeface="+mn-cs"/>
              </a:rPr>
              <a:t>NewDelhi</a:t>
            </a:r>
            <a:r>
              <a:rPr kumimoji="0" lang="en-GB" sz="700" b="0" i="0" u="none" strike="noStrike" kern="1200" cap="none" spc="0" normalizeH="0" baseline="0" noProof="0" dirty="0">
                <a:ln>
                  <a:noFill/>
                </a:ln>
                <a:solidFill>
                  <a:prstClr val="white"/>
                </a:solidFill>
                <a:effectLst/>
                <a:uLnTx/>
                <a:uFillTx/>
                <a:latin typeface="Century Gothic" panose="020B0502020202020204"/>
                <a:ea typeface="+mn-ea"/>
                <a:cs typeface="+mn-cs"/>
              </a:rPr>
              <a:t>, India;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white"/>
                </a:solidFill>
                <a:effectLst/>
                <a:uLnTx/>
                <a:uFillTx/>
                <a:latin typeface="Century Gothic" panose="020B0502020202020204"/>
                <a:ea typeface="+mn-ea"/>
                <a:cs typeface="+mn-cs"/>
              </a:rPr>
              <a:t>Narayana </a:t>
            </a:r>
            <a:r>
              <a:rPr kumimoji="0" lang="en-GB" sz="700" b="0" i="0" u="none" strike="noStrike" kern="1200" cap="none" spc="0" normalizeH="0" baseline="0" noProof="0" dirty="0" err="1">
                <a:ln>
                  <a:noFill/>
                </a:ln>
                <a:solidFill>
                  <a:prstClr val="white"/>
                </a:solidFill>
                <a:effectLst/>
                <a:uLnTx/>
                <a:uFillTx/>
                <a:latin typeface="Century Gothic" panose="020B0502020202020204"/>
                <a:ea typeface="+mn-ea"/>
                <a:cs typeface="+mn-cs"/>
              </a:rPr>
              <a:t>Nethralaya</a:t>
            </a:r>
            <a:r>
              <a:rPr kumimoji="0" lang="en-GB" sz="700" b="0" i="0" u="none" strike="noStrike" kern="1200" cap="none" spc="0" normalizeH="0" baseline="0" noProof="0" dirty="0">
                <a:ln>
                  <a:noFill/>
                </a:ln>
                <a:solidFill>
                  <a:prstClr val="white"/>
                </a:solidFill>
                <a:effectLst/>
                <a:uLnTx/>
                <a:uFillTx/>
                <a:latin typeface="Century Gothic" panose="020B0502020202020204"/>
                <a:ea typeface="+mn-ea"/>
                <a:cs typeface="+mn-cs"/>
              </a:rPr>
              <a:t>, Bangalore, India;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white"/>
                </a:solidFill>
                <a:effectLst/>
                <a:uLnTx/>
                <a:uFillTx/>
                <a:latin typeface="Century Gothic" panose="020B0502020202020204"/>
                <a:ea typeface="+mn-ea"/>
                <a:cs typeface="+mn-cs"/>
              </a:rPr>
              <a:t>Department of Ophthalmology, </a:t>
            </a:r>
            <a:r>
              <a:rPr kumimoji="0" lang="en-GB" sz="700" b="0" i="0" u="none" strike="noStrike" kern="1200" cap="none" spc="0" normalizeH="0" baseline="0" noProof="0" dirty="0" err="1">
                <a:ln>
                  <a:noFill/>
                </a:ln>
                <a:solidFill>
                  <a:prstClr val="white"/>
                </a:solidFill>
                <a:effectLst/>
                <a:uLnTx/>
                <a:uFillTx/>
                <a:latin typeface="Century Gothic" panose="020B0502020202020204"/>
                <a:ea typeface="+mn-ea"/>
                <a:cs typeface="+mn-cs"/>
              </a:rPr>
              <a:t>Fattouma</a:t>
            </a:r>
            <a:r>
              <a:rPr kumimoji="0" lang="en-GB" sz="700" b="0" i="0" u="none" strike="noStrike" kern="1200" cap="none" spc="0" normalizeH="0" baseline="0" noProof="0" dirty="0">
                <a:ln>
                  <a:noFill/>
                </a:ln>
                <a:solidFill>
                  <a:prstClr val="white"/>
                </a:solidFill>
                <a:effectLst/>
                <a:uLnTx/>
                <a:uFillTx/>
                <a:latin typeface="Century Gothic" panose="020B0502020202020204"/>
                <a:ea typeface="+mn-ea"/>
                <a:cs typeface="+mn-cs"/>
              </a:rPr>
              <a:t> B </a:t>
            </a:r>
            <a:r>
              <a:rPr kumimoji="0" lang="en-GB" sz="700" b="0" i="0" u="none" strike="noStrike" kern="1200" cap="none" spc="0" normalizeH="0" baseline="0" noProof="0" dirty="0" err="1">
                <a:ln>
                  <a:noFill/>
                </a:ln>
                <a:solidFill>
                  <a:prstClr val="white"/>
                </a:solidFill>
                <a:effectLst/>
                <a:uLnTx/>
                <a:uFillTx/>
                <a:latin typeface="Century Gothic" panose="020B0502020202020204"/>
                <a:ea typeface="+mn-ea"/>
                <a:cs typeface="+mn-cs"/>
              </a:rPr>
              <a:t>ourguiba</a:t>
            </a:r>
            <a:r>
              <a:rPr kumimoji="0" lang="en-GB" sz="700" b="0" i="0" u="none" strike="noStrike" kern="1200" cap="none" spc="0" normalizeH="0" baseline="0" noProof="0" dirty="0">
                <a:ln>
                  <a:noFill/>
                </a:ln>
                <a:solidFill>
                  <a:prstClr val="white"/>
                </a:solidFill>
                <a:effectLst/>
                <a:uLnTx/>
                <a:uFillTx/>
                <a:latin typeface="Century Gothic" panose="020B0502020202020204"/>
                <a:ea typeface="+mn-ea"/>
                <a:cs typeface="+mn-cs"/>
              </a:rPr>
              <a:t> University Hospital, Faculty of Medicine, University of Monastir, Tunisia;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white"/>
                </a:solidFill>
                <a:effectLst/>
                <a:uLnTx/>
                <a:uFillTx/>
                <a:latin typeface="Century Gothic" panose="020B0502020202020204"/>
                <a:ea typeface="+mn-ea"/>
                <a:cs typeface="+mn-cs"/>
              </a:rPr>
              <a:t>University of Manchester, United Kingdom;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white"/>
                </a:solidFill>
                <a:effectLst/>
                <a:uLnTx/>
                <a:uFillTx/>
                <a:latin typeface="Century Gothic" panose="020B0502020202020204"/>
                <a:ea typeface="+mn-ea"/>
                <a:cs typeface="+mn-cs"/>
              </a:rPr>
              <a:t>Istanbul Faculty of Medicine, Department of Ophthalmology, Istanbul University, Turkey;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err="1">
                <a:ln>
                  <a:noFill/>
                </a:ln>
                <a:solidFill>
                  <a:prstClr val="white"/>
                </a:solidFill>
                <a:effectLst/>
                <a:uLnTx/>
                <a:uFillTx/>
                <a:latin typeface="Century Gothic" panose="020B0502020202020204"/>
                <a:ea typeface="+mn-ea"/>
                <a:cs typeface="+mn-cs"/>
              </a:rPr>
              <a:t>Prabha</a:t>
            </a:r>
            <a:r>
              <a:rPr kumimoji="0" lang="en-GB" sz="700" b="0" i="0" u="none" strike="noStrike" kern="1200" cap="none" spc="0" normalizeH="0" baseline="0" noProof="0" dirty="0">
                <a:ln>
                  <a:noFill/>
                </a:ln>
                <a:solidFill>
                  <a:prstClr val="white"/>
                </a:solidFill>
                <a:effectLst/>
                <a:uLnTx/>
                <a:uFillTx/>
                <a:latin typeface="Century Gothic" panose="020B0502020202020204"/>
                <a:ea typeface="+mn-ea"/>
                <a:cs typeface="+mn-cs"/>
              </a:rPr>
              <a:t> Eye Clinic &amp; Research Centre, </a:t>
            </a:r>
            <a:r>
              <a:rPr kumimoji="0" lang="en-GB" sz="700" b="0" i="0" u="none" strike="noStrike" kern="1200" cap="none" spc="0" normalizeH="0" baseline="0" noProof="0" dirty="0" err="1">
                <a:ln>
                  <a:noFill/>
                </a:ln>
                <a:solidFill>
                  <a:prstClr val="white"/>
                </a:solidFill>
                <a:effectLst/>
                <a:uLnTx/>
                <a:uFillTx/>
                <a:latin typeface="Century Gothic" panose="020B0502020202020204"/>
                <a:ea typeface="+mn-ea"/>
                <a:cs typeface="+mn-cs"/>
              </a:rPr>
              <a:t>Vittala</a:t>
            </a:r>
            <a:r>
              <a:rPr kumimoji="0" lang="en-GB" sz="700" b="0" i="0" u="none" strike="noStrike" kern="1200" cap="none" spc="0" normalizeH="0" baseline="0" noProof="0" dirty="0">
                <a:ln>
                  <a:noFill/>
                </a:ln>
                <a:solidFill>
                  <a:prstClr val="white"/>
                </a:solidFill>
                <a:effectLst/>
                <a:uLnTx/>
                <a:uFillTx/>
                <a:latin typeface="Century Gothic" panose="020B0502020202020204"/>
                <a:ea typeface="+mn-ea"/>
                <a:cs typeface="+mn-cs"/>
              </a:rPr>
              <a:t> International Institute of Ophthalmology, Bangalore, India;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white"/>
                </a:solidFill>
                <a:effectLst/>
                <a:uLnTx/>
                <a:uFillTx/>
                <a:latin typeface="Century Gothic" panose="020B0502020202020204"/>
                <a:ea typeface="+mn-ea"/>
                <a:cs typeface="+mn-cs"/>
              </a:rPr>
              <a:t>LV Prasad Eye Institute, Bhubaneswar, India;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white"/>
                </a:solidFill>
                <a:effectLst/>
                <a:uLnTx/>
                <a:uFillTx/>
                <a:latin typeface="Century Gothic" panose="020B0502020202020204"/>
                <a:ea typeface="+mn-ea"/>
                <a:cs typeface="+mn-cs"/>
              </a:rPr>
              <a:t>Bristol Eye Hospital, Bristol, England;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white"/>
                </a:solidFill>
                <a:effectLst/>
                <a:uLnTx/>
                <a:uFillTx/>
                <a:latin typeface="Century Gothic" panose="020B0502020202020204"/>
                <a:ea typeface="+mn-ea"/>
                <a:cs typeface="+mn-cs"/>
              </a:rPr>
              <a:t>King Khaled Eye Specialist Hospital, Riyadh, Kingdom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white"/>
                </a:solidFill>
                <a:effectLst/>
                <a:uLnTx/>
                <a:uFillTx/>
                <a:latin typeface="Century Gothic" panose="020B0502020202020204"/>
                <a:ea typeface="+mn-ea"/>
                <a:cs typeface="+mn-cs"/>
              </a:rPr>
              <a:t>of Saudi Arabia;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white"/>
                </a:solidFill>
                <a:effectLst/>
                <a:uLnTx/>
                <a:uFillTx/>
                <a:latin typeface="Century Gothic" panose="020B0502020202020204"/>
                <a:ea typeface="+mn-ea"/>
                <a:cs typeface="+mn-cs"/>
              </a:rPr>
              <a:t>University of Pierre and Marie Curie, Paris,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white"/>
                </a:solidFill>
                <a:effectLst/>
                <a:uLnTx/>
                <a:uFillTx/>
                <a:latin typeface="Century Gothic" panose="020B0502020202020204"/>
                <a:ea typeface="+mn-ea"/>
                <a:cs typeface="+mn-cs"/>
              </a:rPr>
              <a:t>France; Luigi Sacco Hospital, University of Milan, Italy;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white"/>
                </a:solidFill>
                <a:effectLst/>
                <a:uLnTx/>
                <a:uFillTx/>
                <a:latin typeface="Century Gothic" panose="020B0502020202020204"/>
                <a:ea typeface="+mn-ea"/>
                <a:cs typeface="+mn-cs"/>
              </a:rPr>
              <a:t>Department of Ophthalmology, </a:t>
            </a:r>
            <a:r>
              <a:rPr kumimoji="0" lang="en-GB" sz="700" b="0" i="0" u="none" strike="noStrike" kern="1200" cap="none" spc="0" normalizeH="0" baseline="0" noProof="0" dirty="0" err="1">
                <a:ln>
                  <a:noFill/>
                </a:ln>
                <a:solidFill>
                  <a:prstClr val="white"/>
                </a:solidFill>
                <a:effectLst/>
                <a:uLnTx/>
                <a:uFillTx/>
                <a:latin typeface="Century Gothic" panose="020B0502020202020204"/>
                <a:ea typeface="+mn-ea"/>
                <a:cs typeface="+mn-cs"/>
              </a:rPr>
              <a:t>Northwestern</a:t>
            </a:r>
            <a:r>
              <a:rPr kumimoji="0" lang="en-GB" sz="700" b="0" i="0" u="none" strike="noStrike" kern="1200" cap="none" spc="0" normalizeH="0" baseline="0" noProof="0" dirty="0">
                <a:ln>
                  <a:noFill/>
                </a:ln>
                <a:solidFill>
                  <a:prstClr val="white"/>
                </a:solidFill>
                <a:effectLst/>
                <a:uLnTx/>
                <a:uFillTx/>
                <a:latin typeface="Century Gothic" panose="020B0502020202020204"/>
                <a:ea typeface="+mn-ea"/>
                <a:cs typeface="+mn-cs"/>
              </a:rPr>
              <a:t> University, Feinberg School of Medicine, Chicago, Illinois;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white"/>
                </a:solidFill>
                <a:effectLst/>
                <a:uLnTx/>
                <a:uFillTx/>
                <a:latin typeface="Century Gothic" panose="020B0502020202020204"/>
                <a:ea typeface="+mn-ea"/>
                <a:cs typeface="+mn-cs"/>
              </a:rPr>
              <a:t>Centre for Ophthalmic Specialised Care &amp; University of </a:t>
            </a:r>
            <a:r>
              <a:rPr kumimoji="0" lang="en-GB" sz="700" b="0" i="0" u="none" strike="noStrike" kern="1200" cap="none" spc="0" normalizeH="0" baseline="0" noProof="0" dirty="0" err="1">
                <a:ln>
                  <a:noFill/>
                </a:ln>
                <a:solidFill>
                  <a:prstClr val="white"/>
                </a:solidFill>
                <a:effectLst/>
                <a:uLnTx/>
                <a:uFillTx/>
                <a:latin typeface="Century Gothic" panose="020B0502020202020204"/>
                <a:ea typeface="+mn-ea"/>
                <a:cs typeface="+mn-cs"/>
              </a:rPr>
              <a:t>Laussane</a:t>
            </a:r>
            <a:r>
              <a:rPr kumimoji="0" lang="en-GB" sz="700" b="0" i="0" u="none" strike="noStrike" kern="1200" cap="none" spc="0" normalizeH="0" baseline="0" noProof="0" dirty="0">
                <a:ln>
                  <a:noFill/>
                </a:ln>
                <a:solidFill>
                  <a:prstClr val="white"/>
                </a:solidFill>
                <a:effectLst/>
                <a:uLnTx/>
                <a:uFillTx/>
                <a:latin typeface="Century Gothic" panose="020B0502020202020204"/>
                <a:ea typeface="+mn-ea"/>
                <a:cs typeface="+mn-cs"/>
              </a:rPr>
              <a:t>, </a:t>
            </a:r>
            <a:r>
              <a:rPr kumimoji="0" lang="en-GB" sz="700" b="0" i="0" u="none" strike="noStrike" kern="1200" cap="none" spc="0" normalizeH="0" baseline="0" noProof="0" dirty="0" err="1">
                <a:ln>
                  <a:noFill/>
                </a:ln>
                <a:solidFill>
                  <a:prstClr val="white"/>
                </a:solidFill>
                <a:effectLst/>
                <a:uLnTx/>
                <a:uFillTx/>
                <a:latin typeface="Century Gothic" panose="020B0502020202020204"/>
                <a:ea typeface="+mn-ea"/>
                <a:cs typeface="+mn-cs"/>
              </a:rPr>
              <a:t>Laussane</a:t>
            </a:r>
            <a:r>
              <a:rPr kumimoji="0" lang="en-GB" sz="700" b="0" i="0" u="none" strike="noStrike" kern="1200" cap="none" spc="0" normalizeH="0" baseline="0" noProof="0" dirty="0">
                <a:ln>
                  <a:noFill/>
                </a:ln>
                <a:solidFill>
                  <a:prstClr val="white"/>
                </a:solidFill>
                <a:effectLst/>
                <a:uLnTx/>
                <a:uFillTx/>
                <a:latin typeface="Century Gothic" panose="020B0502020202020204"/>
                <a:ea typeface="+mn-ea"/>
                <a:cs typeface="+mn-cs"/>
              </a:rPr>
              <a:t>, Switzerland;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white"/>
                </a:solidFill>
                <a:effectLst/>
                <a:uLnTx/>
                <a:uFillTx/>
                <a:latin typeface="Century Gothic" panose="020B0502020202020204"/>
                <a:ea typeface="+mn-ea"/>
                <a:cs typeface="+mn-cs"/>
              </a:rPr>
              <a:t> Medical University of Vienna, Vienna, Austria;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white"/>
                </a:solidFill>
                <a:effectLst/>
                <a:uLnTx/>
                <a:uFillTx/>
                <a:latin typeface="Century Gothic" panose="020B0502020202020204"/>
                <a:ea typeface="+mn-ea"/>
                <a:cs typeface="+mn-cs"/>
              </a:rPr>
              <a:t>Ramón y </a:t>
            </a:r>
            <a:r>
              <a:rPr kumimoji="0" lang="en-GB" sz="700" b="0" i="0" u="none" strike="noStrike" kern="1200" cap="none" spc="0" normalizeH="0" baseline="0" noProof="0" dirty="0" err="1">
                <a:ln>
                  <a:noFill/>
                </a:ln>
                <a:solidFill>
                  <a:prstClr val="white"/>
                </a:solidFill>
                <a:effectLst/>
                <a:uLnTx/>
                <a:uFillTx/>
                <a:latin typeface="Century Gothic" panose="020B0502020202020204"/>
                <a:ea typeface="+mn-ea"/>
                <a:cs typeface="+mn-cs"/>
              </a:rPr>
              <a:t>Cajal</a:t>
            </a:r>
            <a:r>
              <a:rPr kumimoji="0" lang="en-GB" sz="700" b="0" i="0" u="none" strike="noStrike" kern="1200" cap="none" spc="0" normalizeH="0" baseline="0" noProof="0" dirty="0">
                <a:ln>
                  <a:noFill/>
                </a:ln>
                <a:solidFill>
                  <a:prstClr val="white"/>
                </a:solidFill>
                <a:effectLst/>
                <a:uLnTx/>
                <a:uFillTx/>
                <a:latin typeface="Century Gothic" panose="020B0502020202020204"/>
                <a:ea typeface="+mn-ea"/>
                <a:cs typeface="+mn-cs"/>
              </a:rPr>
              <a:t> University Hospital, Madrid, Spain;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white"/>
                </a:solidFill>
                <a:effectLst/>
                <a:uLnTx/>
                <a:uFillTx/>
                <a:latin typeface="Century Gothic" panose="020B0502020202020204"/>
                <a:ea typeface="+mn-ea"/>
                <a:cs typeface="+mn-cs"/>
              </a:rPr>
              <a:t>University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white"/>
                </a:solidFill>
                <a:effectLst/>
                <a:uLnTx/>
                <a:uFillTx/>
                <a:latin typeface="Century Gothic" panose="020B0502020202020204"/>
                <a:ea typeface="+mn-ea"/>
                <a:cs typeface="+mn-cs"/>
              </a:rPr>
              <a:t>of Thessaloniki, Thessaloniki, Greece.</a:t>
            </a:r>
          </a:p>
        </p:txBody>
      </p:sp>
    </p:spTree>
    <p:extLst>
      <p:ext uri="{BB962C8B-B14F-4D97-AF65-F5344CB8AC3E}">
        <p14:creationId xmlns:p14="http://schemas.microsoft.com/office/powerpoint/2010/main" val="31653316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1435395" y="404893"/>
            <a:ext cx="9367284" cy="1200329"/>
          </a:xfrm>
          <a:prstGeom prst="rect">
            <a:avLst/>
          </a:prstGeom>
        </p:spPr>
        <p:txBody>
          <a:bodyPr wrap="square">
            <a:spAutoFit/>
          </a:bodyPr>
          <a:lstStyle/>
          <a:p>
            <a:pPr algn="ctr"/>
            <a:r>
              <a:rPr lang="en-GB" b="1" dirty="0">
                <a:solidFill>
                  <a:srgbClr val="0070C0"/>
                </a:solidFill>
              </a:rPr>
              <a:t>A UK cohort:</a:t>
            </a:r>
          </a:p>
          <a:p>
            <a:pPr algn="ctr"/>
            <a:endParaRPr lang="en-GB" b="1" dirty="0">
              <a:solidFill>
                <a:srgbClr val="0070C0"/>
              </a:solidFill>
            </a:endParaRPr>
          </a:p>
          <a:p>
            <a:pPr algn="ctr"/>
            <a:r>
              <a:rPr lang="en-GB" b="1" dirty="0">
                <a:solidFill>
                  <a:srgbClr val="0070C0"/>
                </a:solidFill>
              </a:rPr>
              <a:t>A retrospective cohort study of patients treated with anti-tuberculous therapy for</a:t>
            </a:r>
          </a:p>
          <a:p>
            <a:pPr algn="ctr"/>
            <a:r>
              <a:rPr lang="en-GB" b="1" dirty="0">
                <a:solidFill>
                  <a:srgbClr val="0070C0"/>
                </a:solidFill>
              </a:rPr>
              <a:t>presumed ocular tuberculosis</a:t>
            </a:r>
          </a:p>
        </p:txBody>
      </p:sp>
      <p:sp>
        <p:nvSpPr>
          <p:cNvPr id="3" name="Rectangle 2"/>
          <p:cNvSpPr/>
          <p:nvPr/>
        </p:nvSpPr>
        <p:spPr>
          <a:xfrm>
            <a:off x="3125979" y="6016393"/>
            <a:ext cx="8835655" cy="369332"/>
          </a:xfrm>
          <a:prstGeom prst="rect">
            <a:avLst/>
          </a:prstGeom>
        </p:spPr>
        <p:txBody>
          <a:bodyPr wrap="square">
            <a:spAutoFit/>
          </a:bodyPr>
          <a:lstStyle/>
          <a:p>
            <a:r>
              <a:rPr lang="en-GB" i="1" dirty="0" err="1">
                <a:solidFill>
                  <a:srgbClr val="0070C0"/>
                </a:solidFill>
              </a:rPr>
              <a:t>Damato</a:t>
            </a:r>
            <a:r>
              <a:rPr lang="en-GB" i="1" dirty="0">
                <a:solidFill>
                  <a:srgbClr val="0070C0"/>
                </a:solidFill>
              </a:rPr>
              <a:t> et al. Journal of Ophthalmic Inflammation and Infection (2017) 7:23</a:t>
            </a:r>
          </a:p>
        </p:txBody>
      </p:sp>
      <p:sp>
        <p:nvSpPr>
          <p:cNvPr id="5" name="Rectangle 4"/>
          <p:cNvSpPr/>
          <p:nvPr/>
        </p:nvSpPr>
        <p:spPr>
          <a:xfrm>
            <a:off x="2027278" y="1989420"/>
            <a:ext cx="8179983" cy="2800767"/>
          </a:xfrm>
          <a:prstGeom prst="rect">
            <a:avLst/>
          </a:prstGeom>
        </p:spPr>
        <p:txBody>
          <a:bodyPr wrap="square">
            <a:spAutoFit/>
          </a:bodyPr>
          <a:lstStyle/>
          <a:p>
            <a:pPr marL="285750" indent="-285750">
              <a:buFont typeface="Arial" panose="020B0604020202020204" pitchFamily="34" charset="0"/>
              <a:buChar char="•"/>
            </a:pPr>
            <a:r>
              <a:rPr lang="en-GB" dirty="0">
                <a:solidFill>
                  <a:schemeClr val="bg1"/>
                </a:solidFill>
              </a:rPr>
              <a:t>2010 and 2014 Birmingham and Midland Eye Centre</a:t>
            </a:r>
          </a:p>
          <a:p>
            <a:pPr marL="285750" indent="-285750">
              <a:buFont typeface="Arial" panose="020B0604020202020204" pitchFamily="34" charset="0"/>
              <a:buChar char="•"/>
            </a:pPr>
            <a:r>
              <a:rPr lang="en-GB" dirty="0">
                <a:solidFill>
                  <a:schemeClr val="bg1"/>
                </a:solidFill>
              </a:rPr>
              <a:t>54 patients were identified as having uveitis related to ocular TB</a:t>
            </a:r>
          </a:p>
          <a:p>
            <a:pPr marL="285750" indent="-285750">
              <a:buFont typeface="Arial" panose="020B0604020202020204" pitchFamily="34" charset="0"/>
              <a:buChar char="•"/>
            </a:pPr>
            <a:r>
              <a:rPr lang="en-GB" dirty="0">
                <a:solidFill>
                  <a:schemeClr val="bg1"/>
                </a:solidFill>
              </a:rPr>
              <a:t>Most treated with RHZE / RH</a:t>
            </a:r>
          </a:p>
          <a:p>
            <a:pPr marL="285750" indent="-285750">
              <a:buFont typeface="Arial" panose="020B0604020202020204" pitchFamily="34" charset="0"/>
              <a:buChar char="•"/>
            </a:pPr>
            <a:r>
              <a:rPr lang="en-GB" b="1" dirty="0">
                <a:solidFill>
                  <a:schemeClr val="bg1"/>
                </a:solidFill>
              </a:rPr>
              <a:t>Good outcomes </a:t>
            </a:r>
            <a:r>
              <a:rPr lang="en-GB" dirty="0">
                <a:solidFill>
                  <a:schemeClr val="bg1"/>
                </a:solidFill>
              </a:rPr>
              <a:t>- Flare free:</a:t>
            </a:r>
          </a:p>
          <a:p>
            <a:r>
              <a:rPr lang="en-GB" dirty="0">
                <a:solidFill>
                  <a:schemeClr val="bg1"/>
                </a:solidFill>
              </a:rPr>
              <a:t>	- 94% of patients at 6 months </a:t>
            </a:r>
          </a:p>
          <a:p>
            <a:r>
              <a:rPr lang="en-GB" dirty="0">
                <a:solidFill>
                  <a:schemeClr val="bg1"/>
                </a:solidFill>
              </a:rPr>
              <a:t>	- 86% were flare free at 12 months</a:t>
            </a:r>
          </a:p>
          <a:p>
            <a:pPr marL="285750" indent="-285750">
              <a:buFont typeface="Arial" panose="020B0604020202020204" pitchFamily="34" charset="0"/>
              <a:buChar char="•"/>
            </a:pPr>
            <a:r>
              <a:rPr lang="en-GB" b="1" dirty="0">
                <a:solidFill>
                  <a:schemeClr val="bg1"/>
                </a:solidFill>
              </a:rPr>
              <a:t>Duration of </a:t>
            </a:r>
            <a:r>
              <a:rPr lang="en-GB" b="1" u="sng" dirty="0">
                <a:solidFill>
                  <a:schemeClr val="bg1"/>
                </a:solidFill>
              </a:rPr>
              <a:t>delay</a:t>
            </a:r>
            <a:r>
              <a:rPr lang="en-GB" b="1" dirty="0">
                <a:solidFill>
                  <a:schemeClr val="bg1"/>
                </a:solidFill>
              </a:rPr>
              <a:t> to treatment</a:t>
            </a:r>
            <a:r>
              <a:rPr lang="en-GB" dirty="0">
                <a:solidFill>
                  <a:schemeClr val="bg1"/>
                </a:solidFill>
              </a:rPr>
              <a:t> (&gt; 8 months) did not affect success of treatment</a:t>
            </a:r>
          </a:p>
          <a:p>
            <a:r>
              <a:rPr lang="en-GB" dirty="0">
                <a:solidFill>
                  <a:schemeClr val="bg1"/>
                </a:solidFill>
              </a:rPr>
              <a:t>		</a:t>
            </a:r>
            <a:r>
              <a:rPr lang="en-GB" sz="1400" i="1" dirty="0">
                <a:solidFill>
                  <a:schemeClr val="bg1"/>
                </a:solidFill>
              </a:rPr>
              <a:t>Flares post-ATT treatment for both &lt; 8 months and &gt; 8 months were significantly lower than pre-ATT (Wilcoxon signed rank P = 0.000, P = 0.000 respectively)</a:t>
            </a:r>
          </a:p>
        </p:txBody>
      </p:sp>
    </p:spTree>
    <p:extLst>
      <p:ext uri="{BB962C8B-B14F-4D97-AF65-F5344CB8AC3E}">
        <p14:creationId xmlns:p14="http://schemas.microsoft.com/office/powerpoint/2010/main" val="29205071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988828" y="1733697"/>
            <a:ext cx="10313581" cy="4401205"/>
          </a:xfrm>
          <a:prstGeom prst="rect">
            <a:avLst/>
          </a:prstGeom>
        </p:spPr>
        <p:txBody>
          <a:bodyPr wrap="square">
            <a:spAutoFit/>
          </a:bodyPr>
          <a:lstStyle/>
          <a:p>
            <a:r>
              <a:rPr lang="en-GB" sz="2000" dirty="0">
                <a:solidFill>
                  <a:schemeClr val="bg1"/>
                </a:solidFill>
              </a:rPr>
              <a:t>Retrospective review of all consecutive uveitis</a:t>
            </a:r>
          </a:p>
          <a:p>
            <a:r>
              <a:rPr lang="en-GB" sz="2000" dirty="0">
                <a:solidFill>
                  <a:schemeClr val="bg1"/>
                </a:solidFill>
              </a:rPr>
              <a:t>patients seen at single, tertiary institution over 9 years </a:t>
            </a:r>
            <a:r>
              <a:rPr lang="en-GB" sz="2000" b="1" i="1" dirty="0">
                <a:solidFill>
                  <a:schemeClr val="bg1"/>
                </a:solidFill>
              </a:rPr>
              <a:t>Singapore</a:t>
            </a:r>
          </a:p>
          <a:p>
            <a:pPr marL="742950" lvl="1" indent="-285750">
              <a:buFont typeface="Arial" panose="020B0604020202020204" pitchFamily="34" charset="0"/>
              <a:buChar char="•"/>
            </a:pPr>
            <a:r>
              <a:rPr lang="en-GB" sz="2000" dirty="0">
                <a:solidFill>
                  <a:schemeClr val="bg1"/>
                </a:solidFill>
              </a:rPr>
              <a:t>Uveitis consistent with TB</a:t>
            </a:r>
          </a:p>
          <a:p>
            <a:pPr marL="742950" lvl="1" indent="-285750">
              <a:buFont typeface="Arial" panose="020B0604020202020204" pitchFamily="34" charset="0"/>
              <a:buChar char="•"/>
            </a:pPr>
            <a:r>
              <a:rPr lang="en-GB" sz="2000" dirty="0">
                <a:solidFill>
                  <a:schemeClr val="bg1"/>
                </a:solidFill>
              </a:rPr>
              <a:t>positive TST with other causes ruled out</a:t>
            </a:r>
          </a:p>
          <a:p>
            <a:pPr marL="742950" lvl="1" indent="-285750">
              <a:buFont typeface="Arial" panose="020B0604020202020204" pitchFamily="34" charset="0"/>
              <a:buChar char="•"/>
            </a:pPr>
            <a:r>
              <a:rPr lang="en-GB" sz="2000" dirty="0">
                <a:solidFill>
                  <a:schemeClr val="bg1"/>
                </a:solidFill>
              </a:rPr>
              <a:t>Minimum of 6 months follow-up after </a:t>
            </a:r>
          </a:p>
          <a:p>
            <a:endParaRPr lang="en-GB" sz="2000" dirty="0">
              <a:solidFill>
                <a:schemeClr val="bg1"/>
              </a:solidFill>
            </a:endParaRPr>
          </a:p>
          <a:p>
            <a:r>
              <a:rPr lang="en-GB" sz="2000" dirty="0">
                <a:solidFill>
                  <a:schemeClr val="bg1"/>
                </a:solidFill>
              </a:rPr>
              <a:t>182 eligible patients</a:t>
            </a:r>
          </a:p>
          <a:p>
            <a:r>
              <a:rPr lang="en-GB" sz="2000" dirty="0">
                <a:solidFill>
                  <a:schemeClr val="bg1"/>
                </a:solidFill>
              </a:rPr>
              <a:t>46 received ATT of  </a:t>
            </a:r>
            <a:r>
              <a:rPr lang="en-GB" sz="2000" u="sng" dirty="0">
                <a:solidFill>
                  <a:schemeClr val="bg1"/>
                </a:solidFill>
              </a:rPr>
              <a:t>&gt;</a:t>
            </a:r>
            <a:r>
              <a:rPr lang="en-GB" sz="2000" dirty="0">
                <a:solidFill>
                  <a:schemeClr val="bg1"/>
                </a:solidFill>
              </a:rPr>
              <a:t> 6 month’s duration</a:t>
            </a:r>
          </a:p>
          <a:p>
            <a:r>
              <a:rPr lang="en-GB" sz="2000" dirty="0">
                <a:solidFill>
                  <a:schemeClr val="bg1"/>
                </a:solidFill>
              </a:rPr>
              <a:t>18 patients defaulted and received &lt;6 months treatment</a:t>
            </a:r>
          </a:p>
          <a:p>
            <a:endParaRPr lang="en-GB" sz="2000" dirty="0">
              <a:solidFill>
                <a:schemeClr val="bg1"/>
              </a:solidFill>
            </a:endParaRPr>
          </a:p>
          <a:p>
            <a:r>
              <a:rPr lang="en-GB" sz="2000" b="1" i="1" dirty="0">
                <a:solidFill>
                  <a:schemeClr val="bg1"/>
                </a:solidFill>
              </a:rPr>
              <a:t>Patients who completed &gt; 6 months ATT less likely to develop recurrence</a:t>
            </a:r>
          </a:p>
          <a:p>
            <a:r>
              <a:rPr lang="en-GB" sz="2000" dirty="0">
                <a:solidFill>
                  <a:schemeClr val="bg1"/>
                </a:solidFill>
              </a:rPr>
              <a:t>(OR 0.09; 95% CI 0.01 to 0.76; p = 0.027)</a:t>
            </a:r>
          </a:p>
          <a:p>
            <a:r>
              <a:rPr lang="en-GB" sz="2000" dirty="0">
                <a:solidFill>
                  <a:schemeClr val="bg1"/>
                </a:solidFill>
              </a:rPr>
              <a:t> (adjusted for patient demographics, location of uveitis and corticosteroid)</a:t>
            </a:r>
          </a:p>
          <a:p>
            <a:endParaRPr lang="en-GB" sz="2000" dirty="0">
              <a:solidFill>
                <a:schemeClr val="bg1"/>
              </a:solidFill>
            </a:endParaRPr>
          </a:p>
        </p:txBody>
      </p:sp>
      <p:sp>
        <p:nvSpPr>
          <p:cNvPr id="3" name="Rectangle 2"/>
          <p:cNvSpPr/>
          <p:nvPr/>
        </p:nvSpPr>
        <p:spPr>
          <a:xfrm>
            <a:off x="988828" y="481303"/>
            <a:ext cx="9208215" cy="646331"/>
          </a:xfrm>
          <a:prstGeom prst="rect">
            <a:avLst/>
          </a:prstGeom>
        </p:spPr>
        <p:txBody>
          <a:bodyPr wrap="square">
            <a:spAutoFit/>
          </a:bodyPr>
          <a:lstStyle/>
          <a:p>
            <a:r>
              <a:rPr lang="en-GB" b="1" i="1" dirty="0">
                <a:solidFill>
                  <a:srgbClr val="0070C0"/>
                </a:solidFill>
              </a:rPr>
              <a:t>Duration of anti-tubercular therapy in uveitis associated with latent tuberculosis:  case control study</a:t>
            </a:r>
          </a:p>
        </p:txBody>
      </p:sp>
      <p:sp>
        <p:nvSpPr>
          <p:cNvPr id="4" name="Rectangle 3"/>
          <p:cNvSpPr/>
          <p:nvPr/>
        </p:nvSpPr>
        <p:spPr>
          <a:xfrm>
            <a:off x="5960437" y="5945004"/>
            <a:ext cx="5945858" cy="369332"/>
          </a:xfrm>
          <a:prstGeom prst="rect">
            <a:avLst/>
          </a:prstGeom>
        </p:spPr>
        <p:txBody>
          <a:bodyPr wrap="none">
            <a:spAutoFit/>
          </a:bodyPr>
          <a:lstStyle/>
          <a:p>
            <a:r>
              <a:rPr lang="en-GB" i="1" dirty="0">
                <a:solidFill>
                  <a:srgbClr val="0070C0"/>
                </a:solidFill>
              </a:rPr>
              <a:t>Marcus Ang et al. Br J </a:t>
            </a:r>
            <a:r>
              <a:rPr lang="en-GB" i="1" dirty="0" err="1">
                <a:solidFill>
                  <a:srgbClr val="0070C0"/>
                </a:solidFill>
              </a:rPr>
              <a:t>Ophthalmol</a:t>
            </a:r>
            <a:r>
              <a:rPr lang="en-GB" i="1" dirty="0">
                <a:solidFill>
                  <a:srgbClr val="0070C0"/>
                </a:solidFill>
              </a:rPr>
              <a:t> 2012;96:332e336.</a:t>
            </a:r>
          </a:p>
        </p:txBody>
      </p:sp>
    </p:spTree>
    <p:extLst>
      <p:ext uri="{BB962C8B-B14F-4D97-AF65-F5344CB8AC3E}">
        <p14:creationId xmlns:p14="http://schemas.microsoft.com/office/powerpoint/2010/main" val="37282537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0697C-343D-4031-84FA-C0293535A0A0}"/>
              </a:ext>
            </a:extLst>
          </p:cNvPr>
          <p:cNvSpPr>
            <a:spLocks noGrp="1"/>
          </p:cNvSpPr>
          <p:nvPr>
            <p:ph type="title"/>
          </p:nvPr>
        </p:nvSpPr>
        <p:spPr/>
        <p:txBody>
          <a:bodyPr/>
          <a:lstStyle/>
          <a:p>
            <a:r>
              <a:rPr lang="en-GB" dirty="0">
                <a:solidFill>
                  <a:srgbClr val="0070C0"/>
                </a:solidFill>
              </a:rPr>
              <a:t>Rifampicin Ocular Penetration </a:t>
            </a:r>
          </a:p>
        </p:txBody>
      </p:sp>
      <p:sp>
        <p:nvSpPr>
          <p:cNvPr id="3" name="Content Placeholder 2">
            <a:extLst>
              <a:ext uri="{FF2B5EF4-FFF2-40B4-BE49-F238E27FC236}">
                <a16:creationId xmlns:a16="http://schemas.microsoft.com/office/drawing/2014/main" id="{12CBB77B-F50A-4D9E-8E92-21AFEAA9E50E}"/>
              </a:ext>
            </a:extLst>
          </p:cNvPr>
          <p:cNvSpPr>
            <a:spLocks noGrp="1"/>
          </p:cNvSpPr>
          <p:nvPr>
            <p:ph idx="1"/>
          </p:nvPr>
        </p:nvSpPr>
        <p:spPr>
          <a:xfrm>
            <a:off x="6547772" y="2223657"/>
            <a:ext cx="5034628" cy="4525963"/>
          </a:xfrm>
        </p:spPr>
        <p:txBody>
          <a:bodyPr/>
          <a:lstStyle/>
          <a:p>
            <a:r>
              <a:rPr lang="en-GB" sz="2000" dirty="0"/>
              <a:t>The penetration of </a:t>
            </a:r>
            <a:r>
              <a:rPr lang="en-GB" sz="2000" dirty="0" err="1"/>
              <a:t>rifampin</a:t>
            </a:r>
            <a:r>
              <a:rPr lang="en-GB" sz="2000" dirty="0"/>
              <a:t> into human aqueous </a:t>
            </a:r>
            <a:r>
              <a:rPr lang="en-GB" sz="2000" dirty="0" err="1"/>
              <a:t>humor</a:t>
            </a:r>
            <a:r>
              <a:rPr lang="en-GB" sz="2000" dirty="0"/>
              <a:t> was determined in 15 patients undergoing elective cataract surgery</a:t>
            </a:r>
          </a:p>
          <a:p>
            <a:r>
              <a:rPr lang="en-GB" sz="2000" dirty="0"/>
              <a:t>Between 0.9 and 5.5 h after administration of a single 600-mg oral </a:t>
            </a:r>
            <a:r>
              <a:rPr lang="en-GB" sz="2000" err="1"/>
              <a:t>dose</a:t>
            </a:r>
            <a:r>
              <a:rPr lang="en-GB" sz="2000"/>
              <a:t>,</a:t>
            </a:r>
          </a:p>
          <a:p>
            <a:r>
              <a:rPr lang="en-GB" sz="2000"/>
              <a:t>concentrations </a:t>
            </a:r>
            <a:r>
              <a:rPr lang="en-GB" sz="2000" dirty="0"/>
              <a:t>ranged from 6.0 to 21.5 mg/</a:t>
            </a:r>
            <a:r>
              <a:rPr lang="en-GB" sz="2000" dirty="0" err="1"/>
              <a:t>liter</a:t>
            </a:r>
            <a:r>
              <a:rPr lang="en-GB" sz="2000" dirty="0"/>
              <a:t> in serum and from less than 0.2 to 1.3 mg/</a:t>
            </a:r>
            <a:r>
              <a:rPr lang="en-GB" sz="2000" dirty="0" err="1"/>
              <a:t>liter</a:t>
            </a:r>
            <a:r>
              <a:rPr lang="en-GB" sz="2000" dirty="0"/>
              <a:t> in aqueous </a:t>
            </a:r>
            <a:r>
              <a:rPr lang="en-GB" sz="2000" dirty="0" err="1"/>
              <a:t>humor</a:t>
            </a:r>
            <a:endParaRPr lang="en-GB" sz="2000" dirty="0"/>
          </a:p>
        </p:txBody>
      </p:sp>
      <p:sp>
        <p:nvSpPr>
          <p:cNvPr id="5" name="TextBox 4">
            <a:extLst>
              <a:ext uri="{FF2B5EF4-FFF2-40B4-BE49-F238E27FC236}">
                <a16:creationId xmlns:a16="http://schemas.microsoft.com/office/drawing/2014/main" id="{51F3BC2F-B1C6-4208-A0C1-BEEAD9C96B29}"/>
              </a:ext>
            </a:extLst>
          </p:cNvPr>
          <p:cNvSpPr txBox="1"/>
          <p:nvPr/>
        </p:nvSpPr>
        <p:spPr>
          <a:xfrm>
            <a:off x="5029200" y="6184191"/>
            <a:ext cx="7162800" cy="369332"/>
          </a:xfrm>
          <a:prstGeom prst="rect">
            <a:avLst/>
          </a:prstGeom>
          <a:noFill/>
        </p:spPr>
        <p:txBody>
          <a:bodyPr wrap="square">
            <a:spAutoFit/>
          </a:bodyPr>
          <a:lstStyle/>
          <a:p>
            <a:r>
              <a:rPr lang="en-GB" b="0" i="0" dirty="0">
                <a:solidFill>
                  <a:srgbClr val="212121"/>
                </a:solidFill>
                <a:effectLst/>
                <a:latin typeface="BlinkMacSystemFont"/>
              </a:rPr>
              <a:t>Outman W et al. </a:t>
            </a:r>
            <a:r>
              <a:rPr lang="en-GB" b="0" i="0" dirty="0" err="1">
                <a:solidFill>
                  <a:srgbClr val="212121"/>
                </a:solidFill>
                <a:effectLst/>
                <a:latin typeface="BlinkMacSystemFont"/>
              </a:rPr>
              <a:t>Antimicrob</a:t>
            </a:r>
            <a:r>
              <a:rPr lang="en-GB" b="0" i="0" dirty="0">
                <a:solidFill>
                  <a:srgbClr val="212121"/>
                </a:solidFill>
                <a:effectLst/>
                <a:latin typeface="BlinkMacSystemFont"/>
              </a:rPr>
              <a:t> Agents Chemother . 1992 Jul;36(7):1575-6.</a:t>
            </a:r>
            <a:endParaRPr lang="en-GB" dirty="0"/>
          </a:p>
        </p:txBody>
      </p:sp>
      <p:pic>
        <p:nvPicPr>
          <p:cNvPr id="7" name="Picture 6">
            <a:extLst>
              <a:ext uri="{FF2B5EF4-FFF2-40B4-BE49-F238E27FC236}">
                <a16:creationId xmlns:a16="http://schemas.microsoft.com/office/drawing/2014/main" id="{673CE969-7BE4-4D34-9300-B88E3F748D42}"/>
              </a:ext>
            </a:extLst>
          </p:cNvPr>
          <p:cNvPicPr>
            <a:picLocks noChangeAspect="1"/>
          </p:cNvPicPr>
          <p:nvPr/>
        </p:nvPicPr>
        <p:blipFill>
          <a:blip r:embed="rId2"/>
          <a:stretch>
            <a:fillRect/>
          </a:stretch>
        </p:blipFill>
        <p:spPr>
          <a:xfrm>
            <a:off x="609600" y="1399225"/>
            <a:ext cx="4935122" cy="4784966"/>
          </a:xfrm>
          <a:prstGeom prst="rect">
            <a:avLst/>
          </a:prstGeom>
        </p:spPr>
      </p:pic>
      <p:sp>
        <p:nvSpPr>
          <p:cNvPr id="9" name="TextBox 8">
            <a:extLst>
              <a:ext uri="{FF2B5EF4-FFF2-40B4-BE49-F238E27FC236}">
                <a16:creationId xmlns:a16="http://schemas.microsoft.com/office/drawing/2014/main" id="{15C43D3E-EEE4-43A7-ACAB-49FE4189F24D}"/>
              </a:ext>
            </a:extLst>
          </p:cNvPr>
          <p:cNvSpPr txBox="1"/>
          <p:nvPr/>
        </p:nvSpPr>
        <p:spPr>
          <a:xfrm>
            <a:off x="27148" y="6184191"/>
            <a:ext cx="4795988" cy="369332"/>
          </a:xfrm>
          <a:prstGeom prst="rect">
            <a:avLst/>
          </a:prstGeom>
          <a:noFill/>
        </p:spPr>
        <p:txBody>
          <a:bodyPr wrap="square">
            <a:spAutoFit/>
          </a:bodyPr>
          <a:lstStyle/>
          <a:p>
            <a:r>
              <a:rPr lang="en-GB" dirty="0">
                <a:solidFill>
                  <a:srgbClr val="0070C0"/>
                </a:solidFill>
              </a:rPr>
              <a:t>*Rif breakpoint: 1.0 microgram/ml (mg/L)  - WHO</a:t>
            </a:r>
          </a:p>
        </p:txBody>
      </p:sp>
    </p:spTree>
    <p:extLst>
      <p:ext uri="{BB962C8B-B14F-4D97-AF65-F5344CB8AC3E}">
        <p14:creationId xmlns:p14="http://schemas.microsoft.com/office/powerpoint/2010/main" val="6219425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36BAE-53AC-40C4-88F3-593FD620BEA7}"/>
              </a:ext>
            </a:extLst>
          </p:cNvPr>
          <p:cNvSpPr>
            <a:spLocks noGrp="1"/>
          </p:cNvSpPr>
          <p:nvPr>
            <p:ph type="title"/>
          </p:nvPr>
        </p:nvSpPr>
        <p:spPr>
          <a:xfrm>
            <a:off x="609600" y="1040190"/>
            <a:ext cx="10972800" cy="1143000"/>
          </a:xfrm>
        </p:spPr>
        <p:txBody>
          <a:bodyPr/>
          <a:lstStyle/>
          <a:p>
            <a:r>
              <a:rPr lang="en-GB" dirty="0">
                <a:solidFill>
                  <a:srgbClr val="0070C0"/>
                </a:solidFill>
              </a:rPr>
              <a:t>Drug penetration – Moxifloxacin</a:t>
            </a:r>
            <a:br>
              <a:rPr lang="en-GB" dirty="0">
                <a:solidFill>
                  <a:srgbClr val="0070C0"/>
                </a:solidFill>
              </a:rPr>
            </a:br>
            <a:r>
              <a:rPr lang="en-GB" sz="2000" i="1" dirty="0">
                <a:solidFill>
                  <a:srgbClr val="0070C0"/>
                </a:solidFill>
              </a:rPr>
              <a:t>Br J </a:t>
            </a:r>
            <a:r>
              <a:rPr lang="en-GB" sz="2000" i="1" dirty="0" err="1">
                <a:solidFill>
                  <a:srgbClr val="0070C0"/>
                </a:solidFill>
              </a:rPr>
              <a:t>Ophthalmol</a:t>
            </a:r>
            <a:r>
              <a:rPr lang="en-GB" sz="2000" i="1" dirty="0">
                <a:solidFill>
                  <a:srgbClr val="0070C0"/>
                </a:solidFill>
              </a:rPr>
              <a:t> 2005;89:628–631. </a:t>
            </a:r>
            <a:r>
              <a:rPr lang="en-GB" sz="2000" i="1" dirty="0" err="1">
                <a:solidFill>
                  <a:srgbClr val="0070C0"/>
                </a:solidFill>
              </a:rPr>
              <a:t>doi</a:t>
            </a:r>
            <a:r>
              <a:rPr lang="en-GB" sz="2000" i="1" dirty="0">
                <a:solidFill>
                  <a:srgbClr val="0070C0"/>
                </a:solidFill>
              </a:rPr>
              <a:t>: 10.1136/bjo.2004.050054</a:t>
            </a:r>
            <a:br>
              <a:rPr lang="en-GB" dirty="0">
                <a:solidFill>
                  <a:srgbClr val="0070C0"/>
                </a:solidFill>
              </a:rPr>
            </a:br>
            <a:endParaRPr lang="en-GB" dirty="0">
              <a:solidFill>
                <a:srgbClr val="0070C0"/>
              </a:solidFill>
            </a:endParaRPr>
          </a:p>
        </p:txBody>
      </p:sp>
      <p:sp>
        <p:nvSpPr>
          <p:cNvPr id="3" name="Content Placeholder 2">
            <a:extLst>
              <a:ext uri="{FF2B5EF4-FFF2-40B4-BE49-F238E27FC236}">
                <a16:creationId xmlns:a16="http://schemas.microsoft.com/office/drawing/2014/main" id="{93D43E15-AAEE-4599-A951-829B69FAADCE}"/>
              </a:ext>
            </a:extLst>
          </p:cNvPr>
          <p:cNvSpPr>
            <a:spLocks noGrp="1"/>
          </p:cNvSpPr>
          <p:nvPr>
            <p:ph idx="1"/>
          </p:nvPr>
        </p:nvSpPr>
        <p:spPr>
          <a:xfrm>
            <a:off x="609600" y="2057399"/>
            <a:ext cx="10972800" cy="4525963"/>
          </a:xfrm>
        </p:spPr>
        <p:txBody>
          <a:bodyPr/>
          <a:lstStyle/>
          <a:p>
            <a:r>
              <a:rPr lang="en-GB" sz="1800" dirty="0"/>
              <a:t>35 patients undergoing cataract surgery </a:t>
            </a:r>
          </a:p>
          <a:p>
            <a:r>
              <a:rPr lang="en-GB" sz="1800" dirty="0"/>
              <a:t> two doses of 400 mg of oral moxifloxacin with a 12 hour interval </a:t>
            </a:r>
          </a:p>
          <a:p>
            <a:r>
              <a:rPr lang="en-GB" sz="1800" dirty="0"/>
              <a:t>Mean moxifloxacin levels in the anterior chamber </a:t>
            </a:r>
          </a:p>
          <a:p>
            <a:pPr lvl="1"/>
            <a:r>
              <a:rPr lang="en-GB" sz="1400" dirty="0"/>
              <a:t>1.20 (SD 0.35) mg/ml at the 2 hours group</a:t>
            </a:r>
          </a:p>
          <a:p>
            <a:pPr lvl="1"/>
            <a:r>
              <a:rPr lang="en-GB" sz="1400" dirty="0"/>
              <a:t>1.22 (0.48) mg/ml at the 4 hours group</a:t>
            </a:r>
          </a:p>
          <a:p>
            <a:pPr lvl="1"/>
            <a:r>
              <a:rPr lang="en-GB" sz="1400" dirty="0"/>
              <a:t>1.20 (0.45) mg/ml at the 6 hours group</a:t>
            </a:r>
          </a:p>
          <a:p>
            <a:pPr lvl="1"/>
            <a:r>
              <a:rPr lang="en-GB" sz="1400" dirty="0"/>
              <a:t>1.58 (0.38) mg/ml at the 8 hours group</a:t>
            </a:r>
          </a:p>
          <a:p>
            <a:pPr lvl="1"/>
            <a:r>
              <a:rPr lang="en-GB" sz="1400" dirty="0"/>
              <a:t>1.37 (0.44) mg/ml at the 10 hours group</a:t>
            </a:r>
          </a:p>
          <a:p>
            <a:pPr lvl="1"/>
            <a:r>
              <a:rPr lang="en-GB" sz="1400" dirty="0"/>
              <a:t>1.23 (0.55) mg/ml at the 12 hours group</a:t>
            </a:r>
          </a:p>
          <a:p>
            <a:r>
              <a:rPr lang="en-GB" sz="1800" dirty="0"/>
              <a:t>The mean ratio of aqueous to serum moxifloxacin level was 38%</a:t>
            </a:r>
          </a:p>
          <a:p>
            <a:r>
              <a:rPr lang="en-GB" sz="1800" dirty="0"/>
              <a:t>Moxifloxacin penetrates well into the anterior chamber of the human uninflamed eye after oral administration, reaching early significant levels, which are maintained for at least 12 hours</a:t>
            </a:r>
          </a:p>
        </p:txBody>
      </p:sp>
    </p:spTree>
    <p:extLst>
      <p:ext uri="{BB962C8B-B14F-4D97-AF65-F5344CB8AC3E}">
        <p14:creationId xmlns:p14="http://schemas.microsoft.com/office/powerpoint/2010/main" val="4132545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p:txBody>
          <a:bodyPr/>
          <a:lstStyle/>
          <a:p>
            <a:r>
              <a:rPr lang="en-GB" dirty="0">
                <a:solidFill>
                  <a:schemeClr val="accent1"/>
                </a:solidFill>
                <a:latin typeface="Calibri Light" panose="020F0302020204030204" pitchFamily="34" charset="0"/>
                <a:cs typeface="Calibri Light" panose="020F0302020204030204" pitchFamily="34" charset="0"/>
              </a:rPr>
              <a:t>Back to case…</a:t>
            </a:r>
          </a:p>
        </p:txBody>
      </p:sp>
      <p:sp>
        <p:nvSpPr>
          <p:cNvPr id="84994" name="Content Placeholder 2"/>
          <p:cNvSpPr>
            <a:spLocks noGrp="1"/>
          </p:cNvSpPr>
          <p:nvPr>
            <p:ph idx="1"/>
          </p:nvPr>
        </p:nvSpPr>
        <p:spPr/>
        <p:txBody>
          <a:bodyPr/>
          <a:lstStyle/>
          <a:p>
            <a:r>
              <a:rPr lang="en-GB" dirty="0">
                <a:latin typeface="Calibri Light" panose="020F0302020204030204" pitchFamily="34" charset="0"/>
                <a:cs typeface="Calibri Light" panose="020F0302020204030204" pitchFamily="34" charset="0"/>
              </a:rPr>
              <a:t>Is this man’s uveitis TB- related?</a:t>
            </a:r>
          </a:p>
          <a:p>
            <a:endParaRPr lang="en-GB" dirty="0">
              <a:latin typeface="Calibri Light" panose="020F0302020204030204" pitchFamily="34" charset="0"/>
              <a:cs typeface="Calibri Light" panose="020F0302020204030204" pitchFamily="34" charset="0"/>
            </a:endParaRPr>
          </a:p>
          <a:p>
            <a:r>
              <a:rPr lang="en-GB" dirty="0">
                <a:latin typeface="Calibri Light" panose="020F0302020204030204" pitchFamily="34" charset="0"/>
                <a:cs typeface="Calibri Light" panose="020F0302020204030204" pitchFamily="34" charset="0"/>
              </a:rPr>
              <a:t>If so, what is his underlying systemic TB disease: active or latent?</a:t>
            </a:r>
          </a:p>
          <a:p>
            <a:endParaRPr lang="en-GB" dirty="0">
              <a:latin typeface="Calibri Light" panose="020F0302020204030204" pitchFamily="34" charset="0"/>
              <a:cs typeface="Calibri Light" panose="020F0302020204030204" pitchFamily="34" charset="0"/>
            </a:endParaRPr>
          </a:p>
          <a:p>
            <a:r>
              <a:rPr lang="en-GB" dirty="0">
                <a:latin typeface="Calibri Light" panose="020F0302020204030204" pitchFamily="34" charset="0"/>
                <a:cs typeface="Calibri Light" panose="020F0302020204030204" pitchFamily="34" charset="0"/>
              </a:rPr>
              <a:t>If we immunosuppress him (may be necessary to treat his uveitis) does he need TB Rx?</a:t>
            </a:r>
          </a:p>
        </p:txBody>
      </p:sp>
    </p:spTree>
    <p:extLst>
      <p:ext uri="{BB962C8B-B14F-4D97-AF65-F5344CB8AC3E}">
        <p14:creationId xmlns:p14="http://schemas.microsoft.com/office/powerpoint/2010/main" val="11977505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5276" y="203725"/>
            <a:ext cx="5920724" cy="2602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97E47F0B-9D30-4A32-8683-EE04375B5EF2}"/>
              </a:ext>
            </a:extLst>
          </p:cNvPr>
          <p:cNvPicPr>
            <a:picLocks noChangeAspect="1"/>
          </p:cNvPicPr>
          <p:nvPr/>
        </p:nvPicPr>
        <p:blipFill>
          <a:blip r:embed="rId3"/>
          <a:stretch>
            <a:fillRect/>
          </a:stretch>
        </p:blipFill>
        <p:spPr>
          <a:xfrm>
            <a:off x="7113182" y="203725"/>
            <a:ext cx="4016006" cy="3340109"/>
          </a:xfrm>
          <a:prstGeom prst="rect">
            <a:avLst/>
          </a:prstGeom>
        </p:spPr>
      </p:pic>
      <p:sp>
        <p:nvSpPr>
          <p:cNvPr id="6" name="TextBox 5">
            <a:extLst>
              <a:ext uri="{FF2B5EF4-FFF2-40B4-BE49-F238E27FC236}">
                <a16:creationId xmlns:a16="http://schemas.microsoft.com/office/drawing/2014/main" id="{2C03F68D-33E1-43AD-98FE-641701222968}"/>
              </a:ext>
            </a:extLst>
          </p:cNvPr>
          <p:cNvSpPr txBox="1"/>
          <p:nvPr/>
        </p:nvSpPr>
        <p:spPr>
          <a:xfrm>
            <a:off x="741620" y="3642884"/>
            <a:ext cx="10996723" cy="2585323"/>
          </a:xfrm>
          <a:prstGeom prst="rect">
            <a:avLst/>
          </a:prstGeom>
          <a:noFill/>
        </p:spPr>
        <p:txBody>
          <a:bodyPr wrap="square">
            <a:spAutoFit/>
          </a:bodyPr>
          <a:lstStyle/>
          <a:p>
            <a:pPr marL="342900" indent="-342900">
              <a:buAutoNum type="arabicPeriod"/>
            </a:pPr>
            <a:r>
              <a:rPr lang="en-GB" dirty="0">
                <a:solidFill>
                  <a:srgbClr val="0070C0"/>
                </a:solidFill>
                <a:latin typeface="Arial" panose="020B0604020202020204" pitchFamily="34" charset="0"/>
                <a:cs typeface="Arial" panose="020B0604020202020204" pitchFamily="34" charset="0"/>
              </a:rPr>
              <a:t>Investigations</a:t>
            </a:r>
            <a:r>
              <a:rPr lang="en-GB" dirty="0">
                <a:latin typeface="Arial" panose="020B0604020202020204" pitchFamily="34" charset="0"/>
                <a:cs typeface="Arial" panose="020B0604020202020204" pitchFamily="34" charset="0"/>
              </a:rPr>
              <a:t>  </a:t>
            </a:r>
          </a:p>
          <a:p>
            <a:r>
              <a:rPr lang="en-GB" dirty="0">
                <a:latin typeface="Arial" panose="020B0604020202020204" pitchFamily="34" charset="0"/>
                <a:cs typeface="Arial" panose="020B0604020202020204" pitchFamily="34" charset="0"/>
              </a:rPr>
              <a:t>- at the discretion of the treating doctor </a:t>
            </a:r>
          </a:p>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plain chest radiograph</a:t>
            </a:r>
          </a:p>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Chest CT</a:t>
            </a:r>
          </a:p>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FDG </a:t>
            </a:r>
          </a:p>
          <a:p>
            <a:r>
              <a:rPr lang="en-GB" dirty="0">
                <a:latin typeface="Arial" panose="020B0604020202020204" pitchFamily="34" charset="0"/>
                <a:cs typeface="Arial" panose="020B0604020202020204" pitchFamily="34" charset="0"/>
              </a:rPr>
              <a:t>2. </a:t>
            </a:r>
            <a:r>
              <a:rPr lang="en-GB" dirty="0">
                <a:solidFill>
                  <a:srgbClr val="0070C0"/>
                </a:solidFill>
                <a:latin typeface="Arial" panose="020B0604020202020204" pitchFamily="34" charset="0"/>
                <a:cs typeface="Arial" panose="020B0604020202020204" pitchFamily="34" charset="0"/>
              </a:rPr>
              <a:t>The use of ethambutol (E) and moxifloxacin (M)</a:t>
            </a:r>
          </a:p>
          <a:p>
            <a:r>
              <a:rPr lang="en-GB" dirty="0">
                <a:latin typeface="Arial" panose="020B0604020202020204" pitchFamily="34" charset="0"/>
                <a:cs typeface="Arial" panose="020B0604020202020204" pitchFamily="34" charset="0"/>
              </a:rPr>
              <a:t>3. </a:t>
            </a:r>
            <a:r>
              <a:rPr lang="en-GB" dirty="0">
                <a:solidFill>
                  <a:srgbClr val="0070C0"/>
                </a:solidFill>
                <a:latin typeface="Arial" panose="020B0604020202020204" pitchFamily="34" charset="0"/>
                <a:cs typeface="Arial" panose="020B0604020202020204" pitchFamily="34" charset="0"/>
              </a:rPr>
              <a:t>The duration of treatment – </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no prospective randomised trials comparing outcomes from 6, 9 or 12 months of ATT</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Eye is sanctuary site and prolonged treatment (of 9 or 12 months) of  clinical sense</a:t>
            </a:r>
          </a:p>
        </p:txBody>
      </p:sp>
      <p:sp>
        <p:nvSpPr>
          <p:cNvPr id="5" name="TextBox 4">
            <a:extLst>
              <a:ext uri="{FF2B5EF4-FFF2-40B4-BE49-F238E27FC236}">
                <a16:creationId xmlns:a16="http://schemas.microsoft.com/office/drawing/2014/main" id="{3D608659-6746-45DD-994A-D6632185E657}"/>
              </a:ext>
            </a:extLst>
          </p:cNvPr>
          <p:cNvSpPr txBox="1"/>
          <p:nvPr/>
        </p:nvSpPr>
        <p:spPr>
          <a:xfrm>
            <a:off x="627321" y="3232298"/>
            <a:ext cx="2044149" cy="369332"/>
          </a:xfrm>
          <a:prstGeom prst="rect">
            <a:avLst/>
          </a:prstGeom>
          <a:noFill/>
        </p:spPr>
        <p:txBody>
          <a:bodyPr wrap="none" rtlCol="0">
            <a:spAutoFit/>
          </a:bodyPr>
          <a:lstStyle/>
          <a:p>
            <a:r>
              <a:rPr lang="en-GB" dirty="0">
                <a:solidFill>
                  <a:srgbClr val="0070C0"/>
                </a:solidFill>
                <a:latin typeface="Arial" panose="020B0604020202020204" pitchFamily="34" charset="0"/>
                <a:cs typeface="Arial" panose="020B0604020202020204" pitchFamily="34" charset="0"/>
              </a:rPr>
              <a:t>Highlighted areas:</a:t>
            </a:r>
          </a:p>
        </p:txBody>
      </p:sp>
    </p:spTree>
    <p:extLst>
      <p:ext uri="{BB962C8B-B14F-4D97-AF65-F5344CB8AC3E}">
        <p14:creationId xmlns:p14="http://schemas.microsoft.com/office/powerpoint/2010/main" val="28684319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70C0"/>
                </a:solidFill>
                <a:latin typeface="Arial" panose="020B0604020202020204" pitchFamily="34" charset="0"/>
                <a:cs typeface="Arial" panose="020B0604020202020204" pitchFamily="34" charset="0"/>
              </a:rPr>
              <a:t>BTS Clinical Statement for the diagnosis </a:t>
            </a:r>
            <a:br>
              <a:rPr lang="en-GB" dirty="0">
                <a:solidFill>
                  <a:srgbClr val="0070C0"/>
                </a:solidFill>
                <a:latin typeface="Arial" panose="020B0604020202020204" pitchFamily="34" charset="0"/>
                <a:cs typeface="Arial" panose="020B0604020202020204" pitchFamily="34" charset="0"/>
              </a:rPr>
            </a:br>
            <a:r>
              <a:rPr lang="en-GB" dirty="0">
                <a:solidFill>
                  <a:srgbClr val="0070C0"/>
                </a:solidFill>
                <a:latin typeface="Arial" panose="020B0604020202020204" pitchFamily="34" charset="0"/>
                <a:cs typeface="Arial" panose="020B0604020202020204" pitchFamily="34" charset="0"/>
              </a:rPr>
              <a:t>and management of Ocular Tuberculosis </a:t>
            </a:r>
          </a:p>
        </p:txBody>
      </p:sp>
      <p:sp>
        <p:nvSpPr>
          <p:cNvPr id="3" name="Content Placeholder 2"/>
          <p:cNvSpPr>
            <a:spLocks noGrp="1"/>
          </p:cNvSpPr>
          <p:nvPr>
            <p:ph idx="1"/>
          </p:nvPr>
        </p:nvSpPr>
        <p:spPr/>
        <p:txBody>
          <a:bodyPr/>
          <a:lstStyle/>
          <a:p>
            <a:r>
              <a:rPr lang="en-GB" dirty="0">
                <a:latin typeface="Arial" panose="020B0604020202020204" pitchFamily="34" charset="0"/>
                <a:cs typeface="Arial" panose="020B0604020202020204" pitchFamily="34" charset="0"/>
              </a:rPr>
              <a:t>Professor Onn Min Kon, Chair</a:t>
            </a:r>
          </a:p>
          <a:p>
            <a:r>
              <a:rPr lang="en-GB" dirty="0">
                <a:latin typeface="Arial" panose="020B0604020202020204" pitchFamily="34" charset="0"/>
                <a:cs typeface="Arial" panose="020B0604020202020204" pitchFamily="34" charset="0"/>
              </a:rPr>
              <a:t>Dr Nicholas Beare, representing the Royal College of Ophthalmologists</a:t>
            </a:r>
          </a:p>
          <a:p>
            <a:r>
              <a:rPr lang="en-GB" dirty="0">
                <a:latin typeface="Arial" panose="020B0604020202020204" pitchFamily="34" charset="0"/>
                <a:cs typeface="Arial" panose="020B0604020202020204" pitchFamily="34" charset="0"/>
              </a:rPr>
              <a:t>Dr David Connell</a:t>
            </a:r>
          </a:p>
          <a:p>
            <a:r>
              <a:rPr lang="en-GB" dirty="0">
                <a:latin typeface="Arial" panose="020B0604020202020204" pitchFamily="34" charset="0"/>
                <a:cs typeface="Arial" panose="020B0604020202020204" pitchFamily="34" charset="0"/>
              </a:rPr>
              <a:t>Dr Erika Marie </a:t>
            </a:r>
            <a:r>
              <a:rPr lang="en-GB" dirty="0" err="1">
                <a:latin typeface="Arial" panose="020B0604020202020204" pitchFamily="34" charset="0"/>
                <a:cs typeface="Arial" panose="020B0604020202020204" pitchFamily="34" charset="0"/>
              </a:rPr>
              <a:t>Damato</a:t>
            </a: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Dr Tom Gorsuch</a:t>
            </a:r>
          </a:p>
          <a:p>
            <a:r>
              <a:rPr lang="en-GB" dirty="0">
                <a:latin typeface="Arial" panose="020B0604020202020204" pitchFamily="34" charset="0"/>
                <a:cs typeface="Arial" panose="020B0604020202020204" pitchFamily="34" charset="0"/>
              </a:rPr>
              <a:t>Dr Guy Hagan</a:t>
            </a:r>
          </a:p>
          <a:p>
            <a:r>
              <a:rPr lang="en-GB" dirty="0">
                <a:latin typeface="Arial" panose="020B0604020202020204" pitchFamily="34" charset="0"/>
                <a:cs typeface="Arial" panose="020B0604020202020204" pitchFamily="34" charset="0"/>
              </a:rPr>
              <a:t>Dr Felicity Perrin</a:t>
            </a:r>
          </a:p>
          <a:p>
            <a:r>
              <a:rPr lang="en-GB" dirty="0">
                <a:latin typeface="Arial" panose="020B0604020202020204" pitchFamily="34" charset="0"/>
                <a:cs typeface="Arial" panose="020B0604020202020204" pitchFamily="34" charset="0"/>
              </a:rPr>
              <a:t>Mr Harry </a:t>
            </a:r>
            <a:r>
              <a:rPr lang="en-GB" dirty="0" err="1">
                <a:latin typeface="Arial" panose="020B0604020202020204" pitchFamily="34" charset="0"/>
                <a:cs typeface="Arial" panose="020B0604020202020204" pitchFamily="34" charset="0"/>
              </a:rPr>
              <a:t>Petrushkin</a:t>
            </a: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Dr Jessica Potter </a:t>
            </a:r>
          </a:p>
          <a:p>
            <a:r>
              <a:rPr lang="en-GB" dirty="0">
                <a:latin typeface="Arial" panose="020B0604020202020204" pitchFamily="34" charset="0"/>
                <a:cs typeface="Arial" panose="020B0604020202020204" pitchFamily="34" charset="0"/>
              </a:rPr>
              <a:t>Dr Charanjit Sethi</a:t>
            </a:r>
          </a:p>
          <a:p>
            <a:r>
              <a:rPr lang="en-GB" dirty="0">
                <a:latin typeface="Arial" panose="020B0604020202020204" pitchFamily="34" charset="0"/>
                <a:cs typeface="Arial" panose="020B0604020202020204" pitchFamily="34" charset="0"/>
              </a:rPr>
              <a:t>Professor Miles Stanford</a:t>
            </a:r>
          </a:p>
          <a:p>
            <a:endParaRPr lang="en-GB" dirty="0">
              <a:latin typeface="Arial" panose="020B0604020202020204" pitchFamily="34" charset="0"/>
              <a:cs typeface="Arial" panose="020B0604020202020204" pitchFamily="34" charset="0"/>
            </a:endParaRPr>
          </a:p>
        </p:txBody>
      </p:sp>
      <p:sp>
        <p:nvSpPr>
          <p:cNvPr id="4" name="TextBox 3"/>
          <p:cNvSpPr txBox="1"/>
          <p:nvPr/>
        </p:nvSpPr>
        <p:spPr>
          <a:xfrm>
            <a:off x="6829440" y="6262577"/>
            <a:ext cx="5121915" cy="369332"/>
          </a:xfrm>
          <a:prstGeom prst="rect">
            <a:avLst/>
          </a:prstGeom>
          <a:noFill/>
        </p:spPr>
        <p:txBody>
          <a:bodyPr wrap="none" rtlCol="0">
            <a:spAutoFit/>
          </a:bodyPr>
          <a:lstStyle/>
          <a:p>
            <a:r>
              <a:rPr lang="en-GB" dirty="0">
                <a:solidFill>
                  <a:srgbClr val="0070C0"/>
                </a:solidFill>
                <a:latin typeface="Arial" panose="020B0604020202020204" pitchFamily="34" charset="0"/>
                <a:cs typeface="Arial" panose="020B0604020202020204" pitchFamily="34" charset="0"/>
              </a:rPr>
              <a:t>*In press BMJ Open Respiratory Research 2022</a:t>
            </a:r>
          </a:p>
        </p:txBody>
      </p:sp>
      <p:sp>
        <p:nvSpPr>
          <p:cNvPr id="5" name="Rectangle 4"/>
          <p:cNvSpPr/>
          <p:nvPr/>
        </p:nvSpPr>
        <p:spPr>
          <a:xfrm>
            <a:off x="2133599" y="5952553"/>
            <a:ext cx="6096000" cy="646331"/>
          </a:xfrm>
          <a:prstGeom prst="rect">
            <a:avLst/>
          </a:prstGeom>
        </p:spPr>
        <p:txBody>
          <a:bodyPr>
            <a:spAutoFit/>
          </a:bodyPr>
          <a:lstStyle/>
          <a:p>
            <a:r>
              <a:rPr lang="en-GB" dirty="0">
                <a:latin typeface="Arial" panose="020B0604020202020204" pitchFamily="34" charset="0"/>
                <a:cs typeface="Arial" panose="020B0604020202020204" pitchFamily="34" charset="0"/>
              </a:rPr>
              <a:t>https://www.brit-thoracic.org.uk/quality-improvement/clinical-statements/ocular-tb/</a:t>
            </a:r>
          </a:p>
        </p:txBody>
      </p:sp>
    </p:spTree>
    <p:extLst>
      <p:ext uri="{BB962C8B-B14F-4D97-AF65-F5344CB8AC3E}">
        <p14:creationId xmlns:p14="http://schemas.microsoft.com/office/powerpoint/2010/main" val="38527637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09ACC-21C5-45FA-84CC-E6F8B027C04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8ED08AE-6C69-4D61-921F-B53A41FC958B}"/>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887A47AF-F892-415C-BD67-1ACDCE3EC8B8}"/>
              </a:ext>
            </a:extLst>
          </p:cNvPr>
          <p:cNvPicPr>
            <a:picLocks noChangeAspect="1"/>
          </p:cNvPicPr>
          <p:nvPr/>
        </p:nvPicPr>
        <p:blipFill>
          <a:blip r:embed="rId2"/>
          <a:stretch>
            <a:fillRect/>
          </a:stretch>
        </p:blipFill>
        <p:spPr>
          <a:xfrm>
            <a:off x="142875" y="95250"/>
            <a:ext cx="11906250" cy="6667500"/>
          </a:xfrm>
          <a:prstGeom prst="rect">
            <a:avLst/>
          </a:prstGeom>
        </p:spPr>
      </p:pic>
    </p:spTree>
    <p:extLst>
      <p:ext uri="{BB962C8B-B14F-4D97-AF65-F5344CB8AC3E}">
        <p14:creationId xmlns:p14="http://schemas.microsoft.com/office/powerpoint/2010/main" val="900450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1"/>
                </a:solidFill>
              </a:rPr>
              <a:t>Clinical Practice Points 1</a:t>
            </a:r>
          </a:p>
        </p:txBody>
      </p:sp>
      <p:sp>
        <p:nvSpPr>
          <p:cNvPr id="4" name="Content Placeholder 3"/>
          <p:cNvSpPr>
            <a:spLocks noGrp="1"/>
          </p:cNvSpPr>
          <p:nvPr>
            <p:ph idx="1"/>
          </p:nvPr>
        </p:nvSpPr>
        <p:spPr/>
        <p:txBody>
          <a:bodyPr>
            <a:normAutofit fontScale="92500" lnSpcReduction="10000"/>
          </a:bodyPr>
          <a:lstStyle/>
          <a:p>
            <a:pPr marL="0" indent="0">
              <a:buNone/>
            </a:pPr>
            <a:r>
              <a:rPr lang="en-GB" dirty="0"/>
              <a:t>•Immediate referral to a TB service is recommended if there is sight-threatening disease or suspicion of disseminated / pulmonary TB. Other presentations can be generally seen within four weeks, or two weeks if on high-dose steroids.</a:t>
            </a:r>
          </a:p>
          <a:p>
            <a:pPr marL="0" indent="0">
              <a:buNone/>
            </a:pPr>
            <a:r>
              <a:rPr lang="en-GB" dirty="0"/>
              <a:t>•Patients suspected of having OTB, should have an urgent chest X-ray requested by ophthalmology.</a:t>
            </a:r>
          </a:p>
          <a:p>
            <a:pPr marL="0" indent="0">
              <a:buNone/>
            </a:pPr>
            <a:r>
              <a:rPr lang="en-GB" dirty="0"/>
              <a:t>•Consider CT thorax with contrast to guide sampling (for example induced sputum , bronchoscopy or EBUS) in patients with suspected OTB.</a:t>
            </a:r>
          </a:p>
          <a:p>
            <a:pPr marL="0" indent="0">
              <a:buNone/>
            </a:pPr>
            <a:r>
              <a:rPr lang="en-GB" dirty="0"/>
              <a:t>•The role of PET-CT to guide sampling is unclear, but it may detect additional areas of TB in </a:t>
            </a:r>
            <a:r>
              <a:rPr lang="en-GB" dirty="0" err="1"/>
              <a:t>extrapulmonary</a:t>
            </a:r>
            <a:r>
              <a:rPr lang="en-GB" dirty="0"/>
              <a:t> sites or within normal sized intrathoracic nodes.  PET-CT may therefore be considered where it is available.</a:t>
            </a:r>
          </a:p>
          <a:p>
            <a:endParaRPr lang="en-GB" dirty="0"/>
          </a:p>
        </p:txBody>
      </p:sp>
    </p:spTree>
    <p:extLst>
      <p:ext uri="{BB962C8B-B14F-4D97-AF65-F5344CB8AC3E}">
        <p14:creationId xmlns:p14="http://schemas.microsoft.com/office/powerpoint/2010/main" val="10099019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1"/>
                </a:solidFill>
              </a:rPr>
              <a:t>Clinical Practice Points 2</a:t>
            </a:r>
          </a:p>
        </p:txBody>
      </p:sp>
      <p:sp>
        <p:nvSpPr>
          <p:cNvPr id="4" name="Content Placeholder 3"/>
          <p:cNvSpPr>
            <a:spLocks noGrp="1"/>
          </p:cNvSpPr>
          <p:nvPr>
            <p:ph idx="1"/>
          </p:nvPr>
        </p:nvSpPr>
        <p:spPr/>
        <p:txBody>
          <a:bodyPr>
            <a:normAutofit/>
          </a:bodyPr>
          <a:lstStyle/>
          <a:p>
            <a:r>
              <a:rPr lang="en-GB" dirty="0"/>
              <a:t>The TST and IGRAs are useful immunological tools in identifying individuals with prior TB infection and are an additional and useful tool in a composite approach to diagnosing presumed ocular TB alongside ocular phenotype, epidemiology and imaging.</a:t>
            </a:r>
          </a:p>
          <a:p>
            <a:r>
              <a:rPr lang="en-GB" dirty="0"/>
              <a:t>IGRAs may be associated with false negative results in active TB and should not be used as the sole tool to rule out ocular TB. </a:t>
            </a:r>
          </a:p>
          <a:p>
            <a:r>
              <a:rPr lang="en-GB" dirty="0"/>
              <a:t>IGRAs have the advantage of the single clinic visit and increased specificity but where available, a combination of both IGRAs and skin tests may offer the best sensitivity. </a:t>
            </a:r>
          </a:p>
        </p:txBody>
      </p:sp>
    </p:spTree>
    <p:extLst>
      <p:ext uri="{BB962C8B-B14F-4D97-AF65-F5344CB8AC3E}">
        <p14:creationId xmlns:p14="http://schemas.microsoft.com/office/powerpoint/2010/main" val="219836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1"/>
                </a:solidFill>
                <a:latin typeface="Arial" panose="020B0604020202020204" pitchFamily="34" charset="0"/>
                <a:cs typeface="Arial" panose="020B0604020202020204" pitchFamily="34" charset="0"/>
              </a:rPr>
              <a:t>Clinical Practice Points 3</a:t>
            </a:r>
          </a:p>
        </p:txBody>
      </p:sp>
      <p:sp>
        <p:nvSpPr>
          <p:cNvPr id="4" name="Content Placeholder 3"/>
          <p:cNvSpPr>
            <a:spLocks noGrp="1"/>
          </p:cNvSpPr>
          <p:nvPr>
            <p:ph idx="1"/>
          </p:nvPr>
        </p:nvSpPr>
        <p:spPr/>
        <p:txBody>
          <a:bodyPr>
            <a:normAutofit fontScale="92500" lnSpcReduction="10000"/>
          </a:bodyPr>
          <a:lstStyle/>
          <a:p>
            <a:pPr lvl="0"/>
            <a:r>
              <a:rPr lang="en-GB" dirty="0"/>
              <a:t>Standard regime ATT should be given for OTB (unless alternative drug sensitivities are available), in conjunction with a specialist team with experience treating OTB. Services should consider setting up regional MDTs which includes specialists in uveitis and TB.</a:t>
            </a:r>
          </a:p>
          <a:p>
            <a:pPr lvl="0"/>
            <a:r>
              <a:rPr lang="en-GB" dirty="0"/>
              <a:t>ATT should be given for at least 6 months. Teams should consider giving treatment for longer (9-12 months), especially if there is slow improvement in eye disease or disease is severe initially.</a:t>
            </a:r>
          </a:p>
          <a:p>
            <a:r>
              <a:rPr lang="en-US" dirty="0"/>
              <a:t>It is reasonable to replace ethambutol with a fluoroquinolone (moxifloxacin or levofloxacin). This decision should be made in conjunction with a specialist in OTB (or MDT). Consideration should be made of potential adverse effects of fluoroquinolones  (</a:t>
            </a:r>
            <a:r>
              <a:rPr lang="en-US" dirty="0" err="1"/>
              <a:t>QTc</a:t>
            </a:r>
            <a:r>
              <a:rPr lang="en-US" dirty="0"/>
              <a:t> prolongation, tendon rupture and aortic aneurysm rupture).</a:t>
            </a:r>
            <a:endParaRPr lang="en-GB" dirty="0"/>
          </a:p>
        </p:txBody>
      </p:sp>
    </p:spTree>
    <p:extLst>
      <p:ext uri="{BB962C8B-B14F-4D97-AF65-F5344CB8AC3E}">
        <p14:creationId xmlns:p14="http://schemas.microsoft.com/office/powerpoint/2010/main" val="18000885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1"/>
                </a:solidFill>
                <a:latin typeface="Arial" panose="020B0604020202020204" pitchFamily="34" charset="0"/>
                <a:cs typeface="Arial" panose="020B0604020202020204" pitchFamily="34" charset="0"/>
              </a:rPr>
              <a:t>Clinical Practice Points 4</a:t>
            </a:r>
          </a:p>
        </p:txBody>
      </p:sp>
      <p:sp>
        <p:nvSpPr>
          <p:cNvPr id="4" name="Content Placeholder 3"/>
          <p:cNvSpPr>
            <a:spLocks noGrp="1"/>
          </p:cNvSpPr>
          <p:nvPr>
            <p:ph idx="1"/>
          </p:nvPr>
        </p:nvSpPr>
        <p:spPr/>
        <p:txBody>
          <a:bodyPr>
            <a:normAutofit fontScale="92500" lnSpcReduction="10000"/>
          </a:bodyPr>
          <a:lstStyle/>
          <a:p>
            <a:pPr lvl="0"/>
            <a:r>
              <a:rPr lang="en-GB" dirty="0"/>
              <a:t>When the uveitis is thought to be associated with TB, the evidence from non-randomised data is that most patients benefit with a reduction in uveitis activity and reduction of relapse rates (and therefore need for immunosuppression) compared to no TB treatment.</a:t>
            </a:r>
          </a:p>
          <a:p>
            <a:pPr lvl="0"/>
            <a:r>
              <a:rPr lang="en-GB" dirty="0"/>
              <a:t>Consider withholding TB treatment when the evidence for TB exposure is separate to the cause of the uveitis, for example old TB changes or incidental IGRA and a clear alternative cause for uveitis. This should also take into account the risks of TB treatment in the individual.</a:t>
            </a:r>
          </a:p>
          <a:p>
            <a:pPr lvl="0"/>
            <a:r>
              <a:rPr lang="en-GB" dirty="0"/>
              <a:t>Cases where the risk/benefit of TB treatment is unclear should ideally be discussed in an MDT setting involving the uveitis and TB specialists and where appropriate the patient, including the risks of immunosuppression and potential visual loss.</a:t>
            </a:r>
          </a:p>
        </p:txBody>
      </p:sp>
    </p:spTree>
    <p:extLst>
      <p:ext uri="{BB962C8B-B14F-4D97-AF65-F5344CB8AC3E}">
        <p14:creationId xmlns:p14="http://schemas.microsoft.com/office/powerpoint/2010/main" val="17300141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118189" y="325614"/>
            <a:ext cx="11980507" cy="7663636"/>
          </a:xfrm>
          <a:prstGeom prst="rect">
            <a:avLst/>
          </a:prstGeom>
        </p:spPr>
        <p:txBody>
          <a:bodyPr wrap="square">
            <a:spAutoFit/>
          </a:bodyPr>
          <a:lstStyle/>
          <a:p>
            <a:pPr algn="ctr"/>
            <a:r>
              <a:rPr lang="en-GB" sz="2400" b="1" dirty="0">
                <a:solidFill>
                  <a:srgbClr val="0070C0"/>
                </a:solidFill>
                <a:latin typeface="Arial" panose="020B0604020202020204" pitchFamily="34" charset="0"/>
                <a:cs typeface="Arial" panose="020B0604020202020204" pitchFamily="34" charset="0"/>
              </a:rPr>
              <a:t>SUMMARY</a:t>
            </a:r>
          </a:p>
          <a:p>
            <a:pPr marL="903288" lvl="1">
              <a:tabLst>
                <a:tab pos="811213" algn="l"/>
              </a:tabLst>
            </a:pPr>
            <a:endParaRPr lang="en-GB" sz="2400" b="1" dirty="0">
              <a:solidFill>
                <a:schemeClr val="bg1"/>
              </a:solidFill>
            </a:endParaRPr>
          </a:p>
          <a:p>
            <a:pPr marL="788988" lvl="1" indent="-342900">
              <a:buFont typeface="Arial" panose="020B0604020202020204" pitchFamily="34" charset="0"/>
              <a:buChar char="•"/>
              <a:tabLst>
                <a:tab pos="811213" algn="l"/>
              </a:tabLst>
            </a:pPr>
            <a:r>
              <a:rPr lang="en-GB" sz="2000" dirty="0">
                <a:solidFill>
                  <a:schemeClr val="bg1"/>
                </a:solidFill>
                <a:latin typeface="Arial" panose="020B0604020202020204" pitchFamily="34" charset="0"/>
                <a:cs typeface="Arial" panose="020B0604020202020204" pitchFamily="34" charset="0"/>
              </a:rPr>
              <a:t>Need high diagnostic suspicion of OTB in:</a:t>
            </a:r>
          </a:p>
          <a:p>
            <a:endParaRPr lang="en-GB" sz="2000" dirty="0">
              <a:solidFill>
                <a:schemeClr val="bg1"/>
              </a:solidFill>
              <a:latin typeface="Arial" panose="020B0604020202020204" pitchFamily="34" charset="0"/>
              <a:cs typeface="Arial" panose="020B0604020202020204" pitchFamily="34" charset="0"/>
            </a:endParaRPr>
          </a:p>
          <a:p>
            <a:pPr marL="1714500" lvl="3" indent="-342900">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Immigrants from high incidence countries </a:t>
            </a:r>
          </a:p>
          <a:p>
            <a:pPr marL="1714500" lvl="3" indent="-342900">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General risk factors for TB </a:t>
            </a:r>
          </a:p>
          <a:p>
            <a:pPr marL="1714500" lvl="3" indent="-342900">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Typical OTB phenotypes  -  peripheral occlusive retinal vasculitis, choroidal granulomas and </a:t>
            </a:r>
            <a:r>
              <a:rPr lang="en-GB" sz="2000" dirty="0" err="1">
                <a:solidFill>
                  <a:schemeClr val="bg1"/>
                </a:solidFill>
                <a:latin typeface="Arial" panose="020B0604020202020204" pitchFamily="34" charset="0"/>
                <a:cs typeface="Arial" panose="020B0604020202020204" pitchFamily="34" charset="0"/>
              </a:rPr>
              <a:t>ampiginous</a:t>
            </a:r>
            <a:r>
              <a:rPr lang="en-GB" sz="2000" dirty="0">
                <a:solidFill>
                  <a:schemeClr val="bg1"/>
                </a:solidFill>
                <a:latin typeface="Arial" panose="020B0604020202020204" pitchFamily="34" charset="0"/>
                <a:cs typeface="Arial" panose="020B0604020202020204" pitchFamily="34" charset="0"/>
              </a:rPr>
              <a:t> </a:t>
            </a:r>
            <a:r>
              <a:rPr lang="en-GB" sz="2000" dirty="0" err="1">
                <a:solidFill>
                  <a:schemeClr val="bg1"/>
                </a:solidFill>
                <a:latin typeface="Arial" panose="020B0604020202020204" pitchFamily="34" charset="0"/>
                <a:cs typeface="Arial" panose="020B0604020202020204" pitchFamily="34" charset="0"/>
              </a:rPr>
              <a:t>choroidopathy</a:t>
            </a:r>
            <a:endParaRPr lang="en-GB" sz="2000" dirty="0">
              <a:solidFill>
                <a:schemeClr val="bg1"/>
              </a:solidFill>
              <a:latin typeface="Arial" panose="020B0604020202020204" pitchFamily="34" charset="0"/>
              <a:cs typeface="Arial" panose="020B0604020202020204" pitchFamily="34" charset="0"/>
            </a:endParaRPr>
          </a:p>
          <a:p>
            <a:pPr marL="1714500" lvl="3" indent="-342900">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Granulomatous anterior uveitis should be regarded with suspicion in patients from TB endemic areas or with other TB risk factors</a:t>
            </a:r>
          </a:p>
          <a:p>
            <a:pPr marL="800100" lvl="1" indent="-342900">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Most no respiratory or constitutional symptoms </a:t>
            </a:r>
          </a:p>
          <a:p>
            <a:pPr marL="800100" lvl="1" indent="-342900">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CXR generally not indicative of pulmonary TB</a:t>
            </a:r>
          </a:p>
          <a:p>
            <a:pPr marL="800100" lvl="1" indent="-342900">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May be evidence of subclinical TB remote to the eye</a:t>
            </a:r>
          </a:p>
          <a:p>
            <a:pPr lvl="2"/>
            <a:r>
              <a:rPr lang="en-GB" sz="2000" dirty="0">
                <a:solidFill>
                  <a:schemeClr val="bg1"/>
                </a:solidFill>
                <a:latin typeface="Arial" panose="020B0604020202020204" pitchFamily="34" charset="0"/>
                <a:cs typeface="Arial" panose="020B0604020202020204" pitchFamily="34" charset="0"/>
              </a:rPr>
              <a:t> - FDG-PET has potential additional yield over CT imaging</a:t>
            </a:r>
          </a:p>
          <a:p>
            <a:pPr lvl="2"/>
            <a:r>
              <a:rPr lang="en-GB" sz="2000" dirty="0">
                <a:solidFill>
                  <a:schemeClr val="bg1"/>
                </a:solidFill>
                <a:latin typeface="Arial" panose="020B0604020202020204" pitchFamily="34" charset="0"/>
                <a:cs typeface="Arial" panose="020B0604020202020204" pitchFamily="34" charset="0"/>
              </a:rPr>
              <a:t> - activity in normal-sized thoracic nodes and also extra-thoracic sites</a:t>
            </a:r>
          </a:p>
          <a:p>
            <a:pPr lvl="1"/>
            <a:endParaRPr lang="en-GB" sz="2000" dirty="0">
              <a:solidFill>
                <a:schemeClr val="bg1"/>
              </a:solidFill>
              <a:latin typeface="Arial" panose="020B0604020202020204" pitchFamily="34" charset="0"/>
              <a:cs typeface="Arial" panose="020B0604020202020204" pitchFamily="34" charset="0"/>
            </a:endParaRPr>
          </a:p>
          <a:p>
            <a:pPr lvl="1"/>
            <a:r>
              <a:rPr lang="en-GB" sz="2000" dirty="0">
                <a:solidFill>
                  <a:schemeClr val="bg1"/>
                </a:solidFill>
                <a:latin typeface="Arial" panose="020B0604020202020204" pitchFamily="34" charset="0"/>
                <a:cs typeface="Arial" panose="020B0604020202020204" pitchFamily="34" charset="0"/>
              </a:rPr>
              <a:t>Treatment</a:t>
            </a:r>
          </a:p>
          <a:p>
            <a:pPr marL="800100" lvl="1" indent="-342900">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Some evidence for &gt; 6 months</a:t>
            </a:r>
          </a:p>
          <a:p>
            <a:pPr marL="800100" lvl="1" indent="-342900">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?Moxifloxacin in place of ethambutol  - VA monitoring/ better CNS penetrance</a:t>
            </a:r>
          </a:p>
          <a:p>
            <a:pPr marL="800100" lvl="1" indent="-342900">
              <a:buFont typeface="Arial" panose="020B0604020202020204" pitchFamily="34" charset="0"/>
              <a:buChar char="•"/>
            </a:pPr>
            <a:endParaRPr lang="en-GB" sz="2000" dirty="0">
              <a:solidFill>
                <a:schemeClr val="bg1"/>
              </a:solidFill>
              <a:latin typeface="Arial" panose="020B0604020202020204" pitchFamily="34" charset="0"/>
              <a:cs typeface="Arial" panose="020B0604020202020204" pitchFamily="34" charset="0"/>
            </a:endParaRPr>
          </a:p>
          <a:p>
            <a:pPr lvl="1"/>
            <a:endParaRPr lang="en-GB" sz="2000" dirty="0">
              <a:solidFill>
                <a:schemeClr val="bg1"/>
              </a:solidFill>
              <a:latin typeface="Arial" panose="020B0604020202020204" pitchFamily="34" charset="0"/>
              <a:cs typeface="Arial" panose="020B0604020202020204" pitchFamily="34" charset="0"/>
            </a:endParaRPr>
          </a:p>
          <a:p>
            <a:endParaRPr lang="en-GB" sz="2000" dirty="0">
              <a:solidFill>
                <a:schemeClr val="bg1"/>
              </a:solidFill>
              <a:latin typeface="Arial" panose="020B0604020202020204" pitchFamily="34" charset="0"/>
              <a:cs typeface="Arial" panose="020B0604020202020204" pitchFamily="34" charset="0"/>
            </a:endParaRPr>
          </a:p>
          <a:p>
            <a:endParaRPr lang="en-GB" sz="2400" dirty="0">
              <a:solidFill>
                <a:schemeClr val="bg1"/>
              </a:solidFill>
              <a:latin typeface="Arial" panose="020B0604020202020204" pitchFamily="34" charset="0"/>
              <a:cs typeface="Arial" panose="020B0604020202020204" pitchFamily="34" charset="0"/>
            </a:endParaRPr>
          </a:p>
          <a:p>
            <a:endParaRPr lang="en-GB" sz="2000" b="1" dirty="0">
              <a:solidFill>
                <a:schemeClr val="bg1"/>
              </a:solidFill>
            </a:endParaRPr>
          </a:p>
        </p:txBody>
      </p:sp>
    </p:spTree>
    <p:extLst>
      <p:ext uri="{BB962C8B-B14F-4D97-AF65-F5344CB8AC3E}">
        <p14:creationId xmlns:p14="http://schemas.microsoft.com/office/powerpoint/2010/main" val="720824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731" name="Picture 10" descr="Imperial College Healthcare NHS Tru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6950" y="6208712"/>
            <a:ext cx="34925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1732"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9885" y="225425"/>
            <a:ext cx="1329267"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1733"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64665" y="188913"/>
            <a:ext cx="1062567"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1734"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9215" y="4257674"/>
            <a:ext cx="1335602" cy="463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1735"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69215" y="3344091"/>
            <a:ext cx="1537758" cy="816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1736" name="Picture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54955" y="5081568"/>
            <a:ext cx="1494367"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1737" name="Picture 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83572" y="1862889"/>
            <a:ext cx="1109044"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1738" name="Rectangle 2"/>
          <p:cNvSpPr txBox="1">
            <a:spLocks noChangeArrowheads="1"/>
          </p:cNvSpPr>
          <p:nvPr/>
        </p:nvSpPr>
        <p:spPr bwMode="auto">
          <a:xfrm>
            <a:off x="359293" y="251621"/>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altLang="en-US" sz="2400" b="0" i="0" u="none" strike="noStrike" kern="1200" cap="none" spc="0" normalizeH="0" baseline="0" noProof="0" dirty="0">
              <a:ln>
                <a:noFill/>
              </a:ln>
              <a:solidFill>
                <a:srgbClr val="FF6600"/>
              </a:solidFill>
              <a:effectLst/>
              <a:uLnTx/>
              <a:uFillTx/>
              <a:latin typeface="Arial" pitchFamily="34" charset="0"/>
              <a:ea typeface="+mn-ea"/>
              <a:cs typeface="Arial" pitchFamily="34" charset="0"/>
            </a:endParaRPr>
          </a:p>
        </p:txBody>
      </p:sp>
      <p:pic>
        <p:nvPicPr>
          <p:cNvPr id="201739" name="Picture 2" descr="C:\Users\Onn\Documents\Presentations\TB\stmarys waterview.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47810" y="1604166"/>
            <a:ext cx="1967456" cy="137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1740"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90081" y="369888"/>
            <a:ext cx="211243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316568" y="1219204"/>
            <a:ext cx="10109200" cy="1323439"/>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4000" b="1" i="0" u="none" strike="noStrike" kern="1200" cap="none" spc="0" normalizeH="0" baseline="0" noProof="0" dirty="0">
                <a:ln>
                  <a:noFill/>
                </a:ln>
                <a:solidFill>
                  <a:srgbClr val="FF0000"/>
                </a:solidFill>
                <a:effectLst/>
                <a:uLnTx/>
                <a:uFillTx/>
                <a:latin typeface="Calibri"/>
                <a:ea typeface="+mn-ea"/>
                <a:cs typeface="Arial" pitchFamily="34" charset="0"/>
              </a:rPr>
              <a:t>Acknowledgements</a:t>
            </a:r>
            <a:br>
              <a:rPr kumimoji="0" lang="en-GB" altLang="en-US" sz="4000" b="1" i="0" u="none" strike="noStrike" kern="1200" cap="none" spc="0" normalizeH="0" baseline="0" noProof="0" dirty="0">
                <a:ln>
                  <a:noFill/>
                </a:ln>
                <a:solidFill>
                  <a:srgbClr val="FF0000"/>
                </a:solidFill>
                <a:effectLst/>
                <a:uLnTx/>
                <a:uFillTx/>
                <a:latin typeface="Calibri"/>
                <a:ea typeface="+mn-ea"/>
                <a:cs typeface="Arial" pitchFamily="34" charset="0"/>
              </a:rPr>
            </a:br>
            <a:endParaRPr kumimoji="0" lang="en-GB" sz="4000" b="0" i="1" u="none" strike="noStrike" kern="1200" cap="none" spc="0" normalizeH="0" baseline="0" noProof="0" dirty="0">
              <a:ln>
                <a:noFill/>
              </a:ln>
              <a:solidFill>
                <a:srgbClr val="1F497D">
                  <a:lumMod val="60000"/>
                  <a:lumOff val="40000"/>
                </a:srgbClr>
              </a:solidFill>
              <a:effectLst/>
              <a:uLnTx/>
              <a:uFillTx/>
              <a:latin typeface="Arial" pitchFamily="34" charset="0"/>
              <a:ea typeface="+mn-ea"/>
              <a:cs typeface="Arial" pitchFamily="34" charset="0"/>
            </a:endParaRPr>
          </a:p>
        </p:txBody>
      </p:sp>
      <p:sp>
        <p:nvSpPr>
          <p:cNvPr id="15" name="Content Placeholder 2">
            <a:extLst>
              <a:ext uri="{FF2B5EF4-FFF2-40B4-BE49-F238E27FC236}">
                <a16:creationId xmlns:a16="http://schemas.microsoft.com/office/drawing/2014/main" id="{6EBC1966-79CF-49D0-8833-9DD5F4D4874D}"/>
              </a:ext>
            </a:extLst>
          </p:cNvPr>
          <p:cNvSpPr txBox="1">
            <a:spLocks/>
          </p:cNvSpPr>
          <p:nvPr/>
        </p:nvSpPr>
        <p:spPr bwMode="auto">
          <a:xfrm>
            <a:off x="2125547" y="2028829"/>
            <a:ext cx="3932353" cy="219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lvl1pPr marL="390525" indent="-292100" algn="l" defTabSz="414338" rtl="0" eaLnBrk="0" fontAlgn="base" hangingPunct="0">
              <a:lnSpc>
                <a:spcPct val="93000"/>
              </a:lnSpc>
              <a:spcBef>
                <a:spcPct val="0"/>
              </a:spcBef>
              <a:spcAft>
                <a:spcPts val="800"/>
              </a:spcAft>
              <a:buClr>
                <a:srgbClr val="000000"/>
              </a:buClr>
              <a:buSzPct val="100000"/>
              <a:buFont typeface="Arial" panose="020B0604020202020204" pitchFamily="34" charset="0"/>
              <a:buChar char="•"/>
              <a:defRPr>
                <a:solidFill>
                  <a:srgbClr val="000000"/>
                </a:solidFill>
                <a:latin typeface="+mn-lt"/>
                <a:ea typeface="+mn-ea"/>
                <a:cs typeface="+mn-cs"/>
              </a:defRPr>
            </a:lvl1pPr>
            <a:lvl2pPr marL="782638" indent="-260350" algn="l" defTabSz="414338" rtl="0" eaLnBrk="0" fontAlgn="base" hangingPunct="0">
              <a:lnSpc>
                <a:spcPct val="93000"/>
              </a:lnSpc>
              <a:spcBef>
                <a:spcPct val="0"/>
              </a:spcBef>
              <a:spcAft>
                <a:spcPts val="1038"/>
              </a:spcAft>
              <a:buClr>
                <a:srgbClr val="000000"/>
              </a:buClr>
              <a:buSzPct val="75000"/>
              <a:buFont typeface="Symbol" pitchFamily="18" charset="2"/>
              <a:buChar char=""/>
              <a:defRPr sz="2400">
                <a:solidFill>
                  <a:srgbClr val="000000"/>
                </a:solidFill>
                <a:latin typeface="+mn-lt"/>
                <a:ea typeface="+mn-ea"/>
                <a:cs typeface="+mn-cs"/>
              </a:defRPr>
            </a:lvl2pPr>
            <a:lvl3pPr marL="1173163" indent="-195263" algn="l" defTabSz="414338" rtl="0" eaLnBrk="0" fontAlgn="base" hangingPunct="0">
              <a:lnSpc>
                <a:spcPct val="93000"/>
              </a:lnSpc>
              <a:spcBef>
                <a:spcPct val="0"/>
              </a:spcBef>
              <a:spcAft>
                <a:spcPts val="775"/>
              </a:spcAft>
              <a:buClr>
                <a:srgbClr val="000000"/>
              </a:buClr>
              <a:buSzPct val="45000"/>
              <a:buFont typeface="Wingdings" pitchFamily="2" charset="2"/>
              <a:buChar char=""/>
              <a:defRPr sz="2200">
                <a:solidFill>
                  <a:srgbClr val="000000"/>
                </a:solidFill>
                <a:latin typeface="+mn-lt"/>
                <a:ea typeface="+mn-ea"/>
                <a:cs typeface="+mn-cs"/>
              </a:defRPr>
            </a:lvl3pPr>
            <a:lvl4pPr marL="1565275" indent="-195263" algn="l" defTabSz="414338" rtl="0" eaLnBrk="0" fontAlgn="base" hangingPunct="0">
              <a:lnSpc>
                <a:spcPct val="93000"/>
              </a:lnSpc>
              <a:spcBef>
                <a:spcPct val="0"/>
              </a:spcBef>
              <a:spcAft>
                <a:spcPts val="525"/>
              </a:spcAft>
              <a:buClr>
                <a:srgbClr val="000000"/>
              </a:buClr>
              <a:buSzPct val="75000"/>
              <a:buFont typeface="Symbol" pitchFamily="18" charset="2"/>
              <a:buChar char=""/>
              <a:defRPr>
                <a:solidFill>
                  <a:srgbClr val="000000"/>
                </a:solidFill>
                <a:latin typeface="+mn-lt"/>
                <a:ea typeface="+mn-ea"/>
                <a:cs typeface="+mn-cs"/>
              </a:defRPr>
            </a:lvl4pPr>
            <a:lvl5pPr marL="1957388" indent="-195263" algn="l" defTabSz="414338" rtl="0" eaLnBrk="0" fontAlgn="base" hangingPunct="0">
              <a:lnSpc>
                <a:spcPct val="93000"/>
              </a:lnSpc>
              <a:spcBef>
                <a:spcPct val="0"/>
              </a:spcBef>
              <a:spcAft>
                <a:spcPts val="263"/>
              </a:spcAft>
              <a:buClr>
                <a:srgbClr val="000000"/>
              </a:buClr>
              <a:buSzPct val="45000"/>
              <a:buFont typeface="Wingdings" pitchFamily="2" charset="2"/>
              <a:buChar char=""/>
              <a:defRPr>
                <a:solidFill>
                  <a:srgbClr val="000000"/>
                </a:solidFill>
                <a:latin typeface="+mn-lt"/>
                <a:ea typeface="+mn-ea"/>
                <a:cs typeface="+mn-cs"/>
              </a:defRPr>
            </a:lvl5pPr>
            <a:lvl6pPr marL="2372417" indent="-195783" algn="l" defTabSz="414597" rtl="0" fontAlgn="base" hangingPunct="0">
              <a:lnSpc>
                <a:spcPct val="93000"/>
              </a:lnSpc>
              <a:spcBef>
                <a:spcPct val="0"/>
              </a:spcBef>
              <a:spcAft>
                <a:spcPts val="261"/>
              </a:spcAft>
              <a:buClr>
                <a:srgbClr val="000000"/>
              </a:buClr>
              <a:buSzPct val="45000"/>
              <a:buFont typeface="Wingdings" pitchFamily="2" charset="2"/>
              <a:buChar char=""/>
              <a:defRPr sz="1800">
                <a:solidFill>
                  <a:srgbClr val="000000"/>
                </a:solidFill>
                <a:latin typeface="+mn-lt"/>
                <a:ea typeface="+mn-ea"/>
                <a:cs typeface="+mn-cs"/>
              </a:defRPr>
            </a:lvl6pPr>
            <a:lvl7pPr marL="2787014" indent="-195783" algn="l" defTabSz="414597" rtl="0" fontAlgn="base" hangingPunct="0">
              <a:lnSpc>
                <a:spcPct val="93000"/>
              </a:lnSpc>
              <a:spcBef>
                <a:spcPct val="0"/>
              </a:spcBef>
              <a:spcAft>
                <a:spcPts val="261"/>
              </a:spcAft>
              <a:buClr>
                <a:srgbClr val="000000"/>
              </a:buClr>
              <a:buSzPct val="45000"/>
              <a:buFont typeface="Wingdings" pitchFamily="2" charset="2"/>
              <a:buChar char=""/>
              <a:defRPr sz="1800">
                <a:solidFill>
                  <a:srgbClr val="000000"/>
                </a:solidFill>
                <a:latin typeface="+mn-lt"/>
                <a:ea typeface="+mn-ea"/>
                <a:cs typeface="+mn-cs"/>
              </a:defRPr>
            </a:lvl7pPr>
            <a:lvl8pPr marL="3201611" indent="-195783" algn="l" defTabSz="414597" rtl="0" fontAlgn="base" hangingPunct="0">
              <a:lnSpc>
                <a:spcPct val="93000"/>
              </a:lnSpc>
              <a:spcBef>
                <a:spcPct val="0"/>
              </a:spcBef>
              <a:spcAft>
                <a:spcPts val="261"/>
              </a:spcAft>
              <a:buClr>
                <a:srgbClr val="000000"/>
              </a:buClr>
              <a:buSzPct val="45000"/>
              <a:buFont typeface="Wingdings" pitchFamily="2" charset="2"/>
              <a:buChar char=""/>
              <a:defRPr sz="1800">
                <a:solidFill>
                  <a:srgbClr val="000000"/>
                </a:solidFill>
                <a:latin typeface="+mn-lt"/>
                <a:ea typeface="+mn-ea"/>
                <a:cs typeface="+mn-cs"/>
              </a:defRPr>
            </a:lvl8pPr>
            <a:lvl9pPr marL="3616208" indent="-195783" algn="l" defTabSz="414597" rtl="0" fontAlgn="base" hangingPunct="0">
              <a:lnSpc>
                <a:spcPct val="93000"/>
              </a:lnSpc>
              <a:spcBef>
                <a:spcPct val="0"/>
              </a:spcBef>
              <a:spcAft>
                <a:spcPts val="261"/>
              </a:spcAft>
              <a:buClr>
                <a:srgbClr val="000000"/>
              </a:buClr>
              <a:buSzPct val="45000"/>
              <a:buFont typeface="Wingdings" pitchFamily="2" charset="2"/>
              <a:buChar char=""/>
              <a:defRPr sz="1800">
                <a:solidFill>
                  <a:srgbClr val="000000"/>
                </a:solidFill>
                <a:latin typeface="+mn-lt"/>
                <a:ea typeface="+mn-ea"/>
                <a:cs typeface="+mn-cs"/>
              </a:defRPr>
            </a:lvl9pPr>
          </a:lstStyle>
          <a:p>
            <a:pPr marL="98425" indent="0">
              <a:buNone/>
            </a:pPr>
            <a:r>
              <a:rPr lang="en-GB" sz="1600" b="1" kern="0" dirty="0">
                <a:latin typeface="Calibri" panose="020F0502020204030204" pitchFamily="34" charset="0"/>
                <a:cs typeface="Calibri" panose="020F0502020204030204" pitchFamily="34" charset="0"/>
              </a:rPr>
              <a:t>Clinical Statement Group </a:t>
            </a:r>
          </a:p>
          <a:p>
            <a:r>
              <a:rPr lang="en-GB" sz="1600" kern="0" dirty="0">
                <a:latin typeface="Calibri" panose="020F0502020204030204" pitchFamily="34" charset="0"/>
                <a:cs typeface="Calibri" panose="020F0502020204030204" pitchFamily="34" charset="0"/>
              </a:rPr>
              <a:t>Professor Onn Min Kon, Chair</a:t>
            </a:r>
          </a:p>
          <a:p>
            <a:r>
              <a:rPr lang="en-GB" sz="1600" kern="0" dirty="0">
                <a:latin typeface="Calibri" panose="020F0502020204030204" pitchFamily="34" charset="0"/>
                <a:cs typeface="Calibri" panose="020F0502020204030204" pitchFamily="34" charset="0"/>
              </a:rPr>
              <a:t>Mr Nicholas </a:t>
            </a:r>
            <a:r>
              <a:rPr lang="en-GB" sz="1600" kern="0" dirty="0" err="1">
                <a:latin typeface="Calibri" panose="020F0502020204030204" pitchFamily="34" charset="0"/>
                <a:cs typeface="Calibri" panose="020F0502020204030204" pitchFamily="34" charset="0"/>
              </a:rPr>
              <a:t>Beare</a:t>
            </a:r>
            <a:endParaRPr lang="en-GB" sz="1600" kern="0" dirty="0">
              <a:latin typeface="Calibri" panose="020F0502020204030204" pitchFamily="34" charset="0"/>
              <a:cs typeface="Calibri" panose="020F0502020204030204" pitchFamily="34" charset="0"/>
            </a:endParaRPr>
          </a:p>
          <a:p>
            <a:pPr lvl="1"/>
            <a:r>
              <a:rPr lang="en-GB" sz="1600" b="1" kern="0" dirty="0">
                <a:latin typeface="Calibri" panose="020F0502020204030204" pitchFamily="34" charset="0"/>
                <a:cs typeface="Calibri" panose="020F0502020204030204" pitchFamily="34" charset="0"/>
              </a:rPr>
              <a:t>representing the Royal College of Ophthalmologists</a:t>
            </a:r>
          </a:p>
          <a:p>
            <a:r>
              <a:rPr lang="en-GB" sz="1600" kern="0" dirty="0">
                <a:latin typeface="Calibri" panose="020F0502020204030204" pitchFamily="34" charset="0"/>
                <a:cs typeface="Calibri" panose="020F0502020204030204" pitchFamily="34" charset="0"/>
              </a:rPr>
              <a:t>Dr David Connell</a:t>
            </a:r>
          </a:p>
          <a:p>
            <a:r>
              <a:rPr lang="en-GB" sz="1600" kern="0" dirty="0">
                <a:latin typeface="Calibri" panose="020F0502020204030204" pitchFamily="34" charset="0"/>
                <a:cs typeface="Calibri" panose="020F0502020204030204" pitchFamily="34" charset="0"/>
              </a:rPr>
              <a:t>Dr Erika Marie </a:t>
            </a:r>
            <a:r>
              <a:rPr lang="en-GB" sz="1600" kern="0" dirty="0" err="1">
                <a:latin typeface="Calibri" panose="020F0502020204030204" pitchFamily="34" charset="0"/>
                <a:cs typeface="Calibri" panose="020F0502020204030204" pitchFamily="34" charset="0"/>
              </a:rPr>
              <a:t>Damato</a:t>
            </a:r>
            <a:endParaRPr lang="en-GB" sz="1600" kern="0" dirty="0">
              <a:latin typeface="Calibri" panose="020F0502020204030204" pitchFamily="34" charset="0"/>
              <a:cs typeface="Calibri" panose="020F0502020204030204" pitchFamily="34" charset="0"/>
            </a:endParaRPr>
          </a:p>
          <a:p>
            <a:r>
              <a:rPr lang="en-GB" sz="1600" kern="0" dirty="0">
                <a:latin typeface="Calibri" panose="020F0502020204030204" pitchFamily="34" charset="0"/>
                <a:cs typeface="Calibri" panose="020F0502020204030204" pitchFamily="34" charset="0"/>
              </a:rPr>
              <a:t>Dr Tom Gorsuch</a:t>
            </a:r>
          </a:p>
          <a:p>
            <a:r>
              <a:rPr lang="en-GB" sz="1600" kern="0" dirty="0">
                <a:latin typeface="Calibri" panose="020F0502020204030204" pitchFamily="34" charset="0"/>
                <a:cs typeface="Calibri" panose="020F0502020204030204" pitchFamily="34" charset="0"/>
              </a:rPr>
              <a:t>Dr Guy Hagan</a:t>
            </a:r>
          </a:p>
          <a:p>
            <a:r>
              <a:rPr lang="en-GB" sz="1600" kern="0" dirty="0">
                <a:latin typeface="Calibri" panose="020F0502020204030204" pitchFamily="34" charset="0"/>
                <a:cs typeface="Calibri" panose="020F0502020204030204" pitchFamily="34" charset="0"/>
              </a:rPr>
              <a:t>Dr Felicity Perrin</a:t>
            </a:r>
          </a:p>
          <a:p>
            <a:r>
              <a:rPr lang="en-GB" sz="1600" kern="0" dirty="0">
                <a:latin typeface="Calibri" panose="020F0502020204030204" pitchFamily="34" charset="0"/>
                <a:cs typeface="Calibri" panose="020F0502020204030204" pitchFamily="34" charset="0"/>
              </a:rPr>
              <a:t>Mr Harry </a:t>
            </a:r>
            <a:r>
              <a:rPr lang="en-GB" sz="1600" kern="0" dirty="0" err="1">
                <a:latin typeface="Calibri" panose="020F0502020204030204" pitchFamily="34" charset="0"/>
                <a:cs typeface="Calibri" panose="020F0502020204030204" pitchFamily="34" charset="0"/>
              </a:rPr>
              <a:t>Petrushkin</a:t>
            </a:r>
            <a:endParaRPr lang="en-GB" sz="1600" kern="0" dirty="0">
              <a:latin typeface="Calibri" panose="020F0502020204030204" pitchFamily="34" charset="0"/>
              <a:cs typeface="Calibri" panose="020F0502020204030204" pitchFamily="34" charset="0"/>
            </a:endParaRPr>
          </a:p>
          <a:p>
            <a:r>
              <a:rPr lang="en-GB" sz="1600" kern="0" dirty="0">
                <a:latin typeface="Calibri" panose="020F0502020204030204" pitchFamily="34" charset="0"/>
                <a:cs typeface="Calibri" panose="020F0502020204030204" pitchFamily="34" charset="0"/>
              </a:rPr>
              <a:t>Dr Jessica Potter </a:t>
            </a:r>
          </a:p>
          <a:p>
            <a:r>
              <a:rPr lang="en-GB" sz="1600" kern="0" dirty="0">
                <a:latin typeface="Calibri" panose="020F0502020204030204" pitchFamily="34" charset="0"/>
                <a:cs typeface="Calibri" panose="020F0502020204030204" pitchFamily="34" charset="0"/>
              </a:rPr>
              <a:t>Dr </a:t>
            </a:r>
            <a:r>
              <a:rPr lang="en-GB" sz="1600" kern="0" dirty="0" err="1">
                <a:latin typeface="Calibri" panose="020F0502020204030204" pitchFamily="34" charset="0"/>
                <a:cs typeface="Calibri" panose="020F0502020204030204" pitchFamily="34" charset="0"/>
              </a:rPr>
              <a:t>Charanjit</a:t>
            </a:r>
            <a:r>
              <a:rPr lang="en-GB" sz="1600" kern="0" dirty="0">
                <a:latin typeface="Calibri" panose="020F0502020204030204" pitchFamily="34" charset="0"/>
                <a:cs typeface="Calibri" panose="020F0502020204030204" pitchFamily="34" charset="0"/>
              </a:rPr>
              <a:t> Sethi*</a:t>
            </a:r>
          </a:p>
          <a:p>
            <a:r>
              <a:rPr lang="en-GB" sz="1600" kern="0" dirty="0">
                <a:latin typeface="Calibri" panose="020F0502020204030204" pitchFamily="34" charset="0"/>
                <a:cs typeface="Calibri" panose="020F0502020204030204" pitchFamily="34" charset="0"/>
              </a:rPr>
              <a:t>Professor Miles Stanford</a:t>
            </a:r>
          </a:p>
          <a:p>
            <a:endParaRPr lang="en-GB" sz="1600" kern="0" dirty="0">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02CEF390-941E-47AA-A8E3-D81BF5798DF1}"/>
              </a:ext>
            </a:extLst>
          </p:cNvPr>
          <p:cNvSpPr txBox="1"/>
          <p:nvPr/>
        </p:nvSpPr>
        <p:spPr>
          <a:xfrm>
            <a:off x="1806973" y="6533356"/>
            <a:ext cx="6096000" cy="261610"/>
          </a:xfrm>
          <a:prstGeom prst="rect">
            <a:avLst/>
          </a:prstGeom>
          <a:noFill/>
        </p:spPr>
        <p:txBody>
          <a:bodyPr wrap="square">
            <a:spAutoFit/>
          </a:bodyPr>
          <a:lstStyle/>
          <a:p>
            <a:r>
              <a:rPr lang="en-GB" sz="1100" dirty="0"/>
              <a:t>*Ocular Images courtesy of Dr </a:t>
            </a:r>
            <a:r>
              <a:rPr lang="en-GB" sz="1100" dirty="0" err="1"/>
              <a:t>Charanjit</a:t>
            </a:r>
            <a:r>
              <a:rPr lang="en-GB" sz="1100" dirty="0"/>
              <a:t> Sethi</a:t>
            </a:r>
          </a:p>
        </p:txBody>
      </p:sp>
      <p:sp>
        <p:nvSpPr>
          <p:cNvPr id="17" name="Content Placeholder 2">
            <a:extLst>
              <a:ext uri="{FF2B5EF4-FFF2-40B4-BE49-F238E27FC236}">
                <a16:creationId xmlns:a16="http://schemas.microsoft.com/office/drawing/2014/main" id="{4D14D2A9-3786-4A8B-AC6A-E036887BD9AC}"/>
              </a:ext>
            </a:extLst>
          </p:cNvPr>
          <p:cNvSpPr txBox="1">
            <a:spLocks/>
          </p:cNvSpPr>
          <p:nvPr/>
        </p:nvSpPr>
        <p:spPr bwMode="auto">
          <a:xfrm>
            <a:off x="5796883" y="2028829"/>
            <a:ext cx="5505448" cy="219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lvl1pPr marL="390525" indent="-292100" algn="l" defTabSz="414338" rtl="0" eaLnBrk="0" fontAlgn="base" hangingPunct="0">
              <a:lnSpc>
                <a:spcPct val="93000"/>
              </a:lnSpc>
              <a:spcBef>
                <a:spcPct val="0"/>
              </a:spcBef>
              <a:spcAft>
                <a:spcPts val="800"/>
              </a:spcAft>
              <a:buClr>
                <a:srgbClr val="000000"/>
              </a:buClr>
              <a:buSzPct val="100000"/>
              <a:buFont typeface="Arial" panose="020B0604020202020204" pitchFamily="34" charset="0"/>
              <a:buChar char="•"/>
              <a:defRPr>
                <a:solidFill>
                  <a:srgbClr val="000000"/>
                </a:solidFill>
                <a:latin typeface="+mn-lt"/>
                <a:ea typeface="+mn-ea"/>
                <a:cs typeface="+mn-cs"/>
              </a:defRPr>
            </a:lvl1pPr>
            <a:lvl2pPr marL="782638" indent="-260350" algn="l" defTabSz="414338" rtl="0" eaLnBrk="0" fontAlgn="base" hangingPunct="0">
              <a:lnSpc>
                <a:spcPct val="93000"/>
              </a:lnSpc>
              <a:spcBef>
                <a:spcPct val="0"/>
              </a:spcBef>
              <a:spcAft>
                <a:spcPts val="1038"/>
              </a:spcAft>
              <a:buClr>
                <a:srgbClr val="000000"/>
              </a:buClr>
              <a:buSzPct val="75000"/>
              <a:buFont typeface="Symbol" pitchFamily="18" charset="2"/>
              <a:buChar char=""/>
              <a:defRPr sz="2400">
                <a:solidFill>
                  <a:srgbClr val="000000"/>
                </a:solidFill>
                <a:latin typeface="+mn-lt"/>
                <a:ea typeface="+mn-ea"/>
                <a:cs typeface="+mn-cs"/>
              </a:defRPr>
            </a:lvl2pPr>
            <a:lvl3pPr marL="1173163" indent="-195263" algn="l" defTabSz="414338" rtl="0" eaLnBrk="0" fontAlgn="base" hangingPunct="0">
              <a:lnSpc>
                <a:spcPct val="93000"/>
              </a:lnSpc>
              <a:spcBef>
                <a:spcPct val="0"/>
              </a:spcBef>
              <a:spcAft>
                <a:spcPts val="775"/>
              </a:spcAft>
              <a:buClr>
                <a:srgbClr val="000000"/>
              </a:buClr>
              <a:buSzPct val="45000"/>
              <a:buFont typeface="Wingdings" pitchFamily="2" charset="2"/>
              <a:buChar char=""/>
              <a:defRPr sz="2200">
                <a:solidFill>
                  <a:srgbClr val="000000"/>
                </a:solidFill>
                <a:latin typeface="+mn-lt"/>
                <a:ea typeface="+mn-ea"/>
                <a:cs typeface="+mn-cs"/>
              </a:defRPr>
            </a:lvl3pPr>
            <a:lvl4pPr marL="1565275" indent="-195263" algn="l" defTabSz="414338" rtl="0" eaLnBrk="0" fontAlgn="base" hangingPunct="0">
              <a:lnSpc>
                <a:spcPct val="93000"/>
              </a:lnSpc>
              <a:spcBef>
                <a:spcPct val="0"/>
              </a:spcBef>
              <a:spcAft>
                <a:spcPts val="525"/>
              </a:spcAft>
              <a:buClr>
                <a:srgbClr val="000000"/>
              </a:buClr>
              <a:buSzPct val="75000"/>
              <a:buFont typeface="Symbol" pitchFamily="18" charset="2"/>
              <a:buChar char=""/>
              <a:defRPr>
                <a:solidFill>
                  <a:srgbClr val="000000"/>
                </a:solidFill>
                <a:latin typeface="+mn-lt"/>
                <a:ea typeface="+mn-ea"/>
                <a:cs typeface="+mn-cs"/>
              </a:defRPr>
            </a:lvl4pPr>
            <a:lvl5pPr marL="1957388" indent="-195263" algn="l" defTabSz="414338" rtl="0" eaLnBrk="0" fontAlgn="base" hangingPunct="0">
              <a:lnSpc>
                <a:spcPct val="93000"/>
              </a:lnSpc>
              <a:spcBef>
                <a:spcPct val="0"/>
              </a:spcBef>
              <a:spcAft>
                <a:spcPts val="263"/>
              </a:spcAft>
              <a:buClr>
                <a:srgbClr val="000000"/>
              </a:buClr>
              <a:buSzPct val="45000"/>
              <a:buFont typeface="Wingdings" pitchFamily="2" charset="2"/>
              <a:buChar char=""/>
              <a:defRPr>
                <a:solidFill>
                  <a:srgbClr val="000000"/>
                </a:solidFill>
                <a:latin typeface="+mn-lt"/>
                <a:ea typeface="+mn-ea"/>
                <a:cs typeface="+mn-cs"/>
              </a:defRPr>
            </a:lvl5pPr>
            <a:lvl6pPr marL="2372417" indent="-195783" algn="l" defTabSz="414597" rtl="0" fontAlgn="base" hangingPunct="0">
              <a:lnSpc>
                <a:spcPct val="93000"/>
              </a:lnSpc>
              <a:spcBef>
                <a:spcPct val="0"/>
              </a:spcBef>
              <a:spcAft>
                <a:spcPts val="261"/>
              </a:spcAft>
              <a:buClr>
                <a:srgbClr val="000000"/>
              </a:buClr>
              <a:buSzPct val="45000"/>
              <a:buFont typeface="Wingdings" pitchFamily="2" charset="2"/>
              <a:buChar char=""/>
              <a:defRPr sz="1800">
                <a:solidFill>
                  <a:srgbClr val="000000"/>
                </a:solidFill>
                <a:latin typeface="+mn-lt"/>
                <a:ea typeface="+mn-ea"/>
                <a:cs typeface="+mn-cs"/>
              </a:defRPr>
            </a:lvl6pPr>
            <a:lvl7pPr marL="2787014" indent="-195783" algn="l" defTabSz="414597" rtl="0" fontAlgn="base" hangingPunct="0">
              <a:lnSpc>
                <a:spcPct val="93000"/>
              </a:lnSpc>
              <a:spcBef>
                <a:spcPct val="0"/>
              </a:spcBef>
              <a:spcAft>
                <a:spcPts val="261"/>
              </a:spcAft>
              <a:buClr>
                <a:srgbClr val="000000"/>
              </a:buClr>
              <a:buSzPct val="45000"/>
              <a:buFont typeface="Wingdings" pitchFamily="2" charset="2"/>
              <a:buChar char=""/>
              <a:defRPr sz="1800">
                <a:solidFill>
                  <a:srgbClr val="000000"/>
                </a:solidFill>
                <a:latin typeface="+mn-lt"/>
                <a:ea typeface="+mn-ea"/>
                <a:cs typeface="+mn-cs"/>
              </a:defRPr>
            </a:lvl7pPr>
            <a:lvl8pPr marL="3201611" indent="-195783" algn="l" defTabSz="414597" rtl="0" fontAlgn="base" hangingPunct="0">
              <a:lnSpc>
                <a:spcPct val="93000"/>
              </a:lnSpc>
              <a:spcBef>
                <a:spcPct val="0"/>
              </a:spcBef>
              <a:spcAft>
                <a:spcPts val="261"/>
              </a:spcAft>
              <a:buClr>
                <a:srgbClr val="000000"/>
              </a:buClr>
              <a:buSzPct val="45000"/>
              <a:buFont typeface="Wingdings" pitchFamily="2" charset="2"/>
              <a:buChar char=""/>
              <a:defRPr sz="1800">
                <a:solidFill>
                  <a:srgbClr val="000000"/>
                </a:solidFill>
                <a:latin typeface="+mn-lt"/>
                <a:ea typeface="+mn-ea"/>
                <a:cs typeface="+mn-cs"/>
              </a:defRPr>
            </a:lvl8pPr>
            <a:lvl9pPr marL="3616208" indent="-195783" algn="l" defTabSz="414597" rtl="0" fontAlgn="base" hangingPunct="0">
              <a:lnSpc>
                <a:spcPct val="93000"/>
              </a:lnSpc>
              <a:spcBef>
                <a:spcPct val="0"/>
              </a:spcBef>
              <a:spcAft>
                <a:spcPts val="261"/>
              </a:spcAft>
              <a:buClr>
                <a:srgbClr val="000000"/>
              </a:buClr>
              <a:buSzPct val="45000"/>
              <a:buFont typeface="Wingdings" pitchFamily="2" charset="2"/>
              <a:buChar char=""/>
              <a:defRPr sz="1800">
                <a:solidFill>
                  <a:srgbClr val="000000"/>
                </a:solidFill>
                <a:latin typeface="+mn-lt"/>
                <a:ea typeface="+mn-ea"/>
                <a:cs typeface="+mn-cs"/>
              </a:defRPr>
            </a:lvl9pPr>
          </a:lstStyle>
          <a:p>
            <a:r>
              <a:rPr lang="en-GB" sz="1600" b="1" kern="0" dirty="0">
                <a:latin typeface="Calibri" panose="020F0502020204030204" pitchFamily="34" charset="0"/>
                <a:cs typeface="Calibri" panose="020F0502020204030204" pitchFamily="34" charset="0"/>
              </a:rPr>
              <a:t>British Thoracic Society </a:t>
            </a:r>
          </a:p>
          <a:p>
            <a:pPr lvl="1"/>
            <a:r>
              <a:rPr lang="en-GB" sz="1600" kern="0" dirty="0">
                <a:latin typeface="Calibri" panose="020F0502020204030204" pitchFamily="34" charset="0"/>
                <a:cs typeface="Calibri" panose="020F0502020204030204" pitchFamily="34" charset="0"/>
              </a:rPr>
              <a:t>Sally Welham  </a:t>
            </a:r>
          </a:p>
          <a:p>
            <a:r>
              <a:rPr lang="en-GB" sz="1600" b="1" kern="0" dirty="0">
                <a:latin typeface="Calibri" panose="020F0502020204030204" pitchFamily="34" charset="0"/>
                <a:cs typeface="Calibri" panose="020F0502020204030204" pitchFamily="34" charset="0"/>
              </a:rPr>
              <a:t>Imperial College </a:t>
            </a:r>
          </a:p>
          <a:p>
            <a:pPr lvl="1"/>
            <a:r>
              <a:rPr lang="en-GB" sz="1600" kern="0" dirty="0" err="1">
                <a:latin typeface="Calibri" panose="020F0502020204030204" pitchFamily="34" charset="0"/>
                <a:cs typeface="Calibri" panose="020F0502020204030204" pitchFamily="34" charset="0"/>
              </a:rPr>
              <a:t>Mirae</a:t>
            </a:r>
            <a:r>
              <a:rPr lang="en-GB" sz="1600" kern="0" dirty="0">
                <a:latin typeface="Calibri" panose="020F0502020204030204" pitchFamily="34" charset="0"/>
                <a:cs typeface="Calibri" panose="020F0502020204030204" pitchFamily="34" charset="0"/>
              </a:rPr>
              <a:t> Park</a:t>
            </a:r>
          </a:p>
          <a:p>
            <a:pPr lvl="1"/>
            <a:r>
              <a:rPr lang="en-GB" sz="1600" kern="0" dirty="0" err="1">
                <a:latin typeface="Calibri" panose="020F0502020204030204" pitchFamily="34" charset="0"/>
                <a:cs typeface="Calibri" panose="020F0502020204030204" pitchFamily="34" charset="0"/>
              </a:rPr>
              <a:t>Kavina</a:t>
            </a:r>
            <a:r>
              <a:rPr lang="en-GB" sz="1600" kern="0" dirty="0">
                <a:latin typeface="Calibri" panose="020F0502020204030204" pitchFamily="34" charset="0"/>
                <a:cs typeface="Calibri" panose="020F0502020204030204" pitchFamily="34" charset="0"/>
              </a:rPr>
              <a:t> </a:t>
            </a:r>
            <a:r>
              <a:rPr lang="en-GB" sz="1600" kern="0" dirty="0" err="1">
                <a:latin typeface="Calibri" panose="020F0502020204030204" pitchFamily="34" charset="0"/>
                <a:cs typeface="Calibri" panose="020F0502020204030204" pitchFamily="34" charset="0"/>
              </a:rPr>
              <a:t>Manalan</a:t>
            </a:r>
            <a:endParaRPr lang="en-GB" sz="1600" kern="0" dirty="0">
              <a:latin typeface="Calibri" panose="020F0502020204030204" pitchFamily="34" charset="0"/>
              <a:cs typeface="Calibri" panose="020F0502020204030204" pitchFamily="34" charset="0"/>
            </a:endParaRPr>
          </a:p>
          <a:p>
            <a:pPr lvl="1"/>
            <a:r>
              <a:rPr lang="en-GB" sz="1600" kern="0" dirty="0">
                <a:latin typeface="Calibri" panose="020F0502020204030204" pitchFamily="34" charset="0"/>
                <a:cs typeface="Calibri" panose="020F0502020204030204" pitchFamily="34" charset="0"/>
              </a:rPr>
              <a:t>Hannah Jarvis</a:t>
            </a:r>
          </a:p>
          <a:p>
            <a:pPr lvl="1"/>
            <a:r>
              <a:rPr lang="en-GB" sz="1600" kern="0" dirty="0" err="1">
                <a:latin typeface="Calibri" panose="020F0502020204030204" pitchFamily="34" charset="0"/>
                <a:cs typeface="Calibri" panose="020F0502020204030204" pitchFamily="34" charset="0"/>
              </a:rPr>
              <a:t>Ajit</a:t>
            </a:r>
            <a:r>
              <a:rPr lang="en-GB" sz="1600" kern="0" dirty="0">
                <a:latin typeface="Calibri" panose="020F0502020204030204" pitchFamily="34" charset="0"/>
                <a:cs typeface="Calibri" panose="020F0502020204030204" pitchFamily="34" charset="0"/>
              </a:rPr>
              <a:t> </a:t>
            </a:r>
            <a:r>
              <a:rPr lang="en-GB" sz="1600" kern="0" dirty="0" err="1">
                <a:latin typeface="Calibri" panose="020F0502020204030204" pitchFamily="34" charset="0"/>
                <a:cs typeface="Calibri" panose="020F0502020204030204" pitchFamily="34" charset="0"/>
              </a:rPr>
              <a:t>Lalvani</a:t>
            </a:r>
            <a:endParaRPr lang="en-GB" sz="1600" kern="0" dirty="0">
              <a:latin typeface="Calibri" panose="020F0502020204030204" pitchFamily="34" charset="0"/>
              <a:cs typeface="Calibri" panose="020F0502020204030204" pitchFamily="34" charset="0"/>
            </a:endParaRPr>
          </a:p>
          <a:p>
            <a:pPr lvl="1"/>
            <a:r>
              <a:rPr lang="en-GB" sz="1600" kern="0" dirty="0">
                <a:latin typeface="Calibri" panose="020F0502020204030204" pitchFamily="34" charset="0"/>
                <a:cs typeface="Calibri" panose="020F0502020204030204" pitchFamily="34" charset="0"/>
              </a:rPr>
              <a:t>Trevor Hansel</a:t>
            </a:r>
          </a:p>
          <a:p>
            <a:pPr lvl="1"/>
            <a:r>
              <a:rPr lang="en-GB" sz="1600" kern="0" dirty="0">
                <a:latin typeface="Calibri" panose="020F0502020204030204" pitchFamily="34" charset="0"/>
                <a:cs typeface="Calibri" panose="020F0502020204030204" pitchFamily="34" charset="0"/>
              </a:rPr>
              <a:t>David Connell</a:t>
            </a:r>
          </a:p>
          <a:p>
            <a:pPr lvl="1"/>
            <a:r>
              <a:rPr lang="en-GB" sz="1600" kern="0" dirty="0">
                <a:latin typeface="Calibri" panose="020F0502020204030204" pitchFamily="34" charset="0"/>
                <a:cs typeface="Calibri" panose="020F0502020204030204" pitchFamily="34" charset="0"/>
              </a:rPr>
              <a:t>Kevin </a:t>
            </a:r>
            <a:r>
              <a:rPr lang="en-GB" sz="1600" kern="0" dirty="0" err="1">
                <a:latin typeface="Calibri" panose="020F0502020204030204" pitchFamily="34" charset="0"/>
                <a:cs typeface="Calibri" panose="020F0502020204030204" pitchFamily="34" charset="0"/>
              </a:rPr>
              <a:t>Kow</a:t>
            </a:r>
            <a:endParaRPr lang="en-GB" sz="1600" kern="0" dirty="0">
              <a:latin typeface="Calibri" panose="020F0502020204030204" pitchFamily="34" charset="0"/>
              <a:cs typeface="Calibri" panose="020F0502020204030204" pitchFamily="34" charset="0"/>
            </a:endParaRPr>
          </a:p>
          <a:p>
            <a:r>
              <a:rPr lang="en-GB" sz="1600" b="1" kern="0" dirty="0">
                <a:latin typeface="Calibri" panose="020F0502020204030204" pitchFamily="34" charset="0"/>
                <a:cs typeface="Calibri" panose="020F0502020204030204" pitchFamily="34" charset="0"/>
              </a:rPr>
              <a:t>TB clinic Imperial College Healthcare NHS Trust</a:t>
            </a:r>
          </a:p>
          <a:p>
            <a:endParaRPr lang="en-GB" sz="1600"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82899166"/>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p:txBody>
          <a:bodyPr/>
          <a:lstStyle/>
          <a:p>
            <a:r>
              <a:rPr lang="en-GB" dirty="0">
                <a:solidFill>
                  <a:schemeClr val="accent1"/>
                </a:solidFill>
                <a:latin typeface="Calibri" panose="020F0502020204030204" pitchFamily="34" charset="0"/>
                <a:cs typeface="Calibri" panose="020F0502020204030204" pitchFamily="34" charset="0"/>
              </a:rPr>
              <a:t>Back to case…</a:t>
            </a:r>
          </a:p>
        </p:txBody>
      </p:sp>
      <p:sp>
        <p:nvSpPr>
          <p:cNvPr id="86018" name="Content Placeholder 2"/>
          <p:cNvSpPr>
            <a:spLocks noGrp="1"/>
          </p:cNvSpPr>
          <p:nvPr>
            <p:ph idx="1"/>
          </p:nvPr>
        </p:nvSpPr>
        <p:spPr>
          <a:xfrm>
            <a:off x="527051" y="1484319"/>
            <a:ext cx="11521016" cy="4897437"/>
          </a:xfrm>
        </p:spPr>
        <p:txBody>
          <a:bodyPr/>
          <a:lstStyle/>
          <a:p>
            <a:r>
              <a:rPr lang="en-GB" dirty="0">
                <a:latin typeface="Calibri" panose="020F0502020204030204" pitchFamily="34" charset="0"/>
                <a:cs typeface="Calibri" panose="020F0502020204030204" pitchFamily="34" charset="0"/>
              </a:rPr>
              <a:t>Is this man’s uveitis TB-related? </a:t>
            </a:r>
            <a:r>
              <a:rPr lang="en-GB" dirty="0">
                <a:solidFill>
                  <a:srgbClr val="C00000"/>
                </a:solidFill>
                <a:latin typeface="Calibri" panose="020F0502020204030204" pitchFamily="34" charset="0"/>
                <a:cs typeface="Calibri" panose="020F0502020204030204" pitchFamily="34" charset="0"/>
              </a:rPr>
              <a:t>Maybe</a:t>
            </a:r>
          </a:p>
          <a:p>
            <a:endParaRPr lang="en-GB"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If so, what is his underlying systemic TB disease: active or latent? </a:t>
            </a:r>
            <a:r>
              <a:rPr lang="en-GB" dirty="0">
                <a:solidFill>
                  <a:srgbClr val="C00000"/>
                </a:solidFill>
                <a:latin typeface="Calibri" panose="020F0502020204030204" pitchFamily="34" charset="0"/>
                <a:cs typeface="Calibri" panose="020F0502020204030204" pitchFamily="34" charset="0"/>
              </a:rPr>
              <a:t>Probably latent TB</a:t>
            </a:r>
          </a:p>
          <a:p>
            <a:endParaRPr lang="en-GB"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If we immunosuppress him (may be necessary to treat his uveitis) does he need TB Rx? </a:t>
            </a:r>
            <a:r>
              <a:rPr lang="en-GB" dirty="0">
                <a:solidFill>
                  <a:srgbClr val="C00000"/>
                </a:solidFill>
                <a:latin typeface="Calibri" panose="020F0502020204030204" pitchFamily="34" charset="0"/>
                <a:cs typeface="Calibri" panose="020F0502020204030204" pitchFamily="34" charset="0"/>
              </a:rPr>
              <a:t>Probably 3/12 rifampicin &amp; isoniazid</a:t>
            </a:r>
          </a:p>
          <a:p>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30026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p:txBody>
          <a:bodyPr/>
          <a:lstStyle/>
          <a:p>
            <a:r>
              <a:rPr lang="en-GB" dirty="0">
                <a:solidFill>
                  <a:schemeClr val="accent1"/>
                </a:solidFill>
                <a:latin typeface="Calibri" panose="020F0502020204030204" pitchFamily="34" charset="0"/>
                <a:cs typeface="Calibri" panose="020F0502020204030204" pitchFamily="34" charset="0"/>
              </a:rPr>
              <a:t>Diagnosing TB-related uveitis</a:t>
            </a:r>
          </a:p>
        </p:txBody>
      </p:sp>
      <p:sp>
        <p:nvSpPr>
          <p:cNvPr id="3" name="Content Placeholder 2"/>
          <p:cNvSpPr>
            <a:spLocks noGrp="1"/>
          </p:cNvSpPr>
          <p:nvPr>
            <p:ph idx="1"/>
          </p:nvPr>
        </p:nvSpPr>
        <p:spPr/>
        <p:txBody>
          <a:bodyPr/>
          <a:lstStyle/>
          <a:p>
            <a:pPr>
              <a:defRPr/>
            </a:pPr>
            <a:r>
              <a:rPr lang="en-GB" dirty="0">
                <a:latin typeface="Calibri" panose="020F0502020204030204" pitchFamily="34" charset="0"/>
                <a:cs typeface="Calibri" panose="020F0502020204030204" pitchFamily="34" charset="0"/>
              </a:rPr>
              <a:t>Long standing perception: a </a:t>
            </a:r>
            <a:r>
              <a:rPr lang="en-GB" dirty="0">
                <a:solidFill>
                  <a:srgbClr val="FF0000"/>
                </a:solidFill>
                <a:latin typeface="Calibri" panose="020F0502020204030204" pitchFamily="34" charset="0"/>
                <a:cs typeface="Calibri" panose="020F0502020204030204" pitchFamily="34" charset="0"/>
              </a:rPr>
              <a:t>normal CXR and negative symptom screen </a:t>
            </a:r>
            <a:r>
              <a:rPr lang="en-GB" dirty="0">
                <a:latin typeface="Calibri" panose="020F0502020204030204" pitchFamily="34" charset="0"/>
                <a:cs typeface="Calibri" panose="020F0502020204030204" pitchFamily="34" charset="0"/>
              </a:rPr>
              <a:t>could exclude </a:t>
            </a:r>
            <a:r>
              <a:rPr lang="en-GB" dirty="0">
                <a:solidFill>
                  <a:srgbClr val="FF0000"/>
                </a:solidFill>
                <a:latin typeface="Calibri" panose="020F0502020204030204" pitchFamily="34" charset="0"/>
                <a:cs typeface="Calibri" panose="020F0502020204030204" pitchFamily="34" charset="0"/>
              </a:rPr>
              <a:t>active </a:t>
            </a:r>
            <a:r>
              <a:rPr lang="en-GB" dirty="0">
                <a:latin typeface="Calibri" panose="020F0502020204030204" pitchFamily="34" charset="0"/>
                <a:cs typeface="Calibri" panose="020F0502020204030204" pitchFamily="34" charset="0"/>
              </a:rPr>
              <a:t>TB disease in TB-related uveitis</a:t>
            </a:r>
          </a:p>
          <a:p>
            <a:pPr>
              <a:defRPr/>
            </a:pPr>
            <a:endParaRPr lang="en-GB" dirty="0">
              <a:latin typeface="Calibri" panose="020F0502020204030204" pitchFamily="34" charset="0"/>
              <a:cs typeface="Calibri" panose="020F0502020204030204" pitchFamily="34" charset="0"/>
            </a:endParaRPr>
          </a:p>
          <a:p>
            <a:pPr marL="0" indent="0">
              <a:buFont typeface="Arial" charset="0"/>
              <a:buNone/>
              <a:defRPr/>
            </a:pPr>
            <a:r>
              <a:rPr lang="en-GB" sz="4400" dirty="0">
                <a:solidFill>
                  <a:srgbClr val="C00000"/>
                </a:solidFill>
                <a:latin typeface="Calibri" panose="020F0502020204030204" pitchFamily="34" charset="0"/>
                <a:cs typeface="Calibri" panose="020F0502020204030204" pitchFamily="34" charset="0"/>
              </a:rPr>
              <a:t>			</a:t>
            </a:r>
            <a:r>
              <a:rPr lang="en-GB" sz="4400" dirty="0">
                <a:solidFill>
                  <a:schemeClr val="accent1"/>
                </a:solidFill>
                <a:latin typeface="Calibri" panose="020F0502020204030204" pitchFamily="34" charset="0"/>
                <a:cs typeface="Calibri" panose="020F0502020204030204" pitchFamily="34" charset="0"/>
              </a:rPr>
              <a:t>However…</a:t>
            </a:r>
          </a:p>
        </p:txBody>
      </p:sp>
    </p:spTree>
    <p:extLst>
      <p:ext uri="{BB962C8B-B14F-4D97-AF65-F5344CB8AC3E}">
        <p14:creationId xmlns:p14="http://schemas.microsoft.com/office/powerpoint/2010/main" val="573043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p:txBody>
          <a:bodyPr/>
          <a:lstStyle/>
          <a:p>
            <a:r>
              <a:rPr lang="en-GB" dirty="0">
                <a:solidFill>
                  <a:schemeClr val="tx2"/>
                </a:solidFill>
                <a:latin typeface="Calibri" panose="020F0502020204030204" pitchFamily="34" charset="0"/>
                <a:cs typeface="Calibri" panose="020F0502020204030204" pitchFamily="34" charset="0"/>
              </a:rPr>
              <a:t>Additional tests</a:t>
            </a:r>
          </a:p>
        </p:txBody>
      </p:sp>
      <p:sp>
        <p:nvSpPr>
          <p:cNvPr id="88066" name="Content Placeholder 2"/>
          <p:cNvSpPr>
            <a:spLocks noGrp="1"/>
          </p:cNvSpPr>
          <p:nvPr>
            <p:ph idx="1"/>
          </p:nvPr>
        </p:nvSpPr>
        <p:spPr>
          <a:xfrm>
            <a:off x="624417" y="1341438"/>
            <a:ext cx="10972800" cy="5111750"/>
          </a:xfrm>
        </p:spPr>
        <p:txBody>
          <a:bodyPr/>
          <a:lstStyle/>
          <a:p>
            <a:r>
              <a:rPr lang="en-GB" dirty="0">
                <a:latin typeface="Calibri" panose="020F0502020204030204" pitchFamily="34" charset="0"/>
                <a:cs typeface="Calibri" panose="020F0502020204030204" pitchFamily="34" charset="0"/>
              </a:rPr>
              <a:t>Quantiferon Gold-in-Tube: </a:t>
            </a:r>
            <a:r>
              <a:rPr lang="en-GB" dirty="0">
                <a:solidFill>
                  <a:srgbClr val="FF0000"/>
                </a:solidFill>
                <a:latin typeface="Calibri" panose="020F0502020204030204" pitchFamily="34" charset="0"/>
                <a:cs typeface="Calibri" panose="020F0502020204030204" pitchFamily="34" charset="0"/>
              </a:rPr>
              <a:t>Positive</a:t>
            </a:r>
          </a:p>
          <a:p>
            <a:endParaRPr lang="en-GB"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CT-PET: </a:t>
            </a:r>
            <a:r>
              <a:rPr lang="en-GB" dirty="0">
                <a:solidFill>
                  <a:srgbClr val="FF0000"/>
                </a:solidFill>
                <a:latin typeface="Calibri" panose="020F0502020204030204" pitchFamily="34" charset="0"/>
                <a:cs typeface="Calibri" panose="020F0502020204030204" pitchFamily="34" charset="0"/>
              </a:rPr>
              <a:t>FDG- avid </a:t>
            </a:r>
            <a:r>
              <a:rPr lang="en-GB" dirty="0" err="1">
                <a:solidFill>
                  <a:srgbClr val="FF0000"/>
                </a:solidFill>
                <a:latin typeface="Calibri" panose="020F0502020204030204" pitchFamily="34" charset="0"/>
                <a:cs typeface="Calibri" panose="020F0502020204030204" pitchFamily="34" charset="0"/>
              </a:rPr>
              <a:t>Lymphadenopathy</a:t>
            </a:r>
            <a:r>
              <a:rPr lang="en-GB" dirty="0">
                <a:solidFill>
                  <a:srgbClr val="FF0000"/>
                </a:solidFill>
                <a:latin typeface="Calibri" panose="020F0502020204030204" pitchFamily="34" charset="0"/>
                <a:cs typeface="Calibri" panose="020F0502020204030204" pitchFamily="34" charset="0"/>
              </a:rPr>
              <a:t> </a:t>
            </a:r>
            <a:r>
              <a:rPr lang="en-GB" dirty="0">
                <a:latin typeface="Calibri" panose="020F0502020204030204" pitchFamily="34" charset="0"/>
                <a:cs typeface="Calibri" panose="020F0502020204030204" pitchFamily="34" charset="0"/>
              </a:rPr>
              <a:t>(right paratracheal) </a:t>
            </a:r>
          </a:p>
          <a:p>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12938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tx2"/>
                </a:solidFill>
                <a:latin typeface="Arial" charset="0"/>
                <a:cs typeface="Arial" charset="0"/>
              </a:rPr>
              <a:t>Mr CK - Additional tests</a:t>
            </a:r>
            <a:endParaRPr lang="en-US" dirty="0"/>
          </a:p>
        </p:txBody>
      </p:sp>
      <p:sp>
        <p:nvSpPr>
          <p:cNvPr id="3" name="Content Placeholder 2"/>
          <p:cNvSpPr>
            <a:spLocks noGrp="1"/>
          </p:cNvSpPr>
          <p:nvPr>
            <p:ph idx="1"/>
          </p:nvPr>
        </p:nvSpPr>
        <p:spPr>
          <a:xfrm>
            <a:off x="609600" y="1600206"/>
            <a:ext cx="10960101" cy="4525963"/>
          </a:xfrm>
        </p:spPr>
        <p:txBody>
          <a:bodyPr/>
          <a:lstStyle/>
          <a:p>
            <a:r>
              <a:rPr lang="en-GB" sz="2400" dirty="0">
                <a:latin typeface="Arial" charset="0"/>
                <a:cs typeface="Arial" charset="0"/>
              </a:rPr>
              <a:t>EBUS-TBNA: </a:t>
            </a:r>
            <a:r>
              <a:rPr lang="en-GB" sz="2400" dirty="0">
                <a:solidFill>
                  <a:srgbClr val="FF0000"/>
                </a:solidFill>
                <a:latin typeface="Arial" charset="0"/>
                <a:cs typeface="Arial" charset="0"/>
              </a:rPr>
              <a:t>Granulomatous lymphadenitis</a:t>
            </a:r>
          </a:p>
          <a:p>
            <a:r>
              <a:rPr lang="en-GB" sz="2400" dirty="0">
                <a:latin typeface="Arial" charset="0"/>
                <a:cs typeface="Arial" charset="0"/>
              </a:rPr>
              <a:t>TB culture: </a:t>
            </a:r>
            <a:r>
              <a:rPr lang="en-GB" sz="2400" dirty="0">
                <a:solidFill>
                  <a:srgbClr val="FF0000"/>
                </a:solidFill>
                <a:latin typeface="Arial" charset="0"/>
                <a:cs typeface="Arial" charset="0"/>
              </a:rPr>
              <a:t>Positive at 74 days</a:t>
            </a:r>
          </a:p>
          <a:p>
            <a:endParaRPr lang="en-US" dirty="0"/>
          </a:p>
        </p:txBody>
      </p:sp>
      <p:pic>
        <p:nvPicPr>
          <p:cNvPr id="4" name="Picture 3" descr="image"/>
          <p:cNvPicPr>
            <a:picLocks noChangeAspect="1" noChangeArrowheads="1"/>
          </p:cNvPicPr>
          <p:nvPr/>
        </p:nvPicPr>
        <p:blipFill>
          <a:blip r:embed="rId2"/>
          <a:srcRect/>
          <a:stretch>
            <a:fillRect/>
          </a:stretch>
        </p:blipFill>
        <p:spPr bwMode="auto">
          <a:xfrm>
            <a:off x="8784169" y="1382718"/>
            <a:ext cx="3005667" cy="4975225"/>
          </a:xfrm>
          <a:prstGeom prst="rect">
            <a:avLst/>
          </a:prstGeom>
          <a:noFill/>
          <a:ln w="9525">
            <a:noFill/>
            <a:miter lim="800000"/>
            <a:headEnd/>
            <a:tailEnd/>
          </a:ln>
        </p:spPr>
      </p:pic>
      <p:pic>
        <p:nvPicPr>
          <p:cNvPr id="5" name="Picture 3"/>
          <p:cNvPicPr>
            <a:picLocks noChangeAspect="1" noChangeArrowheads="1"/>
          </p:cNvPicPr>
          <p:nvPr/>
        </p:nvPicPr>
        <p:blipFill>
          <a:blip r:embed="rId3"/>
          <a:srcRect/>
          <a:stretch>
            <a:fillRect/>
          </a:stretch>
        </p:blipFill>
        <p:spPr bwMode="auto">
          <a:xfrm>
            <a:off x="6864351" y="2349500"/>
            <a:ext cx="4705349" cy="2146300"/>
          </a:xfrm>
          <a:prstGeom prst="rect">
            <a:avLst/>
          </a:prstGeom>
          <a:noFill/>
          <a:ln w="9525">
            <a:noFill/>
            <a:miter lim="800000"/>
            <a:headEnd/>
            <a:tailEnd/>
          </a:ln>
        </p:spPr>
      </p:pic>
      <p:pic>
        <p:nvPicPr>
          <p:cNvPr id="6" name="Picture 4"/>
          <p:cNvPicPr>
            <a:picLocks noChangeAspect="1" noChangeArrowheads="1"/>
          </p:cNvPicPr>
          <p:nvPr/>
        </p:nvPicPr>
        <p:blipFill>
          <a:blip r:embed="rId4"/>
          <a:srcRect/>
          <a:stretch>
            <a:fillRect/>
          </a:stretch>
        </p:blipFill>
        <p:spPr bwMode="auto">
          <a:xfrm>
            <a:off x="1102792" y="2770198"/>
            <a:ext cx="3930649" cy="3097213"/>
          </a:xfrm>
          <a:prstGeom prst="rect">
            <a:avLst/>
          </a:prstGeom>
          <a:noFill/>
          <a:ln w="9525">
            <a:noFill/>
            <a:miter lim="800000"/>
            <a:headEnd/>
            <a:tailEnd/>
          </a:ln>
        </p:spPr>
      </p:pic>
    </p:spTree>
    <p:extLst>
      <p:ext uri="{BB962C8B-B14F-4D97-AF65-F5344CB8AC3E}">
        <p14:creationId xmlns:p14="http://schemas.microsoft.com/office/powerpoint/2010/main" val="1633751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4"/>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p:txBody>
          <a:bodyPr/>
          <a:lstStyle/>
          <a:p>
            <a:r>
              <a:rPr lang="en-GB" dirty="0">
                <a:solidFill>
                  <a:schemeClr val="tx2"/>
                </a:solidFill>
                <a:latin typeface="Arial" charset="0"/>
                <a:cs typeface="Arial" charset="0"/>
              </a:rPr>
              <a:t>Back to Mr CK…</a:t>
            </a:r>
            <a:endParaRPr lang="en-GB" dirty="0"/>
          </a:p>
        </p:txBody>
      </p:sp>
      <p:sp>
        <p:nvSpPr>
          <p:cNvPr id="89090" name="Content Placeholder 2"/>
          <p:cNvSpPr>
            <a:spLocks noGrp="1"/>
          </p:cNvSpPr>
          <p:nvPr>
            <p:ph idx="1"/>
          </p:nvPr>
        </p:nvSpPr>
        <p:spPr>
          <a:xfrm>
            <a:off x="334441" y="1341438"/>
            <a:ext cx="11425767" cy="5040312"/>
          </a:xfrm>
        </p:spPr>
        <p:txBody>
          <a:bodyPr/>
          <a:lstStyle/>
          <a:p>
            <a:r>
              <a:rPr lang="en-GB" dirty="0">
                <a:latin typeface="Arial" charset="0"/>
                <a:cs typeface="Arial" charset="0"/>
              </a:rPr>
              <a:t>Is this man’s uveitis TB-related? </a:t>
            </a:r>
            <a:r>
              <a:rPr lang="en-GB" b="1" dirty="0">
                <a:solidFill>
                  <a:srgbClr val="FF0000"/>
                </a:solidFill>
                <a:latin typeface="Arial" charset="0"/>
                <a:cs typeface="Arial" charset="0"/>
              </a:rPr>
              <a:t>Yes likely</a:t>
            </a:r>
          </a:p>
          <a:p>
            <a:endParaRPr lang="en-GB" b="1" dirty="0">
              <a:solidFill>
                <a:srgbClr val="C00000"/>
              </a:solidFill>
              <a:latin typeface="Arial" charset="0"/>
              <a:cs typeface="Arial" charset="0"/>
            </a:endParaRPr>
          </a:p>
          <a:p>
            <a:r>
              <a:rPr lang="en-GB" dirty="0">
                <a:latin typeface="Arial" charset="0"/>
                <a:cs typeface="Arial" charset="0"/>
              </a:rPr>
              <a:t>If so, what is his underlying systemic TB disease: active or latent? </a:t>
            </a:r>
            <a:r>
              <a:rPr lang="en-GB" b="1" dirty="0">
                <a:solidFill>
                  <a:srgbClr val="FF0000"/>
                </a:solidFill>
                <a:latin typeface="Arial" charset="0"/>
                <a:cs typeface="Arial" charset="0"/>
              </a:rPr>
              <a:t>Active</a:t>
            </a:r>
            <a:r>
              <a:rPr lang="en-GB" dirty="0">
                <a:solidFill>
                  <a:srgbClr val="FF0000"/>
                </a:solidFill>
                <a:latin typeface="Arial" charset="0"/>
                <a:cs typeface="Arial" charset="0"/>
              </a:rPr>
              <a:t> </a:t>
            </a:r>
            <a:r>
              <a:rPr lang="en-GB" b="1" dirty="0">
                <a:solidFill>
                  <a:srgbClr val="FF0000"/>
                </a:solidFill>
                <a:latin typeface="Arial" charset="0"/>
                <a:cs typeface="Arial" charset="0"/>
              </a:rPr>
              <a:t>(silent intrathoracic) ‘Subclinical’ TB disease</a:t>
            </a:r>
          </a:p>
          <a:p>
            <a:endParaRPr lang="en-GB" dirty="0">
              <a:latin typeface="Arial" charset="0"/>
              <a:cs typeface="Arial" charset="0"/>
            </a:endParaRPr>
          </a:p>
          <a:p>
            <a:r>
              <a:rPr lang="en-GB" dirty="0">
                <a:latin typeface="Arial" charset="0"/>
                <a:cs typeface="Arial" charset="0"/>
              </a:rPr>
              <a:t>If we immunosuppress him (may be necessary to treat his uveitis) does he need TB Rx? </a:t>
            </a:r>
            <a:r>
              <a:rPr lang="en-GB" b="1" dirty="0">
                <a:solidFill>
                  <a:srgbClr val="FF0000"/>
                </a:solidFill>
                <a:latin typeface="Arial" charset="0"/>
                <a:cs typeface="Arial" charset="0"/>
              </a:rPr>
              <a:t>Yes – full active treatment</a:t>
            </a:r>
            <a:endParaRPr lang="en-GB" dirty="0">
              <a:solidFill>
                <a:srgbClr val="FF0000"/>
              </a:solidFill>
              <a:latin typeface="Arial" charset="0"/>
              <a:cs typeface="Arial" charset="0"/>
            </a:endParaRPr>
          </a:p>
          <a:p>
            <a:endParaRPr lang="en-GB" dirty="0">
              <a:solidFill>
                <a:srgbClr val="FF0000"/>
              </a:solidFill>
            </a:endParaRPr>
          </a:p>
        </p:txBody>
      </p:sp>
    </p:spTree>
    <p:extLst>
      <p:ext uri="{BB962C8B-B14F-4D97-AF65-F5344CB8AC3E}">
        <p14:creationId xmlns:p14="http://schemas.microsoft.com/office/powerpoint/2010/main" val="387489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0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909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909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1">
                    <a:lumMod val="75000"/>
                  </a:schemeClr>
                </a:solidFill>
                <a:latin typeface="Arial" panose="020B0604020202020204" pitchFamily="34" charset="0"/>
                <a:cs typeface="Arial" panose="020B0604020202020204" pitchFamily="34" charset="0"/>
              </a:rPr>
              <a:t>22 year old male Feb 2019</a:t>
            </a:r>
          </a:p>
        </p:txBody>
      </p:sp>
      <p:sp>
        <p:nvSpPr>
          <p:cNvPr id="3" name="Content Placeholder 2"/>
          <p:cNvSpPr>
            <a:spLocks noGrp="1"/>
          </p:cNvSpPr>
          <p:nvPr>
            <p:ph idx="1"/>
          </p:nvPr>
        </p:nvSpPr>
        <p:spPr>
          <a:xfrm>
            <a:off x="785037" y="1442853"/>
            <a:ext cx="10515600" cy="4351338"/>
          </a:xfrm>
        </p:spPr>
        <p:txBody>
          <a:bodyPr>
            <a:noAutofit/>
          </a:bodyPr>
          <a:lstStyle/>
          <a:p>
            <a:endParaRPr lang="en-GB" sz="2000" dirty="0"/>
          </a:p>
          <a:p>
            <a:r>
              <a:rPr lang="en-GB" sz="2000" b="1" dirty="0"/>
              <a:t>Bilateral pan </a:t>
            </a:r>
            <a:r>
              <a:rPr lang="en-GB" sz="2000" b="1" dirty="0" err="1"/>
              <a:t>uveitic</a:t>
            </a:r>
            <a:r>
              <a:rPr lang="en-GB" sz="2000" b="1" dirty="0"/>
              <a:t> presentation - Sept 2018 – eye drops only  - currently quiescent –</a:t>
            </a:r>
          </a:p>
          <a:p>
            <a:pPr lvl="1"/>
            <a:r>
              <a:rPr lang="en-GB" sz="1600" dirty="0">
                <a:latin typeface="Arial" panose="020B0604020202020204" pitchFamily="34" charset="0"/>
                <a:cs typeface="Arial" panose="020B0604020202020204" pitchFamily="34" charset="0"/>
              </a:rPr>
              <a:t>Granulomatous uveitis </a:t>
            </a:r>
          </a:p>
          <a:p>
            <a:pPr lvl="1"/>
            <a:r>
              <a:rPr lang="en-GB" sz="1600" dirty="0">
                <a:latin typeface="Arial" panose="020B0604020202020204" pitchFamily="34" charset="0"/>
                <a:cs typeface="Arial" panose="020B0604020202020204" pitchFamily="34" charset="0"/>
              </a:rPr>
              <a:t>No </a:t>
            </a:r>
            <a:r>
              <a:rPr lang="en-GB" sz="1600" dirty="0" err="1">
                <a:latin typeface="Arial" panose="020B0604020202020204" pitchFamily="34" charset="0"/>
                <a:cs typeface="Arial" panose="020B0604020202020204" pitchFamily="34" charset="0"/>
              </a:rPr>
              <a:t>vitritis</a:t>
            </a:r>
            <a:r>
              <a:rPr lang="en-GB" sz="1600" dirty="0">
                <a:latin typeface="Arial" panose="020B0604020202020204" pitchFamily="34" charset="0"/>
                <a:cs typeface="Arial" panose="020B0604020202020204" pitchFamily="34" charset="0"/>
              </a:rPr>
              <a:t>. Peripheral </a:t>
            </a:r>
            <a:r>
              <a:rPr lang="en-GB" sz="1600" dirty="0" err="1">
                <a:latin typeface="Arial" panose="020B0604020202020204" pitchFamily="34" charset="0"/>
                <a:cs typeface="Arial" panose="020B0604020202020204" pitchFamily="34" charset="0"/>
              </a:rPr>
              <a:t>neovascular</a:t>
            </a:r>
            <a:r>
              <a:rPr lang="en-GB" sz="1600" dirty="0">
                <a:latin typeface="Arial" panose="020B0604020202020204" pitchFamily="34" charset="0"/>
                <a:cs typeface="Arial" panose="020B0604020202020204" pitchFamily="34" charset="0"/>
              </a:rPr>
              <a:t> tufts with </a:t>
            </a:r>
            <a:r>
              <a:rPr lang="en-GB" sz="1600" dirty="0" err="1">
                <a:latin typeface="Arial" panose="020B0604020202020204" pitchFamily="34" charset="0"/>
                <a:cs typeface="Arial" panose="020B0604020202020204" pitchFamily="34" charset="0"/>
              </a:rPr>
              <a:t>sclerosed</a:t>
            </a:r>
            <a:r>
              <a:rPr lang="en-GB" sz="1600" dirty="0">
                <a:latin typeface="Arial" panose="020B0604020202020204" pitchFamily="34" charset="0"/>
                <a:cs typeface="Arial" panose="020B0604020202020204" pitchFamily="34" charset="0"/>
              </a:rPr>
              <a:t> vessels and ? sunbursts ? sickle ? Eales </a:t>
            </a:r>
            <a:endParaRPr lang="en-GB" sz="1600" b="1" dirty="0">
              <a:latin typeface="Arial" panose="020B0604020202020204" pitchFamily="34" charset="0"/>
              <a:cs typeface="Arial" panose="020B0604020202020204" pitchFamily="34" charset="0"/>
            </a:endParaRPr>
          </a:p>
          <a:p>
            <a:r>
              <a:rPr lang="en-GB" sz="2000" b="1" dirty="0"/>
              <a:t>Positive </a:t>
            </a:r>
            <a:r>
              <a:rPr lang="en-GB" sz="2000" b="1" dirty="0" err="1"/>
              <a:t>Quantiferon</a:t>
            </a:r>
            <a:r>
              <a:rPr lang="en-GB" sz="2000" b="1" dirty="0"/>
              <a:t> </a:t>
            </a:r>
          </a:p>
          <a:p>
            <a:r>
              <a:rPr lang="en-GB" sz="2000" b="1" dirty="0"/>
              <a:t>HIV negative</a:t>
            </a:r>
          </a:p>
          <a:p>
            <a:r>
              <a:rPr lang="en-GB" sz="2000" b="1" dirty="0"/>
              <a:t>Normal Chest X Ray</a:t>
            </a:r>
          </a:p>
          <a:p>
            <a:r>
              <a:rPr lang="en-GB" sz="2000" b="1" dirty="0"/>
              <a:t>Born Somalia - UK aged 2 - Kenya 2009-2015</a:t>
            </a:r>
          </a:p>
          <a:p>
            <a:r>
              <a:rPr lang="en-GB" sz="2000" b="1" dirty="0"/>
              <a:t>Father PTB 10 years?</a:t>
            </a:r>
          </a:p>
          <a:p>
            <a:r>
              <a:rPr lang="en-GB" sz="2000" b="1" dirty="0"/>
              <a:t>Cervical adenopathy aged 10 - no treatment</a:t>
            </a:r>
          </a:p>
          <a:p>
            <a:r>
              <a:rPr lang="en-GB" sz="2000" b="1" dirty="0" err="1"/>
              <a:t>Hayfever</a:t>
            </a:r>
            <a:r>
              <a:rPr lang="en-GB" sz="2000" b="1" dirty="0"/>
              <a:t> - peripheral blood eosinophilia</a:t>
            </a:r>
          </a:p>
          <a:p>
            <a:endParaRPr lang="en-GB" sz="2000" dirty="0"/>
          </a:p>
          <a:p>
            <a:r>
              <a:rPr lang="en-GB" sz="2000" dirty="0"/>
              <a:t>Asymptomatic  otherwise</a:t>
            </a:r>
          </a:p>
          <a:p>
            <a:endParaRPr lang="en-GB" sz="2000" dirty="0"/>
          </a:p>
          <a:p>
            <a:endParaRPr lang="en-GB" sz="2000" dirty="0"/>
          </a:p>
          <a:p>
            <a:endParaRPr lang="en-GB" sz="2000" dirty="0"/>
          </a:p>
        </p:txBody>
      </p:sp>
    </p:spTree>
    <p:extLst>
      <p:ext uri="{BB962C8B-B14F-4D97-AF65-F5344CB8AC3E}">
        <p14:creationId xmlns:p14="http://schemas.microsoft.com/office/powerpoint/2010/main" val="27114828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F4B54B"/>
      </a:accent1>
      <a:accent2>
        <a:srgbClr val="A2C84E"/>
      </a:accent2>
      <a:accent3>
        <a:srgbClr val="4BC298"/>
      </a:accent3>
      <a:accent4>
        <a:srgbClr val="4CB5D3"/>
      </a:accent4>
      <a:accent5>
        <a:srgbClr val="9167E3"/>
      </a:accent5>
      <a:accent6>
        <a:srgbClr val="E05073"/>
      </a:accent6>
      <a:hlink>
        <a:srgbClr val="E19520"/>
      </a:hlink>
      <a:folHlink>
        <a:srgbClr val="E8B15D"/>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DD1DAD52-B525-46B5-8E87-60EE23581B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gothic"/>
        <a:cs typeface="msgothic"/>
      </a:majorFont>
      <a:minorFont>
        <a:latin typeface="Times New Roman"/>
        <a:ea typeface="msgothic"/>
        <a:cs typeface="ms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defRPr kumimoji="0" lang="en-GB" altLang="en-US" sz="2400" b="0" i="0" u="none" strike="noStrike" cap="none" normalizeH="0" baseline="0" smtClean="0">
            <a:ln>
              <a:noFill/>
            </a:ln>
            <a:effectLst/>
            <a:latin typeface="Times New Roman" pitchFamily="1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defRPr kumimoji="0" lang="en-GB" altLang="en-US" sz="2400" b="0" i="0" u="none" strike="noStrike" cap="none" normalizeH="0" baseline="0" smtClean="0">
            <a:ln>
              <a:noFill/>
            </a:ln>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Mesh">
  <a:themeElements>
    <a:clrScheme name="Mesh">
      <a:dk1>
        <a:sysClr val="windowText" lastClr="000000"/>
      </a:dk1>
      <a:lt1>
        <a:sysClr val="window" lastClr="FFFFFF"/>
      </a:lt1>
      <a:dk2>
        <a:srgbClr val="363D46"/>
      </a:dk2>
      <a:lt2>
        <a:srgbClr val="EBEBEB"/>
      </a:lt2>
      <a:accent1>
        <a:srgbClr val="F4B54B"/>
      </a:accent1>
      <a:accent2>
        <a:srgbClr val="A2C84E"/>
      </a:accent2>
      <a:accent3>
        <a:srgbClr val="4BC298"/>
      </a:accent3>
      <a:accent4>
        <a:srgbClr val="4CB5D3"/>
      </a:accent4>
      <a:accent5>
        <a:srgbClr val="9167E3"/>
      </a:accent5>
      <a:accent6>
        <a:srgbClr val="E05073"/>
      </a:accent6>
      <a:hlink>
        <a:srgbClr val="E19520"/>
      </a:hlink>
      <a:folHlink>
        <a:srgbClr val="E8B15D"/>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DD1DAD52-B525-46B5-8E87-60EE23581B9C}"/>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TM03457485[[fn=Mesh]]</Template>
  <TotalTime>6795</TotalTime>
  <Words>3204</Words>
  <Application>Microsoft Office PowerPoint</Application>
  <PresentationFormat>Widescreen</PresentationFormat>
  <Paragraphs>432</Paragraphs>
  <Slides>38</Slides>
  <Notes>1</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38</vt:i4>
      </vt:variant>
    </vt:vector>
  </HeadingPairs>
  <TitlesOfParts>
    <vt:vector size="53" baseType="lpstr">
      <vt:lpstr>Arial</vt:lpstr>
      <vt:lpstr>BlinkMacSystemFont</vt:lpstr>
      <vt:lpstr>Calibri</vt:lpstr>
      <vt:lpstr>Calibri Light</vt:lpstr>
      <vt:lpstr>Century Gothic</vt:lpstr>
      <vt:lpstr>Helvetica Neue</vt:lpstr>
      <vt:lpstr>Symbol</vt:lpstr>
      <vt:lpstr>Times New Roman</vt:lpstr>
      <vt:lpstr>Wingdings</vt:lpstr>
      <vt:lpstr>Mesh</vt:lpstr>
      <vt:lpstr>Office Theme</vt:lpstr>
      <vt:lpstr>4_Office Theme</vt:lpstr>
      <vt:lpstr>2_Office Theme</vt:lpstr>
      <vt:lpstr>1_Office Theme</vt:lpstr>
      <vt:lpstr>1_Mesh</vt:lpstr>
      <vt:lpstr>PowerPoint Presentation</vt:lpstr>
      <vt:lpstr> 51y old male Afghani </vt:lpstr>
      <vt:lpstr>Back to case…</vt:lpstr>
      <vt:lpstr>Back to case…</vt:lpstr>
      <vt:lpstr>Diagnosing TB-related uveitis</vt:lpstr>
      <vt:lpstr>Additional tests</vt:lpstr>
      <vt:lpstr>Mr CK - Additional tests</vt:lpstr>
      <vt:lpstr>Back to Mr CK…</vt:lpstr>
      <vt:lpstr>22 year old male Feb 2019</vt:lpstr>
      <vt:lpstr>Progress</vt:lpstr>
      <vt:lpstr>41 year old GP seen Dec 2019 </vt:lpstr>
      <vt:lpstr>Progress</vt:lpstr>
      <vt:lpstr>28 year old gentleman  Bilateral panuveitis with right vitreous haemorrhage </vt:lpstr>
      <vt:lpstr>Progress</vt:lpstr>
      <vt:lpstr>PowerPoint Presentation</vt:lpstr>
      <vt:lpstr>PowerPoint Presentation</vt:lpstr>
      <vt:lpstr>Poncet A. (1897) De la polyarthrite tuberculeus deformante ou pseudo-rheumatisme chronique tuberculeux. Congr Fr Chir. 732  ?Charcot 1864/ Lancereaux 1871</vt:lpstr>
      <vt:lpstr>Erythema Nodosum </vt:lpstr>
      <vt:lpstr>Ocular TB phenotypes </vt:lpstr>
      <vt:lpstr>PowerPoint Presentation</vt:lpstr>
      <vt:lpstr>PowerPoint Presentation</vt:lpstr>
      <vt:lpstr>Imaging</vt:lpstr>
      <vt:lpstr>PET-CT in Ocular TB  - Manalan et al/ BTS 2020</vt:lpstr>
      <vt:lpstr>Epidemiology of OTB </vt:lpstr>
      <vt:lpstr>PowerPoint Presentation</vt:lpstr>
      <vt:lpstr>PowerPoint Presentation</vt:lpstr>
      <vt:lpstr>PowerPoint Presentation</vt:lpstr>
      <vt:lpstr>Rifampicin Ocular Penetration </vt:lpstr>
      <vt:lpstr>Drug penetration – Moxifloxacin Br J Ophthalmol 2005;89:628–631. doi: 10.1136/bjo.2004.050054 </vt:lpstr>
      <vt:lpstr>PowerPoint Presentation</vt:lpstr>
      <vt:lpstr>BTS Clinical Statement for the diagnosis  and management of Ocular Tuberculosis </vt:lpstr>
      <vt:lpstr>PowerPoint Presentation</vt:lpstr>
      <vt:lpstr>Clinical Practice Points 1</vt:lpstr>
      <vt:lpstr>Clinical Practice Points 2</vt:lpstr>
      <vt:lpstr>Clinical Practice Points 3</vt:lpstr>
      <vt:lpstr>Clinical Practice Points 4</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Charanjit Sethi</dc:creator>
  <cp:lastModifiedBy>Tom Wingfield</cp:lastModifiedBy>
  <cp:revision>194</cp:revision>
  <cp:lastPrinted>2017-03-01T22:15:56Z</cp:lastPrinted>
  <dcterms:created xsi:type="dcterms:W3CDTF">2017-02-07T16:31:28Z</dcterms:created>
  <dcterms:modified xsi:type="dcterms:W3CDTF">2022-02-28T11:35:39Z</dcterms:modified>
</cp:coreProperties>
</file>