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1094" r:id="rId2"/>
    <p:sldId id="1305" r:id="rId3"/>
    <p:sldId id="1278" r:id="rId4"/>
    <p:sldId id="1279" r:id="rId5"/>
    <p:sldId id="1280" r:id="rId6"/>
    <p:sldId id="1281" r:id="rId7"/>
    <p:sldId id="1282" r:id="rId8"/>
    <p:sldId id="1289" r:id="rId9"/>
    <p:sldId id="1315" r:id="rId10"/>
    <p:sldId id="1110" r:id="rId11"/>
    <p:sldId id="1112" r:id="rId12"/>
    <p:sldId id="1113" r:id="rId13"/>
    <p:sldId id="1114" r:id="rId14"/>
    <p:sldId id="1117" r:id="rId15"/>
    <p:sldId id="1115" r:id="rId16"/>
    <p:sldId id="1116" r:id="rId17"/>
    <p:sldId id="1377" r:id="rId18"/>
    <p:sldId id="1119" r:id="rId19"/>
    <p:sldId id="1121" r:id="rId20"/>
    <p:sldId id="1122" r:id="rId21"/>
    <p:sldId id="1211" r:id="rId22"/>
    <p:sldId id="1182" r:id="rId23"/>
    <p:sldId id="1184" r:id="rId24"/>
    <p:sldId id="1185" r:id="rId25"/>
    <p:sldId id="1186" r:id="rId26"/>
    <p:sldId id="1123" r:id="rId27"/>
    <p:sldId id="1125" r:id="rId28"/>
    <p:sldId id="1126" r:id="rId29"/>
    <p:sldId id="1127" r:id="rId30"/>
    <p:sldId id="1128" r:id="rId31"/>
    <p:sldId id="1131" r:id="rId32"/>
    <p:sldId id="1309" r:id="rId33"/>
    <p:sldId id="1135" r:id="rId34"/>
    <p:sldId id="1138" r:id="rId35"/>
    <p:sldId id="1139" r:id="rId36"/>
    <p:sldId id="1140" r:id="rId37"/>
    <p:sldId id="1142" r:id="rId38"/>
    <p:sldId id="1144" r:id="rId39"/>
    <p:sldId id="1143" r:id="rId40"/>
    <p:sldId id="1145" r:id="rId41"/>
    <p:sldId id="1146" r:id="rId42"/>
    <p:sldId id="1147" r:id="rId43"/>
    <p:sldId id="1212" r:id="rId44"/>
    <p:sldId id="1187" r:id="rId45"/>
    <p:sldId id="1188" r:id="rId46"/>
    <p:sldId id="1193" r:id="rId47"/>
    <p:sldId id="1190" r:id="rId48"/>
    <p:sldId id="1194" r:id="rId49"/>
    <p:sldId id="1195" r:id="rId50"/>
    <p:sldId id="1148" r:id="rId51"/>
    <p:sldId id="1149" r:id="rId52"/>
    <p:sldId id="1150" r:id="rId53"/>
    <p:sldId id="1151" r:id="rId54"/>
    <p:sldId id="1152" r:id="rId55"/>
    <p:sldId id="1302" r:id="rId56"/>
    <p:sldId id="1154" r:id="rId57"/>
    <p:sldId id="1286" r:id="rId58"/>
    <p:sldId id="1297" r:id="rId59"/>
    <p:sldId id="1155" r:id="rId60"/>
    <p:sldId id="1156" r:id="rId61"/>
    <p:sldId id="1303" r:id="rId62"/>
    <p:sldId id="1296" r:id="rId63"/>
    <p:sldId id="1158" r:id="rId64"/>
    <p:sldId id="1159" r:id="rId65"/>
    <p:sldId id="1215" r:id="rId66"/>
    <p:sldId id="1160" r:id="rId67"/>
    <p:sldId id="1161" r:id="rId68"/>
    <p:sldId id="1304" r:id="rId69"/>
    <p:sldId id="1298" r:id="rId70"/>
    <p:sldId id="1299" r:id="rId71"/>
    <p:sldId id="1162" r:id="rId72"/>
    <p:sldId id="1163" r:id="rId73"/>
    <p:sldId id="1164" r:id="rId74"/>
    <p:sldId id="1165" r:id="rId75"/>
    <p:sldId id="1166" r:id="rId76"/>
    <p:sldId id="1167" r:id="rId77"/>
    <p:sldId id="1168" r:id="rId78"/>
    <p:sldId id="1311" r:id="rId79"/>
    <p:sldId id="1169" r:id="rId80"/>
    <p:sldId id="1170" r:id="rId81"/>
    <p:sldId id="1171" r:id="rId82"/>
    <p:sldId id="1172" r:id="rId83"/>
    <p:sldId id="1218" r:id="rId84"/>
    <p:sldId id="1312" r:id="rId85"/>
    <p:sldId id="1217" r:id="rId86"/>
    <p:sldId id="1378" r:id="rId87"/>
    <p:sldId id="1307" r:id="rId88"/>
    <p:sldId id="1287" r:id="rId8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5405" autoAdjust="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microsoft.com/office/2016/11/relationships/changesInfo" Target="changesInfos/changesInfo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eek, Manish (Prof.)" userId="6d19b1a4-43cf-4265-beba-6b1679777524" providerId="ADAL" clId="{72AC246E-6DC0-4EA7-9EF9-270791D65965}"/>
    <pc:docChg chg="delSld">
      <pc:chgData name="Pareek, Manish (Prof.)" userId="6d19b1a4-43cf-4265-beba-6b1679777524" providerId="ADAL" clId="{72AC246E-6DC0-4EA7-9EF9-270791D65965}" dt="2023-06-15T12:47:35.641" v="0" actId="47"/>
      <pc:docMkLst>
        <pc:docMk/>
      </pc:docMkLst>
      <pc:sldChg chg="del">
        <pc:chgData name="Pareek, Manish (Prof.)" userId="6d19b1a4-43cf-4265-beba-6b1679777524" providerId="ADAL" clId="{72AC246E-6DC0-4EA7-9EF9-270791D65965}" dt="2023-06-15T12:47:35.641" v="0" actId="47"/>
        <pc:sldMkLst>
          <pc:docMk/>
          <pc:sldMk cId="147249644" sldId="1314"/>
        </pc:sldMkLst>
      </pc:sldChg>
      <pc:sldChg chg="del">
        <pc:chgData name="Pareek, Manish (Prof.)" userId="6d19b1a4-43cf-4265-beba-6b1679777524" providerId="ADAL" clId="{72AC246E-6DC0-4EA7-9EF9-270791D65965}" dt="2023-06-15T12:47:35.641" v="0" actId="47"/>
        <pc:sldMkLst>
          <pc:docMk/>
          <pc:sldMk cId="1477098052" sldId="131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21E0A-4912-42DA-94BF-013F326938B3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267D16D1-EC81-4185-A0D8-C29417A2D173}">
      <dgm:prSet phldrT="[Text]"/>
      <dgm:spPr/>
      <dgm:t>
        <a:bodyPr/>
        <a:lstStyle/>
        <a:p>
          <a:r>
            <a:rPr lang="en-US" b="1" dirty="0"/>
            <a:t>TST</a:t>
          </a:r>
        </a:p>
      </dgm:t>
    </dgm:pt>
    <dgm:pt modelId="{C3F7B3D0-6545-468B-BCBA-DC5788463220}" type="parTrans" cxnId="{8256C156-CCD1-4A0E-9072-0BAC98596674}">
      <dgm:prSet/>
      <dgm:spPr/>
      <dgm:t>
        <a:bodyPr/>
        <a:lstStyle/>
        <a:p>
          <a:endParaRPr lang="en-US"/>
        </a:p>
      </dgm:t>
    </dgm:pt>
    <dgm:pt modelId="{D776D59F-E15F-4FA7-9A8F-26621E655E37}" type="sibTrans" cxnId="{8256C156-CCD1-4A0E-9072-0BAC98596674}">
      <dgm:prSet/>
      <dgm:spPr/>
      <dgm:t>
        <a:bodyPr/>
        <a:lstStyle/>
        <a:p>
          <a:endParaRPr lang="en-US"/>
        </a:p>
      </dgm:t>
    </dgm:pt>
    <dgm:pt modelId="{51C2A21C-6116-4719-8BB3-24E7CC21B7C6}">
      <dgm:prSet phldrT="[Text]"/>
      <dgm:spPr/>
      <dgm:t>
        <a:bodyPr/>
        <a:lstStyle/>
        <a:p>
          <a:r>
            <a:rPr lang="en-US" b="1" dirty="0"/>
            <a:t>TST + IGRA (if TST positive)</a:t>
          </a:r>
        </a:p>
      </dgm:t>
    </dgm:pt>
    <dgm:pt modelId="{0A71D1F8-2B79-4EFF-BD91-1B7D4A755B06}" type="parTrans" cxnId="{E7D50455-22D3-452A-97C3-C8F16771DC13}">
      <dgm:prSet/>
      <dgm:spPr/>
      <dgm:t>
        <a:bodyPr/>
        <a:lstStyle/>
        <a:p>
          <a:endParaRPr lang="en-US"/>
        </a:p>
      </dgm:t>
    </dgm:pt>
    <dgm:pt modelId="{892B802D-1567-469D-992B-30EC3BCC82D1}" type="sibTrans" cxnId="{E7D50455-22D3-452A-97C3-C8F16771DC13}">
      <dgm:prSet/>
      <dgm:spPr/>
      <dgm:t>
        <a:bodyPr/>
        <a:lstStyle/>
        <a:p>
          <a:endParaRPr lang="en-US"/>
        </a:p>
      </dgm:t>
    </dgm:pt>
    <dgm:pt modelId="{3166686D-7B70-4D07-85F9-B8AF81F05C9F}">
      <dgm:prSet phldrT="[Text]"/>
      <dgm:spPr/>
      <dgm:t>
        <a:bodyPr/>
        <a:lstStyle/>
        <a:p>
          <a:r>
            <a:rPr lang="en-US" b="1" dirty="0"/>
            <a:t>IGRA alone</a:t>
          </a:r>
        </a:p>
      </dgm:t>
    </dgm:pt>
    <dgm:pt modelId="{080B3CB3-EDDD-436D-BAAD-703417714EFC}" type="parTrans" cxnId="{66206A73-80E7-4B5A-A754-BFD1C49EB166}">
      <dgm:prSet/>
      <dgm:spPr/>
      <dgm:t>
        <a:bodyPr/>
        <a:lstStyle/>
        <a:p>
          <a:endParaRPr lang="en-US"/>
        </a:p>
      </dgm:t>
    </dgm:pt>
    <dgm:pt modelId="{2118CCD5-CD5B-4490-B2BE-A8EA86BABE5C}" type="sibTrans" cxnId="{66206A73-80E7-4B5A-A754-BFD1C49EB166}">
      <dgm:prSet/>
      <dgm:spPr/>
      <dgm:t>
        <a:bodyPr/>
        <a:lstStyle/>
        <a:p>
          <a:endParaRPr lang="en-US"/>
        </a:p>
      </dgm:t>
    </dgm:pt>
    <dgm:pt modelId="{EA777594-7E68-4ED3-8ECB-9288A7C046CB}">
      <dgm:prSet phldrT="[Text]"/>
      <dgm:spPr/>
      <dgm:t>
        <a:bodyPr/>
        <a:lstStyle/>
        <a:p>
          <a:r>
            <a:rPr lang="en-US" b="1" dirty="0"/>
            <a:t>TST/ TST+IGRA/ IGRA</a:t>
          </a:r>
        </a:p>
      </dgm:t>
    </dgm:pt>
    <dgm:pt modelId="{7012A416-21A5-4109-9409-DDBE2FE15C62}" type="parTrans" cxnId="{E3B5D714-1796-40E8-840F-976E4249B21A}">
      <dgm:prSet/>
      <dgm:spPr/>
      <dgm:t>
        <a:bodyPr/>
        <a:lstStyle/>
        <a:p>
          <a:endParaRPr lang="en-US"/>
        </a:p>
      </dgm:t>
    </dgm:pt>
    <dgm:pt modelId="{EF5EF5F4-F6D8-4933-8456-7F31D72118CE}" type="sibTrans" cxnId="{E3B5D714-1796-40E8-840F-976E4249B21A}">
      <dgm:prSet/>
      <dgm:spPr/>
      <dgm:t>
        <a:bodyPr/>
        <a:lstStyle/>
        <a:p>
          <a:endParaRPr lang="en-US"/>
        </a:p>
      </dgm:t>
    </dgm:pt>
    <dgm:pt modelId="{9A603A3C-ED93-4212-82CF-011D248F6DAE}" type="pres">
      <dgm:prSet presAssocID="{BB821E0A-4912-42DA-94BF-013F326938B3}" presName="compositeShape" presStyleCnt="0">
        <dgm:presLayoutVars>
          <dgm:chMax val="7"/>
          <dgm:dir/>
          <dgm:resizeHandles val="exact"/>
        </dgm:presLayoutVars>
      </dgm:prSet>
      <dgm:spPr/>
    </dgm:pt>
    <dgm:pt modelId="{8B992C2D-5D37-4357-AAD4-663DAC82F1FF}" type="pres">
      <dgm:prSet presAssocID="{BB821E0A-4912-42DA-94BF-013F326938B3}" presName="wedge1" presStyleLbl="node1" presStyleIdx="0" presStyleCnt="4"/>
      <dgm:spPr/>
    </dgm:pt>
    <dgm:pt modelId="{73C28A0B-F206-4BC9-82E2-8CDFED072E0A}" type="pres">
      <dgm:prSet presAssocID="{BB821E0A-4912-42DA-94BF-013F326938B3}" presName="dummy1a" presStyleCnt="0"/>
      <dgm:spPr/>
    </dgm:pt>
    <dgm:pt modelId="{E0AAF09A-C331-405C-9FDD-04C16DF148B1}" type="pres">
      <dgm:prSet presAssocID="{BB821E0A-4912-42DA-94BF-013F326938B3}" presName="dummy1b" presStyleCnt="0"/>
      <dgm:spPr/>
    </dgm:pt>
    <dgm:pt modelId="{ABCAD791-0657-44D7-BFAC-92711F3C681A}" type="pres">
      <dgm:prSet presAssocID="{BB821E0A-4912-42DA-94BF-013F326938B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A36F7D7-7F3D-4A8A-99C7-0D3C921C9322}" type="pres">
      <dgm:prSet presAssocID="{BB821E0A-4912-42DA-94BF-013F326938B3}" presName="wedge2" presStyleLbl="node1" presStyleIdx="1" presStyleCnt="4"/>
      <dgm:spPr/>
    </dgm:pt>
    <dgm:pt modelId="{DA2C43CF-958A-4C61-BD0F-9982C567379C}" type="pres">
      <dgm:prSet presAssocID="{BB821E0A-4912-42DA-94BF-013F326938B3}" presName="dummy2a" presStyleCnt="0"/>
      <dgm:spPr/>
    </dgm:pt>
    <dgm:pt modelId="{18E6E614-A7BB-4A7A-881C-E24EC6FA7E3D}" type="pres">
      <dgm:prSet presAssocID="{BB821E0A-4912-42DA-94BF-013F326938B3}" presName="dummy2b" presStyleCnt="0"/>
      <dgm:spPr/>
    </dgm:pt>
    <dgm:pt modelId="{F57F6BBA-D482-4A19-B7DC-F2A1F9D4CAD1}" type="pres">
      <dgm:prSet presAssocID="{BB821E0A-4912-42DA-94BF-013F326938B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E9751BF-623F-445F-9F47-060F44BC7085}" type="pres">
      <dgm:prSet presAssocID="{BB821E0A-4912-42DA-94BF-013F326938B3}" presName="wedge3" presStyleLbl="node1" presStyleIdx="2" presStyleCnt="4"/>
      <dgm:spPr/>
    </dgm:pt>
    <dgm:pt modelId="{F64E99CC-86A5-4715-8013-84BD29DC5137}" type="pres">
      <dgm:prSet presAssocID="{BB821E0A-4912-42DA-94BF-013F326938B3}" presName="dummy3a" presStyleCnt="0"/>
      <dgm:spPr/>
    </dgm:pt>
    <dgm:pt modelId="{D13A3CEF-88D1-4DAD-8E2F-919B92083994}" type="pres">
      <dgm:prSet presAssocID="{BB821E0A-4912-42DA-94BF-013F326938B3}" presName="dummy3b" presStyleCnt="0"/>
      <dgm:spPr/>
    </dgm:pt>
    <dgm:pt modelId="{BB869C08-0D89-4E64-8778-A5452DE7C5CE}" type="pres">
      <dgm:prSet presAssocID="{BB821E0A-4912-42DA-94BF-013F326938B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DABB7F-7A3B-499B-A0D6-4201A29CAA6A}" type="pres">
      <dgm:prSet presAssocID="{BB821E0A-4912-42DA-94BF-013F326938B3}" presName="wedge4" presStyleLbl="node1" presStyleIdx="3" presStyleCnt="4"/>
      <dgm:spPr/>
    </dgm:pt>
    <dgm:pt modelId="{58227A22-8128-4158-874A-B471181A51B7}" type="pres">
      <dgm:prSet presAssocID="{BB821E0A-4912-42DA-94BF-013F326938B3}" presName="dummy4a" presStyleCnt="0"/>
      <dgm:spPr/>
    </dgm:pt>
    <dgm:pt modelId="{109BEA33-8ADF-40BC-A3A7-D41729810068}" type="pres">
      <dgm:prSet presAssocID="{BB821E0A-4912-42DA-94BF-013F326938B3}" presName="dummy4b" presStyleCnt="0"/>
      <dgm:spPr/>
    </dgm:pt>
    <dgm:pt modelId="{0C7C0207-FA71-4B6B-A7F3-533BC125CF5E}" type="pres">
      <dgm:prSet presAssocID="{BB821E0A-4912-42DA-94BF-013F326938B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6A35918-9801-4D86-A207-A647A8C2094C}" type="pres">
      <dgm:prSet presAssocID="{D776D59F-E15F-4FA7-9A8F-26621E655E37}" presName="arrowWedge1" presStyleLbl="fgSibTrans2D1" presStyleIdx="0" presStyleCnt="4"/>
      <dgm:spPr/>
    </dgm:pt>
    <dgm:pt modelId="{5A920E1B-BCA6-4F86-A9E4-CD77F4B6ABE7}" type="pres">
      <dgm:prSet presAssocID="{892B802D-1567-469D-992B-30EC3BCC82D1}" presName="arrowWedge2" presStyleLbl="fgSibTrans2D1" presStyleIdx="1" presStyleCnt="4"/>
      <dgm:spPr/>
    </dgm:pt>
    <dgm:pt modelId="{0239947E-297C-4863-A9C1-1E68802F76DB}" type="pres">
      <dgm:prSet presAssocID="{2118CCD5-CD5B-4490-B2BE-A8EA86BABE5C}" presName="arrowWedge3" presStyleLbl="fgSibTrans2D1" presStyleIdx="2" presStyleCnt="4"/>
      <dgm:spPr/>
    </dgm:pt>
    <dgm:pt modelId="{B331FD76-514A-46A8-BB8C-7532B33A7FC4}" type="pres">
      <dgm:prSet presAssocID="{EF5EF5F4-F6D8-4933-8456-7F31D72118CE}" presName="arrowWedge4" presStyleLbl="fgSibTrans2D1" presStyleIdx="3" presStyleCnt="4"/>
      <dgm:spPr/>
    </dgm:pt>
  </dgm:ptLst>
  <dgm:cxnLst>
    <dgm:cxn modelId="{6168EB00-07BB-43A0-B736-315769ED6379}" type="presOf" srcId="{BB821E0A-4912-42DA-94BF-013F326938B3}" destId="{9A603A3C-ED93-4212-82CF-011D248F6DAE}" srcOrd="0" destOrd="0" presId="urn:microsoft.com/office/officeart/2005/8/layout/cycle8"/>
    <dgm:cxn modelId="{E3B5D714-1796-40E8-840F-976E4249B21A}" srcId="{BB821E0A-4912-42DA-94BF-013F326938B3}" destId="{EA777594-7E68-4ED3-8ECB-9288A7C046CB}" srcOrd="3" destOrd="0" parTransId="{7012A416-21A5-4109-9409-DDBE2FE15C62}" sibTransId="{EF5EF5F4-F6D8-4933-8456-7F31D72118CE}"/>
    <dgm:cxn modelId="{FCC43418-2D39-4621-BBD0-29F6558B56DC}" type="presOf" srcId="{51C2A21C-6116-4719-8BB3-24E7CC21B7C6}" destId="{CA36F7D7-7F3D-4A8A-99C7-0D3C921C9322}" srcOrd="0" destOrd="0" presId="urn:microsoft.com/office/officeart/2005/8/layout/cycle8"/>
    <dgm:cxn modelId="{6448D12C-DCF5-4C2A-934A-143649E0DBD1}" type="presOf" srcId="{267D16D1-EC81-4185-A0D8-C29417A2D173}" destId="{8B992C2D-5D37-4357-AAD4-663DAC82F1FF}" srcOrd="0" destOrd="0" presId="urn:microsoft.com/office/officeart/2005/8/layout/cycle8"/>
    <dgm:cxn modelId="{E29C813F-200E-4BE3-AC08-5A2F193BCEB7}" type="presOf" srcId="{51C2A21C-6116-4719-8BB3-24E7CC21B7C6}" destId="{F57F6BBA-D482-4A19-B7DC-F2A1F9D4CAD1}" srcOrd="1" destOrd="0" presId="urn:microsoft.com/office/officeart/2005/8/layout/cycle8"/>
    <dgm:cxn modelId="{89549945-AA07-440E-BD7D-06AA94445F17}" type="presOf" srcId="{3166686D-7B70-4D07-85F9-B8AF81F05C9F}" destId="{FE9751BF-623F-445F-9F47-060F44BC7085}" srcOrd="0" destOrd="0" presId="urn:microsoft.com/office/officeart/2005/8/layout/cycle8"/>
    <dgm:cxn modelId="{06B7FC6C-33D9-48DE-9D0A-A7A91D1E3273}" type="presOf" srcId="{EA777594-7E68-4ED3-8ECB-9288A7C046CB}" destId="{2BDABB7F-7A3B-499B-A0D6-4201A29CAA6A}" srcOrd="0" destOrd="0" presId="urn:microsoft.com/office/officeart/2005/8/layout/cycle8"/>
    <dgm:cxn modelId="{66206A73-80E7-4B5A-A754-BFD1C49EB166}" srcId="{BB821E0A-4912-42DA-94BF-013F326938B3}" destId="{3166686D-7B70-4D07-85F9-B8AF81F05C9F}" srcOrd="2" destOrd="0" parTransId="{080B3CB3-EDDD-436D-BAAD-703417714EFC}" sibTransId="{2118CCD5-CD5B-4490-B2BE-A8EA86BABE5C}"/>
    <dgm:cxn modelId="{E7D50455-22D3-452A-97C3-C8F16771DC13}" srcId="{BB821E0A-4912-42DA-94BF-013F326938B3}" destId="{51C2A21C-6116-4719-8BB3-24E7CC21B7C6}" srcOrd="1" destOrd="0" parTransId="{0A71D1F8-2B79-4EFF-BD91-1B7D4A755B06}" sibTransId="{892B802D-1567-469D-992B-30EC3BCC82D1}"/>
    <dgm:cxn modelId="{8256C156-CCD1-4A0E-9072-0BAC98596674}" srcId="{BB821E0A-4912-42DA-94BF-013F326938B3}" destId="{267D16D1-EC81-4185-A0D8-C29417A2D173}" srcOrd="0" destOrd="0" parTransId="{C3F7B3D0-6545-468B-BCBA-DC5788463220}" sibTransId="{D776D59F-E15F-4FA7-9A8F-26621E655E37}"/>
    <dgm:cxn modelId="{95AB3B79-D2CA-4BC5-9CCC-95DB3F7F129D}" type="presOf" srcId="{3166686D-7B70-4D07-85F9-B8AF81F05C9F}" destId="{BB869C08-0D89-4E64-8778-A5452DE7C5CE}" srcOrd="1" destOrd="0" presId="urn:microsoft.com/office/officeart/2005/8/layout/cycle8"/>
    <dgm:cxn modelId="{8957B0D5-756A-475A-887F-F5FDE542D501}" type="presOf" srcId="{EA777594-7E68-4ED3-8ECB-9288A7C046CB}" destId="{0C7C0207-FA71-4B6B-A7F3-533BC125CF5E}" srcOrd="1" destOrd="0" presId="urn:microsoft.com/office/officeart/2005/8/layout/cycle8"/>
    <dgm:cxn modelId="{06000EFF-08E3-477A-84DE-7CAC4A8E8156}" type="presOf" srcId="{267D16D1-EC81-4185-A0D8-C29417A2D173}" destId="{ABCAD791-0657-44D7-BFAC-92711F3C681A}" srcOrd="1" destOrd="0" presId="urn:microsoft.com/office/officeart/2005/8/layout/cycle8"/>
    <dgm:cxn modelId="{B8473D59-0BB2-4161-963C-78F22EEE08C8}" type="presParOf" srcId="{9A603A3C-ED93-4212-82CF-011D248F6DAE}" destId="{8B992C2D-5D37-4357-AAD4-663DAC82F1FF}" srcOrd="0" destOrd="0" presId="urn:microsoft.com/office/officeart/2005/8/layout/cycle8"/>
    <dgm:cxn modelId="{46B8E010-0BD7-4B66-9A8A-65E412F47A77}" type="presParOf" srcId="{9A603A3C-ED93-4212-82CF-011D248F6DAE}" destId="{73C28A0B-F206-4BC9-82E2-8CDFED072E0A}" srcOrd="1" destOrd="0" presId="urn:microsoft.com/office/officeart/2005/8/layout/cycle8"/>
    <dgm:cxn modelId="{F776DB37-4C78-4C15-A251-94D3D5686FD8}" type="presParOf" srcId="{9A603A3C-ED93-4212-82CF-011D248F6DAE}" destId="{E0AAF09A-C331-405C-9FDD-04C16DF148B1}" srcOrd="2" destOrd="0" presId="urn:microsoft.com/office/officeart/2005/8/layout/cycle8"/>
    <dgm:cxn modelId="{F96114A4-4F8B-4FC6-A5F3-E62C4C755DEB}" type="presParOf" srcId="{9A603A3C-ED93-4212-82CF-011D248F6DAE}" destId="{ABCAD791-0657-44D7-BFAC-92711F3C681A}" srcOrd="3" destOrd="0" presId="urn:microsoft.com/office/officeart/2005/8/layout/cycle8"/>
    <dgm:cxn modelId="{63CA00FD-49CA-4366-9399-1B892B7C2624}" type="presParOf" srcId="{9A603A3C-ED93-4212-82CF-011D248F6DAE}" destId="{CA36F7D7-7F3D-4A8A-99C7-0D3C921C9322}" srcOrd="4" destOrd="0" presId="urn:microsoft.com/office/officeart/2005/8/layout/cycle8"/>
    <dgm:cxn modelId="{4FF189EB-DD4B-4877-B44A-CF621A8C81BD}" type="presParOf" srcId="{9A603A3C-ED93-4212-82CF-011D248F6DAE}" destId="{DA2C43CF-958A-4C61-BD0F-9982C567379C}" srcOrd="5" destOrd="0" presId="urn:microsoft.com/office/officeart/2005/8/layout/cycle8"/>
    <dgm:cxn modelId="{951CE420-12DD-4ABD-93C6-936E8DFA239C}" type="presParOf" srcId="{9A603A3C-ED93-4212-82CF-011D248F6DAE}" destId="{18E6E614-A7BB-4A7A-881C-E24EC6FA7E3D}" srcOrd="6" destOrd="0" presId="urn:microsoft.com/office/officeart/2005/8/layout/cycle8"/>
    <dgm:cxn modelId="{FFF00508-710B-441B-BE7C-DCE8D6D8830D}" type="presParOf" srcId="{9A603A3C-ED93-4212-82CF-011D248F6DAE}" destId="{F57F6BBA-D482-4A19-B7DC-F2A1F9D4CAD1}" srcOrd="7" destOrd="0" presId="urn:microsoft.com/office/officeart/2005/8/layout/cycle8"/>
    <dgm:cxn modelId="{B13F9733-ABF0-4EEF-9E00-45C8675356AE}" type="presParOf" srcId="{9A603A3C-ED93-4212-82CF-011D248F6DAE}" destId="{FE9751BF-623F-445F-9F47-060F44BC7085}" srcOrd="8" destOrd="0" presId="urn:microsoft.com/office/officeart/2005/8/layout/cycle8"/>
    <dgm:cxn modelId="{8C5E23A4-E3D2-45D2-86F6-AB239AB51C89}" type="presParOf" srcId="{9A603A3C-ED93-4212-82CF-011D248F6DAE}" destId="{F64E99CC-86A5-4715-8013-84BD29DC5137}" srcOrd="9" destOrd="0" presId="urn:microsoft.com/office/officeart/2005/8/layout/cycle8"/>
    <dgm:cxn modelId="{5B8AF665-F689-4205-ACF1-BB781C5C9133}" type="presParOf" srcId="{9A603A3C-ED93-4212-82CF-011D248F6DAE}" destId="{D13A3CEF-88D1-4DAD-8E2F-919B92083994}" srcOrd="10" destOrd="0" presId="urn:microsoft.com/office/officeart/2005/8/layout/cycle8"/>
    <dgm:cxn modelId="{1EFD2E75-56D3-46C7-A8FB-D2CE599C89E1}" type="presParOf" srcId="{9A603A3C-ED93-4212-82CF-011D248F6DAE}" destId="{BB869C08-0D89-4E64-8778-A5452DE7C5CE}" srcOrd="11" destOrd="0" presId="urn:microsoft.com/office/officeart/2005/8/layout/cycle8"/>
    <dgm:cxn modelId="{9AD56FC5-9DD4-4A03-ABAF-D5C04C708B6B}" type="presParOf" srcId="{9A603A3C-ED93-4212-82CF-011D248F6DAE}" destId="{2BDABB7F-7A3B-499B-A0D6-4201A29CAA6A}" srcOrd="12" destOrd="0" presId="urn:microsoft.com/office/officeart/2005/8/layout/cycle8"/>
    <dgm:cxn modelId="{889A9DF7-7DB5-408F-BAD3-415E0CBF409D}" type="presParOf" srcId="{9A603A3C-ED93-4212-82CF-011D248F6DAE}" destId="{58227A22-8128-4158-874A-B471181A51B7}" srcOrd="13" destOrd="0" presId="urn:microsoft.com/office/officeart/2005/8/layout/cycle8"/>
    <dgm:cxn modelId="{3A0089CF-256F-4CF3-A35F-9EFACCD0FC02}" type="presParOf" srcId="{9A603A3C-ED93-4212-82CF-011D248F6DAE}" destId="{109BEA33-8ADF-40BC-A3A7-D41729810068}" srcOrd="14" destOrd="0" presId="urn:microsoft.com/office/officeart/2005/8/layout/cycle8"/>
    <dgm:cxn modelId="{02FF07AC-02DA-4269-BC66-1CE5EC290A0F}" type="presParOf" srcId="{9A603A3C-ED93-4212-82CF-011D248F6DAE}" destId="{0C7C0207-FA71-4B6B-A7F3-533BC125CF5E}" srcOrd="15" destOrd="0" presId="urn:microsoft.com/office/officeart/2005/8/layout/cycle8"/>
    <dgm:cxn modelId="{EFCF3E6D-E0FA-48CD-812C-61C815DB32EB}" type="presParOf" srcId="{9A603A3C-ED93-4212-82CF-011D248F6DAE}" destId="{76A35918-9801-4D86-A207-A647A8C2094C}" srcOrd="16" destOrd="0" presId="urn:microsoft.com/office/officeart/2005/8/layout/cycle8"/>
    <dgm:cxn modelId="{7F2C466F-C69D-483B-924C-8677C781D0CA}" type="presParOf" srcId="{9A603A3C-ED93-4212-82CF-011D248F6DAE}" destId="{5A920E1B-BCA6-4F86-A9E4-CD77F4B6ABE7}" srcOrd="17" destOrd="0" presId="urn:microsoft.com/office/officeart/2005/8/layout/cycle8"/>
    <dgm:cxn modelId="{670E1CFC-1BE0-4818-B0AD-09B0FDBEA897}" type="presParOf" srcId="{9A603A3C-ED93-4212-82CF-011D248F6DAE}" destId="{0239947E-297C-4863-A9C1-1E68802F76DB}" srcOrd="18" destOrd="0" presId="urn:microsoft.com/office/officeart/2005/8/layout/cycle8"/>
    <dgm:cxn modelId="{651A5199-ACE5-4020-B610-9BACA1B3C6B5}" type="presParOf" srcId="{9A603A3C-ED93-4212-82CF-011D248F6DAE}" destId="{B331FD76-514A-46A8-BB8C-7532B33A7FC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92C2D-5D37-4357-AAD4-663DAC82F1FF}">
      <dsp:nvSpPr>
        <dsp:cNvPr id="0" name=""/>
        <dsp:cNvSpPr/>
      </dsp:nvSpPr>
      <dsp:spPr>
        <a:xfrm>
          <a:off x="1380422" y="249817"/>
          <a:ext cx="3413760" cy="3413760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TST</a:t>
          </a:r>
        </a:p>
      </dsp:txBody>
      <dsp:txXfrm>
        <a:off x="3192560" y="957360"/>
        <a:ext cx="1259840" cy="934720"/>
      </dsp:txXfrm>
    </dsp:sp>
    <dsp:sp modelId="{CA36F7D7-7F3D-4A8A-99C7-0D3C921C9322}">
      <dsp:nvSpPr>
        <dsp:cNvPr id="0" name=""/>
        <dsp:cNvSpPr/>
      </dsp:nvSpPr>
      <dsp:spPr>
        <a:xfrm>
          <a:off x="1380422" y="364422"/>
          <a:ext cx="3413760" cy="3413760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TST + IGRA (if TST positive)</a:t>
          </a:r>
        </a:p>
      </dsp:txBody>
      <dsp:txXfrm>
        <a:off x="3192560" y="2135920"/>
        <a:ext cx="1259840" cy="934720"/>
      </dsp:txXfrm>
    </dsp:sp>
    <dsp:sp modelId="{FE9751BF-623F-445F-9F47-060F44BC7085}">
      <dsp:nvSpPr>
        <dsp:cNvPr id="0" name=""/>
        <dsp:cNvSpPr/>
      </dsp:nvSpPr>
      <dsp:spPr>
        <a:xfrm>
          <a:off x="1265817" y="364422"/>
          <a:ext cx="3413760" cy="3413760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IGRA alone</a:t>
          </a:r>
        </a:p>
      </dsp:txBody>
      <dsp:txXfrm>
        <a:off x="1607600" y="2135920"/>
        <a:ext cx="1259840" cy="934720"/>
      </dsp:txXfrm>
    </dsp:sp>
    <dsp:sp modelId="{2BDABB7F-7A3B-499B-A0D6-4201A29CAA6A}">
      <dsp:nvSpPr>
        <dsp:cNvPr id="0" name=""/>
        <dsp:cNvSpPr/>
      </dsp:nvSpPr>
      <dsp:spPr>
        <a:xfrm>
          <a:off x="1265817" y="249817"/>
          <a:ext cx="3413760" cy="3413760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TST/ TST+IGRA/ IGRA</a:t>
          </a:r>
        </a:p>
      </dsp:txBody>
      <dsp:txXfrm>
        <a:off x="1607600" y="957360"/>
        <a:ext cx="1259840" cy="934720"/>
      </dsp:txXfrm>
    </dsp:sp>
    <dsp:sp modelId="{76A35918-9801-4D86-A207-A647A8C2094C}">
      <dsp:nvSpPr>
        <dsp:cNvPr id="0" name=""/>
        <dsp:cNvSpPr/>
      </dsp:nvSpPr>
      <dsp:spPr>
        <a:xfrm>
          <a:off x="1169094" y="38489"/>
          <a:ext cx="3836416" cy="383641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20E1B-BCA6-4F86-A9E4-CD77F4B6ABE7}">
      <dsp:nvSpPr>
        <dsp:cNvPr id="0" name=""/>
        <dsp:cNvSpPr/>
      </dsp:nvSpPr>
      <dsp:spPr>
        <a:xfrm>
          <a:off x="1169094" y="153094"/>
          <a:ext cx="3836416" cy="383641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9947E-297C-4863-A9C1-1E68802F76DB}">
      <dsp:nvSpPr>
        <dsp:cNvPr id="0" name=""/>
        <dsp:cNvSpPr/>
      </dsp:nvSpPr>
      <dsp:spPr>
        <a:xfrm>
          <a:off x="1054489" y="153094"/>
          <a:ext cx="3836416" cy="383641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1FD76-514A-46A8-BB8C-7532B33A7FC4}">
      <dsp:nvSpPr>
        <dsp:cNvPr id="0" name=""/>
        <dsp:cNvSpPr/>
      </dsp:nvSpPr>
      <dsp:spPr>
        <a:xfrm>
          <a:off x="1054489" y="38489"/>
          <a:ext cx="3836416" cy="383641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F4C75F-29D6-4386-9908-B1B87354AD95}" type="datetimeFigureOut">
              <a:rPr lang="en-US"/>
              <a:pPr>
                <a:defRPr/>
              </a:pPr>
              <a:t>6/12/2023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63B3390-1021-4FE7-A375-060E5C697A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81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DDF37-67D7-400E-A626-AF1883A4DC8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57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28D91E-F2FF-449D-B035-11247D15EEDA}" type="slidenum">
              <a:rPr lang="en-GB" smtClean="0"/>
              <a:pPr eaLnBrk="1" hangingPunct="1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25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DDF37-67D7-400E-A626-AF1883A4DC89}" type="slidenum">
              <a:rPr lang="en-GB" smtClean="0"/>
              <a:pPr>
                <a:defRPr/>
              </a:pPr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18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DDF37-67D7-400E-A626-AF1883A4DC89}" type="slidenum">
              <a:rPr lang="en-GB" smtClean="0"/>
              <a:pPr>
                <a:defRPr/>
              </a:pPr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906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DDF37-67D7-400E-A626-AF1883A4DC89}" type="slidenum">
              <a:rPr lang="en-GB" smtClean="0"/>
              <a:pPr>
                <a:defRPr/>
              </a:pPr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57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DDF37-67D7-400E-A626-AF1883A4DC89}" type="slidenum">
              <a:rPr lang="en-GB" smtClean="0"/>
              <a:pPr>
                <a:defRPr/>
              </a:pPr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42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 flipV="1">
            <a:off x="1000125" y="3716338"/>
            <a:ext cx="7524750" cy="0"/>
          </a:xfrm>
          <a:prstGeom prst="line">
            <a:avLst/>
          </a:prstGeom>
          <a:noFill/>
          <a:ln w="92075">
            <a:solidFill>
              <a:srgbClr val="FFC2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6990-AB03-47B1-A85C-80E9D5EEB536}" type="datetimeFigureOut">
              <a:rPr lang="en-US"/>
              <a:pPr>
                <a:defRPr/>
              </a:pPr>
              <a:t>6/12/2023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3DA0-7781-48A0-9886-BB7B5A67D8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76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CC4EA-3C15-40C3-A6FF-91B68FBD1D93}" type="datetimeFigureOut">
              <a:rPr lang="en-US"/>
              <a:pPr>
                <a:defRPr/>
              </a:pPr>
              <a:t>6/12/2023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D3BAE-00BD-4721-819C-670BB0A206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16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0ADEB-8BD7-4F4F-8D32-0B95738D73F5}" type="datetimeFigureOut">
              <a:rPr lang="en-US"/>
              <a:pPr>
                <a:defRPr/>
              </a:pPr>
              <a:t>6/12/2023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86BE5-37E2-42B0-9464-1AA7164755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56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 flipV="1">
            <a:off x="1000125" y="1500188"/>
            <a:ext cx="7524750" cy="0"/>
          </a:xfrm>
          <a:prstGeom prst="line">
            <a:avLst/>
          </a:prstGeom>
          <a:noFill/>
          <a:ln w="92075">
            <a:solidFill>
              <a:srgbClr val="FFC2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6C5C2-2C48-498C-B39D-9939D3E1FC99}" type="datetimeFigureOut">
              <a:rPr lang="en-US"/>
              <a:pPr>
                <a:defRPr/>
              </a:pPr>
              <a:t>6/12/2023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60EEF-062D-45CF-B1CE-B14581A2B8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88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4DD7-A415-4116-8F8C-2A21B84BE542}" type="datetimeFigureOut">
              <a:rPr lang="en-US"/>
              <a:pPr>
                <a:defRPr/>
              </a:pPr>
              <a:t>6/12/2023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71384-23DA-4462-9215-C0D085037E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13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 flipV="1">
            <a:off x="1000125" y="1500188"/>
            <a:ext cx="7524750" cy="0"/>
          </a:xfrm>
          <a:prstGeom prst="line">
            <a:avLst/>
          </a:prstGeom>
          <a:noFill/>
          <a:ln w="92075">
            <a:solidFill>
              <a:srgbClr val="FFC2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E606-0D3F-45B0-82DF-E81A3D0074E1}" type="datetimeFigureOut">
              <a:rPr lang="en-US"/>
              <a:pPr>
                <a:defRPr/>
              </a:pPr>
              <a:t>6/12/2023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EFEA-F73D-4B20-82CF-A5ACC9E237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48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F82E-6507-48E9-8DBD-CBF754A1732E}" type="datetimeFigureOut">
              <a:rPr lang="en-US"/>
              <a:pPr>
                <a:defRPr/>
              </a:pPr>
              <a:t>6/12/2023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5341-ECFD-438B-B191-CCDBCC804A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05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A9C28-246D-4E7D-B00E-73B95A761BB2}" type="datetimeFigureOut">
              <a:rPr lang="en-US"/>
              <a:pPr>
                <a:defRPr/>
              </a:pPr>
              <a:t>6/12/2023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E8F2-A584-4375-A481-D5172D2B36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24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17AB-05BD-46F9-8562-842F43465423}" type="datetimeFigureOut">
              <a:rPr lang="en-US"/>
              <a:pPr>
                <a:defRPr/>
              </a:pPr>
              <a:t>6/12/2023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0474-B4F0-4A2E-9D69-FB9F702D41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38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4C171-5FEE-4CA7-85C3-782B6D8C45C2}" type="datetimeFigureOut">
              <a:rPr lang="en-US"/>
              <a:pPr>
                <a:defRPr/>
              </a:pPr>
              <a:t>6/12/2023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1DB6-8950-40F1-B10B-0DD06349A2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09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2B907-81B6-4665-BDD3-F1B4516FFD91}" type="datetimeFigureOut">
              <a:rPr lang="en-US"/>
              <a:pPr>
                <a:defRPr/>
              </a:pPr>
              <a:t>6/12/2023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55872-81E3-4512-9573-FBCE232746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97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4F1765-2DBE-46DB-AAAD-76F6601ED26B}" type="datetimeFigureOut">
              <a:rPr lang="en-US"/>
              <a:pPr>
                <a:defRPr/>
              </a:pPr>
              <a:t>6/12/2023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B130D2-0E16-48B0-9002-6419D99A02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49" r:id="rId3"/>
    <p:sldLayoutId id="214748375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s://www.freeimageslive.co.uk/free_stock_image/chest-xray-jpg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hyperlink" Target="https://www.publicdomainpictures.net/view-image.php?image=354141&amp;picture=vit-stampeltext-for-policy-pa-gron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890073" cy="3096343"/>
          </a:xfrm>
        </p:spPr>
        <p:txBody>
          <a:bodyPr/>
          <a:lstStyle/>
          <a:p>
            <a:pPr eaLnBrk="1" hangingPunct="1"/>
            <a:r>
              <a:rPr lang="en-GB" sz="3700" b="1" dirty="0"/>
              <a:t>Migrant Screening for tuberculosis: from clinical observation to policy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071938"/>
            <a:ext cx="7632848" cy="20716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/>
              <a:t>Professor Manish Pareek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/>
              <a:t>Chair in Infectious Diseases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/>
              <a:t>University of Leicester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/>
              <a:t>mp426@le.ac.uk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5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5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5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805999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7153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700" b="1" dirty="0"/>
              <a:t>TB mainly a disease of foreign-born in the UK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6438" y="6429375"/>
            <a:ext cx="328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PHE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25009"/>
            <a:ext cx="7056784" cy="45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983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95536" y="142875"/>
            <a:ext cx="8352928" cy="1143000"/>
          </a:xfrm>
        </p:spPr>
        <p:txBody>
          <a:bodyPr/>
          <a:lstStyle/>
          <a:p>
            <a:r>
              <a:rPr lang="en-GB" sz="3400" b="1" dirty="0"/>
              <a:t>What determines TB epidemiology in the UK?</a:t>
            </a:r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071688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403648" y="5429250"/>
            <a:ext cx="712879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500" b="1" dirty="0"/>
              <a:t>Reason: Synergistic impact of migration and reactivating latent tuberculosis infection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9082078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1143000"/>
          </a:xfrm>
        </p:spPr>
        <p:txBody>
          <a:bodyPr/>
          <a:lstStyle/>
          <a:p>
            <a:r>
              <a:rPr lang="en-GB" sz="3700" b="1" dirty="0"/>
              <a:t>Evolving migration patterns during the </a:t>
            </a:r>
            <a:br>
              <a:rPr lang="en-GB" sz="3700" b="1" dirty="0"/>
            </a:br>
            <a:r>
              <a:rPr lang="en-GB" sz="3700" b="1" dirty="0"/>
              <a:t>20th/21st century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714500"/>
            <a:ext cx="78422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86438" y="6429375"/>
            <a:ext cx="328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IOM 2005</a:t>
            </a:r>
          </a:p>
        </p:txBody>
      </p:sp>
    </p:spTree>
    <p:extLst>
      <p:ext uri="{BB962C8B-B14F-4D97-AF65-F5344CB8AC3E}">
        <p14:creationId xmlns:p14="http://schemas.microsoft.com/office/powerpoint/2010/main" val="31086786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Migration to the UK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6438" y="6429375"/>
            <a:ext cx="328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ONS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68961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8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300" b="1" dirty="0"/>
              <a:t>Migration to the UK: region of birth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6438" y="6429375"/>
            <a:ext cx="328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ONS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715125" cy="438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9672" y="2276872"/>
            <a:ext cx="2088232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553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300" b="1" dirty="0"/>
              <a:t>Migration to the UK: region of birth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6438" y="6429375"/>
            <a:ext cx="328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ONS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715125" cy="438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1920" y="2348880"/>
            <a:ext cx="1512168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474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300" b="1" dirty="0"/>
              <a:t>Migration to the UK: region of birth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6438" y="6429375"/>
            <a:ext cx="328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ONS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715125" cy="4381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0152" y="2348880"/>
            <a:ext cx="1080120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777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300" b="1" dirty="0"/>
              <a:t>Migration to the UK: latest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6438" y="6429375"/>
            <a:ext cx="328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ONS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599B2A-5CB8-4453-AE05-304B4346C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85" y="1844824"/>
            <a:ext cx="764197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50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939800"/>
          </a:xfrm>
        </p:spPr>
        <p:txBody>
          <a:bodyPr/>
          <a:lstStyle/>
          <a:p>
            <a:r>
              <a:rPr lang="en-GB" sz="4100" b="1" dirty="0"/>
              <a:t>Migration to UK influenced by its past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28813"/>
            <a:ext cx="81438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5661248"/>
            <a:ext cx="1670280" cy="9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902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1143000"/>
          </a:xfrm>
        </p:spPr>
        <p:txBody>
          <a:bodyPr/>
          <a:lstStyle/>
          <a:p>
            <a:r>
              <a:rPr lang="en-GB" sz="4100" b="1" dirty="0"/>
              <a:t>Reactivation of LTBI plays critical role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idx="1"/>
          </p:nvPr>
        </p:nvSpPr>
        <p:spPr>
          <a:xfrm>
            <a:off x="71438" y="1500188"/>
            <a:ext cx="8786812" cy="4857750"/>
          </a:xfrm>
        </p:spPr>
        <p:txBody>
          <a:bodyPr/>
          <a:lstStyle/>
          <a:p>
            <a:r>
              <a:rPr lang="en-GB" sz="2800" b="1" dirty="0"/>
              <a:t>Data suggests little active TB at time of migration</a:t>
            </a:r>
          </a:p>
          <a:p>
            <a:r>
              <a:rPr lang="en-GB" sz="2800" b="1" dirty="0"/>
              <a:t>High rates in initial years after migration (new-entrants)</a:t>
            </a:r>
          </a:p>
          <a:p>
            <a:pPr lvl="1"/>
            <a:endParaRPr lang="en-GB" b="1" dirty="0"/>
          </a:p>
          <a:p>
            <a:pPr lvl="1"/>
            <a:endParaRPr lang="en-GB" b="1" dirty="0"/>
          </a:p>
          <a:p>
            <a:pPr lvl="1"/>
            <a:endParaRPr lang="en-GB" b="1" dirty="0"/>
          </a:p>
          <a:p>
            <a:pPr lvl="1"/>
            <a:endParaRPr lang="en-GB" b="1" dirty="0"/>
          </a:p>
          <a:p>
            <a:pPr lvl="1">
              <a:buFont typeface="Arial" charset="0"/>
              <a:buNone/>
            </a:pPr>
            <a:endParaRPr lang="en-GB" b="1" dirty="0"/>
          </a:p>
          <a:p>
            <a:pPr lvl="1">
              <a:buFont typeface="Arial" charset="0"/>
              <a:buNone/>
            </a:pPr>
            <a:endParaRPr lang="en-GB" b="1" dirty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803177"/>
            <a:ext cx="2786062" cy="27860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01828"/>
            <a:ext cx="2643188" cy="2841736"/>
          </a:xfrm>
          <a:prstGeom prst="rect">
            <a:avLst/>
          </a:prstGeom>
          <a:noFill/>
          <a:ln w="63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5750" y="5834063"/>
            <a:ext cx="85010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latin typeface="+mj-lt"/>
              </a:rPr>
              <a:t>Molecular studies: limited community transmission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9952" y="6429375"/>
            <a:ext cx="4932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Sources: HPA 2011, Ormerod 1998, Cohen 2001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/>
          <a:stretch>
            <a:fillRect/>
          </a:stretch>
        </p:blipFill>
        <p:spPr bwMode="auto">
          <a:xfrm>
            <a:off x="241320" y="2801827"/>
            <a:ext cx="3049784" cy="2841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574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/>
              <a:t>Areas to cover today…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11242" r="4117" b="17467"/>
          <a:stretch/>
        </p:blipFill>
        <p:spPr bwMode="auto">
          <a:xfrm>
            <a:off x="422479" y="1816615"/>
            <a:ext cx="1882176" cy="99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ww.iom.int/files/live/sites/iom/files/photostories/Thailand/IOM-TB-work/th-iom-tb-06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9" y="5031844"/>
            <a:ext cx="1543356" cy="10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23" y="1935576"/>
            <a:ext cx="1209352" cy="90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2037" y="2806773"/>
            <a:ext cx="163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n-lt"/>
              </a:rPr>
              <a:t>Epidemiology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7323" y="2846784"/>
            <a:ext cx="120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n-lt"/>
              </a:rPr>
              <a:t>Migration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30893" y="6088427"/>
            <a:ext cx="248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n-lt"/>
              </a:rPr>
              <a:t>Policy implications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43015" y="6113985"/>
            <a:ext cx="188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n-lt"/>
              </a:rPr>
              <a:t>Future direction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3316" y="4006982"/>
            <a:ext cx="179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n-lt"/>
              </a:rPr>
              <a:t>Illustrative cases</a:t>
            </a:r>
          </a:p>
        </p:txBody>
      </p:sp>
      <p:sp>
        <p:nvSpPr>
          <p:cNvPr id="3" name="Diamond 2"/>
          <p:cNvSpPr/>
          <p:nvPr/>
        </p:nvSpPr>
        <p:spPr>
          <a:xfrm>
            <a:off x="1270917" y="3620148"/>
            <a:ext cx="6984776" cy="1143000"/>
          </a:xfrm>
          <a:prstGeom prst="diamond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4088" t="-6289" r="-9505" b="6289"/>
          <a:stretch/>
        </p:blipFill>
        <p:spPr>
          <a:xfrm>
            <a:off x="6818861" y="4999377"/>
            <a:ext cx="1684443" cy="11080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745A21-F74F-4997-B366-1AC10410DA4E}"/>
              </a:ext>
            </a:extLst>
          </p:cNvPr>
          <p:cNvSpPr txBox="1"/>
          <p:nvPr/>
        </p:nvSpPr>
        <p:spPr>
          <a:xfrm>
            <a:off x="6481495" y="2788990"/>
            <a:ext cx="220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n-lt"/>
              </a:rPr>
              <a:t>Active TB screening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9AD6E-2A58-423A-A904-4860B77B6770}"/>
              </a:ext>
            </a:extLst>
          </p:cNvPr>
          <p:cNvSpPr txBox="1"/>
          <p:nvPr/>
        </p:nvSpPr>
        <p:spPr>
          <a:xfrm>
            <a:off x="221163" y="6067884"/>
            <a:ext cx="220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n-lt"/>
              </a:rPr>
              <a:t>Latent TB screening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9D8A6-9144-48AC-AA3E-7C4992818A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20550" b="21629"/>
          <a:stretch/>
        </p:blipFill>
        <p:spPr>
          <a:xfrm>
            <a:off x="3798039" y="5201001"/>
            <a:ext cx="1547919" cy="8950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2EB40B-A59A-473E-A805-BC6962D311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10800000" flipV="1">
            <a:off x="6797700" y="1974217"/>
            <a:ext cx="1572891" cy="79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228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To recap…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r>
              <a:rPr lang="en-GB" b="1" dirty="0"/>
              <a:t>TB cases in the foreign-born make up a significant proportion of TB burden</a:t>
            </a:r>
          </a:p>
          <a:p>
            <a:r>
              <a:rPr lang="en-GB" b="1" dirty="0"/>
              <a:t>Combined impact of migration and reactivation of pre-existing latent TB infection</a:t>
            </a:r>
          </a:p>
          <a:p>
            <a:r>
              <a:rPr lang="en-GB" b="1" dirty="0"/>
              <a:t>High rates within the first 5 years after entry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24737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876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25 year from Ethiopia</a:t>
            </a:r>
          </a:p>
          <a:p>
            <a:r>
              <a:rPr lang="en-GB" b="1" dirty="0"/>
              <a:t>UK arrival July 2018</a:t>
            </a:r>
          </a:p>
          <a:p>
            <a:r>
              <a:rPr lang="en-GB" b="1" dirty="0"/>
              <a:t>Asylum seeker, lives in shared accommodation</a:t>
            </a:r>
          </a:p>
          <a:p>
            <a:r>
              <a:rPr lang="en-GB" b="1" dirty="0"/>
              <a:t>QuantiFERON positive in primary care</a:t>
            </a:r>
          </a:p>
          <a:p>
            <a:r>
              <a:rPr lang="en-GB" b="1" dirty="0"/>
              <a:t>Dry cough but no other symptoms</a:t>
            </a:r>
          </a:p>
        </p:txBody>
      </p:sp>
    </p:spTree>
    <p:extLst>
      <p:ext uri="{BB962C8B-B14F-4D97-AF65-F5344CB8AC3E}">
        <p14:creationId xmlns:p14="http://schemas.microsoft.com/office/powerpoint/2010/main" val="2822495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980728"/>
            <a:ext cx="4536504" cy="485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73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705" t="1" r="15335" b="38962"/>
          <a:stretch/>
        </p:blipFill>
        <p:spPr>
          <a:xfrm>
            <a:off x="1835696" y="476672"/>
            <a:ext cx="568050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48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Sputum Xpert positive; No Rif resistance</a:t>
            </a:r>
          </a:p>
          <a:p>
            <a:r>
              <a:rPr lang="en-GB" b="1" dirty="0"/>
              <a:t>Started on treatment in hospital</a:t>
            </a:r>
          </a:p>
          <a:p>
            <a:r>
              <a:rPr lang="en-GB" b="1" dirty="0"/>
              <a:t>Made good recovery</a:t>
            </a:r>
          </a:p>
        </p:txBody>
      </p:sp>
    </p:spTree>
    <p:extLst>
      <p:ext uri="{BB962C8B-B14F-4D97-AF65-F5344CB8AC3E}">
        <p14:creationId xmlns:p14="http://schemas.microsoft.com/office/powerpoint/2010/main" val="4138465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n-GB" sz="4100" b="1" dirty="0"/>
              <a:t>Simplified migrant flows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75"/>
          <a:stretch/>
        </p:blipFill>
        <p:spPr>
          <a:xfrm>
            <a:off x="138844" y="1700808"/>
            <a:ext cx="8999984" cy="5052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75656" y="4869160"/>
            <a:ext cx="122413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 rot="2542492">
            <a:off x="2328772" y="4212728"/>
            <a:ext cx="108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572000" y="5000264"/>
            <a:ext cx="1872208" cy="949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300192" y="5301208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588224" y="3284984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984268" y="2994546"/>
            <a:ext cx="360040" cy="36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226435" y="1970346"/>
            <a:ext cx="1044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804248" y="2202458"/>
            <a:ext cx="288032" cy="685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674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n-GB" sz="4100" b="1" dirty="0"/>
              <a:t>Multiple screening points in the migration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75"/>
          <a:stretch/>
        </p:blipFill>
        <p:spPr>
          <a:xfrm>
            <a:off x="138844" y="1700808"/>
            <a:ext cx="8999984" cy="50529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5000264"/>
            <a:ext cx="1872208" cy="949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300192" y="5301208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588224" y="3284984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984268" y="2994546"/>
            <a:ext cx="360040" cy="36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226435" y="1970346"/>
            <a:ext cx="1044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804248" y="2202458"/>
            <a:ext cx="288032" cy="685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214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n-GB" sz="4100" b="1" dirty="0"/>
              <a:t>Multiple screening points in the migration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75"/>
          <a:stretch/>
        </p:blipFill>
        <p:spPr>
          <a:xfrm>
            <a:off x="138844" y="1700808"/>
            <a:ext cx="8999984" cy="50529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88224" y="3284984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984268" y="2994546"/>
            <a:ext cx="360040" cy="36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226435" y="1970346"/>
            <a:ext cx="1044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804248" y="2202458"/>
            <a:ext cx="288032" cy="685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720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n-GB" sz="4100" b="1" dirty="0"/>
              <a:t>Multiple screening points in the migration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75"/>
          <a:stretch/>
        </p:blipFill>
        <p:spPr>
          <a:xfrm>
            <a:off x="138844" y="1700808"/>
            <a:ext cx="8999984" cy="50529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26435" y="1970346"/>
            <a:ext cx="1044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804248" y="2202458"/>
            <a:ext cx="288032" cy="685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81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501063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/>
              <a:t>Temporal changes in UK TB burden</a:t>
            </a:r>
            <a:endParaRPr lang="en-GB" dirty="0"/>
          </a:p>
        </p:txBody>
      </p:sp>
      <p:sp>
        <p:nvSpPr>
          <p:cNvPr id="113" name="TextBox 112"/>
          <p:cNvSpPr txBox="1"/>
          <p:nvPr/>
        </p:nvSpPr>
        <p:spPr>
          <a:xfrm>
            <a:off x="5508104" y="6429375"/>
            <a:ext cx="3564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Thomas et al Thorax 2018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3150"/>
            <a:ext cx="7239719" cy="4666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23728" y="5301208"/>
            <a:ext cx="22779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            Incidence</a:t>
            </a:r>
          </a:p>
          <a:p>
            <a:r>
              <a:rPr lang="en-GB" dirty="0"/>
              <a:t>            Mortality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241455" y="5517232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41455" y="5733256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11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n-GB" sz="4100" b="1" dirty="0"/>
              <a:t>Multiple screening points in the migration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75"/>
          <a:stretch/>
        </p:blipFill>
        <p:spPr>
          <a:xfrm>
            <a:off x="138844" y="1700808"/>
            <a:ext cx="8999984" cy="50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75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High-income countries prioritise screening for </a:t>
            </a:r>
            <a:r>
              <a:rPr lang="en-GB" sz="3600" b="1" dirty="0">
                <a:solidFill>
                  <a:srgbClr val="FF0000"/>
                </a:solidFill>
              </a:rPr>
              <a:t>active </a:t>
            </a:r>
            <a:r>
              <a:rPr lang="en-GB" sz="3600" b="1" dirty="0"/>
              <a:t>TB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/>
              <a:t>rather than </a:t>
            </a:r>
            <a:r>
              <a:rPr lang="en-GB" sz="3600" b="1" dirty="0">
                <a:solidFill>
                  <a:srgbClr val="0070C0"/>
                </a:solidFill>
              </a:rPr>
              <a:t>latent </a:t>
            </a:r>
            <a:r>
              <a:rPr lang="en-GB" sz="3600" b="1" dirty="0"/>
              <a:t>TB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9250" y="6429375"/>
            <a:ext cx="36433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Pareek M 2012</a:t>
            </a:r>
          </a:p>
        </p:txBody>
      </p:sp>
      <p:pic>
        <p:nvPicPr>
          <p:cNvPr id="10" name="Picture 56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772816"/>
            <a:ext cx="4104456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Picture 55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772816"/>
            <a:ext cx="4248472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115616" y="5301208"/>
            <a:ext cx="2448272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25/29 (86.2%) </a:t>
            </a:r>
          </a:p>
          <a:p>
            <a:r>
              <a:rPr lang="en-GB" sz="2800" b="1" dirty="0"/>
              <a:t> - active TB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0112" y="5301208"/>
            <a:ext cx="2448272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16/29 (55.1%) </a:t>
            </a:r>
          </a:p>
          <a:p>
            <a:r>
              <a:rPr lang="en-GB" sz="2800" b="1" dirty="0"/>
              <a:t> - latent TB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2016510" y="4977172"/>
            <a:ext cx="503262" cy="79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553014" y="4976378"/>
            <a:ext cx="504056" cy="1588"/>
          </a:xfrm>
          <a:prstGeom prst="straightConnector1">
            <a:avLst/>
          </a:prstGeom>
          <a:ln w="412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256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100" b="1" dirty="0"/>
              <a:t>…But screening yields for </a:t>
            </a:r>
            <a:r>
              <a:rPr lang="en-GB" sz="4100" b="1" dirty="0">
                <a:solidFill>
                  <a:srgbClr val="FF0000"/>
                </a:solidFill>
              </a:rPr>
              <a:t>active </a:t>
            </a:r>
            <a:r>
              <a:rPr lang="en-GB" sz="4100" b="1" dirty="0"/>
              <a:t>tuberculosis are highly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6438" y="6429375"/>
            <a:ext cx="328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Arshad et al 2010</a:t>
            </a:r>
          </a:p>
        </p:txBody>
      </p:sp>
      <p:pic>
        <p:nvPicPr>
          <p:cNvPr id="2050" name="Picture 2" descr="Fig. 2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904656" cy="42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4896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100" b="1" dirty="0"/>
              <a:t>…But screening yields for </a:t>
            </a:r>
            <a:r>
              <a:rPr lang="en-GB" sz="4100" b="1" dirty="0">
                <a:solidFill>
                  <a:srgbClr val="FF0000"/>
                </a:solidFill>
              </a:rPr>
              <a:t>active </a:t>
            </a:r>
            <a:r>
              <a:rPr lang="en-GB" sz="4100" b="1" dirty="0"/>
              <a:t>tuberculosis are highly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6438" y="6429375"/>
            <a:ext cx="328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Arshad et al 2010</a:t>
            </a:r>
          </a:p>
        </p:txBody>
      </p:sp>
      <p:pic>
        <p:nvPicPr>
          <p:cNvPr id="2050" name="Picture 2" descr="Fig. 2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904656" cy="42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3688" y="5449547"/>
            <a:ext cx="5904655" cy="36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976017" y="5922088"/>
            <a:ext cx="2096546" cy="47705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Yield 0.35%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11921" y="5831471"/>
            <a:ext cx="864096" cy="3600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82570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700" b="1" dirty="0"/>
              <a:t>Pre-arrival screening yields for </a:t>
            </a:r>
            <a:r>
              <a:rPr lang="en-GB" sz="3700" b="1" dirty="0">
                <a:solidFill>
                  <a:srgbClr val="FF0000"/>
                </a:solidFill>
              </a:rPr>
              <a:t>active </a:t>
            </a:r>
            <a:r>
              <a:rPr lang="en-GB" sz="3700" b="1" dirty="0"/>
              <a:t>tuberculosis may be higher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624227"/>
            <a:ext cx="4939912" cy="52268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6136" y="6505599"/>
            <a:ext cx="32861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400" b="1" dirty="0">
                <a:latin typeface="+mj-lt"/>
              </a:rPr>
              <a:t>Source: Liu et al 2009</a:t>
            </a:r>
          </a:p>
        </p:txBody>
      </p:sp>
    </p:spTree>
    <p:extLst>
      <p:ext uri="{BB962C8B-B14F-4D97-AF65-F5344CB8AC3E}">
        <p14:creationId xmlns:p14="http://schemas.microsoft.com/office/powerpoint/2010/main" val="199924287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700" b="1" dirty="0"/>
              <a:t>Pre-arrival screening yields for </a:t>
            </a:r>
            <a:r>
              <a:rPr lang="en-GB" sz="3700" b="1" dirty="0">
                <a:solidFill>
                  <a:srgbClr val="FF0000"/>
                </a:solidFill>
              </a:rPr>
              <a:t>active </a:t>
            </a:r>
            <a:r>
              <a:rPr lang="en-GB" sz="3700" b="1" dirty="0"/>
              <a:t>tuberculosis may be higher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624227"/>
            <a:ext cx="4939912" cy="52268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5736" y="2276872"/>
            <a:ext cx="4896000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2872080"/>
            <a:ext cx="2314600" cy="47705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Yield 0.96%</a:t>
            </a:r>
          </a:p>
        </p:txBody>
      </p:sp>
      <p:cxnSp>
        <p:nvCxnSpPr>
          <p:cNvPr id="8" name="Elbow Connector 7"/>
          <p:cNvCxnSpPr>
            <a:stCxn id="4" idx="3"/>
            <a:endCxn id="5" idx="0"/>
          </p:cNvCxnSpPr>
          <p:nvPr/>
        </p:nvCxnSpPr>
        <p:spPr>
          <a:xfrm>
            <a:off x="7091736" y="2384884"/>
            <a:ext cx="648000" cy="46800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86438" y="6525344"/>
            <a:ext cx="32861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400" b="1" dirty="0">
                <a:latin typeface="+mj-lt"/>
              </a:rPr>
              <a:t>Source: Liu et al 2009</a:t>
            </a:r>
          </a:p>
        </p:txBody>
      </p:sp>
    </p:spTree>
    <p:extLst>
      <p:ext uri="{BB962C8B-B14F-4D97-AF65-F5344CB8AC3E}">
        <p14:creationId xmlns:p14="http://schemas.microsoft.com/office/powerpoint/2010/main" val="60629385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700" b="1" dirty="0"/>
              <a:t>Pre-arrival screening yields for </a:t>
            </a:r>
            <a:r>
              <a:rPr lang="en-GB" sz="3700" b="1" dirty="0">
                <a:solidFill>
                  <a:srgbClr val="FF0000"/>
                </a:solidFill>
              </a:rPr>
              <a:t>active</a:t>
            </a:r>
            <a:r>
              <a:rPr lang="en-GB" sz="3700" b="1" dirty="0"/>
              <a:t> tuberculosis may be higher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624227"/>
            <a:ext cx="4939912" cy="52268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5736" y="2276872"/>
            <a:ext cx="4896000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2872080"/>
            <a:ext cx="2314600" cy="47705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Yield 0.96%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5736" y="3645024"/>
            <a:ext cx="4896000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481" y="4964938"/>
            <a:ext cx="2314600" cy="86177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Yield 0.019%-3.4%</a:t>
            </a:r>
          </a:p>
        </p:txBody>
      </p:sp>
      <p:cxnSp>
        <p:nvCxnSpPr>
          <p:cNvPr id="8" name="Elbow Connector 7"/>
          <p:cNvCxnSpPr>
            <a:stCxn id="4" idx="3"/>
            <a:endCxn id="5" idx="0"/>
          </p:cNvCxnSpPr>
          <p:nvPr/>
        </p:nvCxnSpPr>
        <p:spPr>
          <a:xfrm>
            <a:off x="7091736" y="2384884"/>
            <a:ext cx="648000" cy="46800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1043736" y="4185168"/>
            <a:ext cx="1152000" cy="756000"/>
          </a:xfrm>
          <a:prstGeom prst="bentConnector3">
            <a:avLst>
              <a:gd name="adj1" fmla="val 10050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86438" y="6525344"/>
            <a:ext cx="32861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400" b="1" dirty="0">
                <a:latin typeface="+mj-lt"/>
              </a:rPr>
              <a:t>Source: Liu et al 2009</a:t>
            </a:r>
          </a:p>
        </p:txBody>
      </p:sp>
    </p:spTree>
    <p:extLst>
      <p:ext uri="{BB962C8B-B14F-4D97-AF65-F5344CB8AC3E}">
        <p14:creationId xmlns:p14="http://schemas.microsoft.com/office/powerpoint/2010/main" val="1621315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Increasing diagnosis of TB as part of pre-arrival UK programme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86438" y="6429375"/>
            <a:ext cx="328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UKHSA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16832"/>
            <a:ext cx="7474024" cy="433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68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45016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Studies/documents which have examined migrant screening for tuberculosis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504" y="1600697"/>
          <a:ext cx="8928992" cy="47201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9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6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Author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Year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Location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Aim of study/analysis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Tools assessed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Empirical data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Model type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(Decision-analysi</a:t>
                      </a:r>
                      <a:r>
                        <a:rPr lang="en-GB" sz="1100" b="1" baseline="0" dirty="0">
                          <a:effectLst/>
                          <a:latin typeface="+mj-lt"/>
                        </a:rPr>
                        <a:t>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effectLst/>
                          <a:latin typeface="+mj-lt"/>
                        </a:rPr>
                        <a:t>(DA) or Markov (M))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Assessment of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cost-effectiveness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Dasgupta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2000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CXR and TST in screening migrants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 and TST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Yes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 and M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Schwartzman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2000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CXR and TST in screening migrants from hypothetical high, medium and low TB burden settings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 and TST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and M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Khan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2002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USA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</a:t>
                      </a:r>
                      <a:r>
                        <a:rPr lang="en-GB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TST versus no screening for latent TB in recent migrants from different world regions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 vs No screening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NICE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2006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UK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no</a:t>
                      </a:r>
                      <a:r>
                        <a:rPr lang="en-GB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screening versus TST, IGRA or TST+IGRA as screening tools for latent TB in recent migrants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TST, IGRA, TST+IGRA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£/QALY loss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Oxlade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2007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no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screening versus TST, IGRA or TST+IGRA as screening tools for latent TB in recent migrants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CXR, 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TST, IGRA, TST+IGRA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NICE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2011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UK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no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screening versus TST, IGRA or TST+IGRA as screening tools for latent TB in recent migrants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TST, IGRA, TST+IGRA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£/QALY loss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Pareek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no screening versus IGRA screening at different incidence thresholds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IGRA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</a:t>
                      </a:r>
                      <a:r>
                        <a:rPr lang="en-GB" sz="1100" b="1" dirty="0">
                          <a:effectLst/>
                          <a:latin typeface="+mj-lt"/>
                        </a:rPr>
                        <a:t>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Linas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2011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USA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no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screening vs TST, IGRA or TST+IGRA as screening tools for latent TB in migrants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 vs 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M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$/Life year gained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6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Pareek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no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screening versus TST, IGRA or TST+IGRA as screening tools for latent TB in recent migrants. Assessment of screening threshold and where to screen also.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TST, IGRA, TST+IGRA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85222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b="1" dirty="0"/>
              <a:t>Cost-effectiveness of migrant screening for </a:t>
            </a:r>
            <a:r>
              <a:rPr lang="en-GB" b="1" dirty="0">
                <a:solidFill>
                  <a:srgbClr val="FF0000"/>
                </a:solidFill>
              </a:rPr>
              <a:t>active</a:t>
            </a:r>
            <a:r>
              <a:rPr lang="en-GB" b="1" dirty="0"/>
              <a:t> tuberculosis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/>
          </a:p>
          <a:p>
            <a:pPr lvl="1"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66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50106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/>
              <a:t>Public health central in UK TB control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3150"/>
            <a:ext cx="7239719" cy="4666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7704" y="1916832"/>
            <a:ext cx="4176464" cy="41067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6429375"/>
            <a:ext cx="3564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Thomas et al Thorax 2018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3728" y="5301208"/>
            <a:ext cx="22779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            Incidence</a:t>
            </a:r>
          </a:p>
          <a:p>
            <a:r>
              <a:rPr lang="en-GB" dirty="0"/>
              <a:t>            Mortality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241455" y="5517232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41455" y="5733256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167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504" y="1600697"/>
          <a:ext cx="8928992" cy="15349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9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6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Author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Year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Location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Aim of study/analysis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Tools assessed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Empirical data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Model type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(Decision-analysi</a:t>
                      </a:r>
                      <a:r>
                        <a:rPr lang="en-GB" sz="1100" b="1" baseline="0" dirty="0">
                          <a:effectLst/>
                          <a:latin typeface="+mj-lt"/>
                        </a:rPr>
                        <a:t>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effectLst/>
                          <a:latin typeface="+mj-lt"/>
                        </a:rPr>
                        <a:t>(DA) or Markov (M))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Assessment of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cost-effectiveness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Dasgupta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2000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CXR and TST in screening migrants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 and TST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Yes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 and M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Schwartzman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2000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CXR and TST in screening migrants from hypothetical high, medium and low TB burden settings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 and TST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and M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7504" y="2276871"/>
            <a:ext cx="8928000" cy="86409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100" b="1" dirty="0"/>
              <a:t>Is it cost-effective to screen migrants for </a:t>
            </a:r>
            <a:r>
              <a:rPr lang="en-GB" sz="4100" b="1" dirty="0">
                <a:solidFill>
                  <a:srgbClr val="FF0000"/>
                </a:solidFill>
              </a:rPr>
              <a:t>active</a:t>
            </a:r>
            <a:r>
              <a:rPr lang="en-GB" sz="4100" b="1" dirty="0"/>
              <a:t> tuberculosis?</a:t>
            </a:r>
            <a:endParaRPr lang="en-GB" sz="4100" dirty="0"/>
          </a:p>
        </p:txBody>
      </p:sp>
    </p:spTree>
    <p:extLst>
      <p:ext uri="{BB962C8B-B14F-4D97-AF65-F5344CB8AC3E}">
        <p14:creationId xmlns:p14="http://schemas.microsoft.com/office/powerpoint/2010/main" val="360828472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504" y="1600697"/>
          <a:ext cx="8928992" cy="15349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9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6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Author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Year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Location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Aim of study/analysis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Tools assessed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Empirical data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Model type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(Decision-analysi</a:t>
                      </a:r>
                      <a:r>
                        <a:rPr lang="en-GB" sz="1100" b="1" baseline="0" dirty="0">
                          <a:effectLst/>
                          <a:latin typeface="+mj-lt"/>
                        </a:rPr>
                        <a:t>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effectLst/>
                          <a:latin typeface="+mj-lt"/>
                        </a:rPr>
                        <a:t>(DA) or Markov (M))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Assessment of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cost-effectiveness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Dasgupta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2000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CXR and TST in screening migrants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 and TST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Yes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 and M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Schwartzman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2000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CXR and TST in screening migrants from hypothetical high, medium and low TB burden settings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 and TST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and M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7504" y="2276871"/>
            <a:ext cx="8928000" cy="86409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78304" cy="1143000"/>
          </a:xfrm>
        </p:spPr>
        <p:txBody>
          <a:bodyPr/>
          <a:lstStyle/>
          <a:p>
            <a:r>
              <a:rPr lang="en-GB" sz="4100" b="1" dirty="0"/>
              <a:t>Unclear whether it is cost-effective to screen migrants for </a:t>
            </a:r>
            <a:r>
              <a:rPr lang="en-GB" sz="4100" b="1" dirty="0">
                <a:solidFill>
                  <a:srgbClr val="FF0000"/>
                </a:solidFill>
              </a:rPr>
              <a:t>active</a:t>
            </a:r>
            <a:r>
              <a:rPr lang="en-GB" sz="4100" b="1" dirty="0"/>
              <a:t> tuberculosis</a:t>
            </a:r>
            <a:endParaRPr lang="en-GB" sz="41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56992"/>
            <a:ext cx="4176464" cy="9508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76056" y="3246148"/>
            <a:ext cx="3959448" cy="11541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Conclusion: Not cost-effective to screen migrants for active TB using chest radiographs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013176"/>
            <a:ext cx="4176464" cy="11047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1" y="6113755"/>
            <a:ext cx="2533335" cy="2202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76055" y="5085184"/>
            <a:ext cx="3959449" cy="150810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Conclusion: Cost-effective to screen migrants from high prevalence countries for active TB using chest radiographs</a:t>
            </a:r>
          </a:p>
        </p:txBody>
      </p:sp>
    </p:spTree>
    <p:extLst>
      <p:ext uri="{BB962C8B-B14F-4D97-AF65-F5344CB8AC3E}">
        <p14:creationId xmlns:p14="http://schemas.microsoft.com/office/powerpoint/2010/main" val="242633704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504" y="1600697"/>
          <a:ext cx="8928992" cy="15349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9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6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Author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Year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Location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Aim of study/analysis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Tools assessed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Empirical data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Model type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(Decision-analysi</a:t>
                      </a:r>
                      <a:r>
                        <a:rPr lang="en-GB" sz="1100" b="1" baseline="0" dirty="0">
                          <a:effectLst/>
                          <a:latin typeface="+mj-lt"/>
                        </a:rPr>
                        <a:t>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effectLst/>
                          <a:latin typeface="+mj-lt"/>
                        </a:rPr>
                        <a:t>(DA) or Markov (M))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Assessment of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cost-effectiveness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Dasgupta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2000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CXR and TST in screening migrants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 and TST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Yes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 and M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Schwartzman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2000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CXR and TST in screening migrants from hypothetical high, medium and low TB burden settings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 and TST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and M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7504" y="2276871"/>
            <a:ext cx="8928000" cy="86409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78304" cy="1143000"/>
          </a:xfrm>
        </p:spPr>
        <p:txBody>
          <a:bodyPr/>
          <a:lstStyle/>
          <a:p>
            <a:r>
              <a:rPr lang="en-GB" sz="4100" b="1" dirty="0"/>
              <a:t>Unclear whether it is cost-effective to screen migrants for </a:t>
            </a:r>
            <a:r>
              <a:rPr lang="en-GB" sz="4100" b="1" dirty="0">
                <a:solidFill>
                  <a:srgbClr val="FF0000"/>
                </a:solidFill>
              </a:rPr>
              <a:t>active</a:t>
            </a:r>
            <a:r>
              <a:rPr lang="en-GB" sz="4100" b="1" dirty="0"/>
              <a:t> tuberculosis</a:t>
            </a:r>
            <a:endParaRPr lang="en-GB" sz="41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56992"/>
            <a:ext cx="4176464" cy="9508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76056" y="3246148"/>
            <a:ext cx="3959448" cy="11541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Conclusion: Not cost-effective to screen migrants for active TB using chest radiographs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013176"/>
            <a:ext cx="4176464" cy="11047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1" y="6113755"/>
            <a:ext cx="2533335" cy="2202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76055" y="5085184"/>
            <a:ext cx="3959449" cy="150810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Conclusion: Cost-effective to screen migrants from high prevalence countries for active TB using chest radiographs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988840"/>
            <a:ext cx="9144000" cy="221599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4600" b="1" dirty="0">
                <a:solidFill>
                  <a:srgbClr val="FF0000"/>
                </a:solidFill>
                <a:latin typeface="+mj-lt"/>
              </a:rPr>
              <a:t>Limited data but differences in conclusions relate to differences in parameters and model structure</a:t>
            </a:r>
          </a:p>
        </p:txBody>
      </p:sp>
    </p:spTree>
    <p:extLst>
      <p:ext uri="{BB962C8B-B14F-4D97-AF65-F5344CB8AC3E}">
        <p14:creationId xmlns:p14="http://schemas.microsoft.com/office/powerpoint/2010/main" val="87902534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396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23 year from Pakistan</a:t>
            </a:r>
          </a:p>
          <a:p>
            <a:r>
              <a:rPr lang="en-GB" b="1" dirty="0"/>
              <a:t>UK arrival April 2018</a:t>
            </a:r>
          </a:p>
          <a:p>
            <a:r>
              <a:rPr lang="en-GB" b="1" dirty="0"/>
              <a:t>Married and joining family</a:t>
            </a:r>
          </a:p>
          <a:p>
            <a:r>
              <a:rPr lang="en-GB" b="1" dirty="0"/>
              <a:t>CXR in Pakistan was normal</a:t>
            </a:r>
          </a:p>
          <a:p>
            <a:r>
              <a:rPr lang="en-GB" b="1" dirty="0"/>
              <a:t>QuantiFERON positive in primary care</a:t>
            </a:r>
          </a:p>
          <a:p>
            <a:r>
              <a:rPr lang="en-GB" b="1" dirty="0"/>
              <a:t>Asymptomatic</a:t>
            </a:r>
          </a:p>
        </p:txBody>
      </p:sp>
    </p:spTree>
    <p:extLst>
      <p:ext uri="{BB962C8B-B14F-4D97-AF65-F5344CB8AC3E}">
        <p14:creationId xmlns:p14="http://schemas.microsoft.com/office/powerpoint/2010/main" val="3089051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3870"/>
          <a:stretch/>
        </p:blipFill>
        <p:spPr>
          <a:xfrm>
            <a:off x="1475656" y="332656"/>
            <a:ext cx="6361905" cy="62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892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905" y="990905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847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No cough; Bronchoscopy performed</a:t>
            </a:r>
          </a:p>
          <a:p>
            <a:r>
              <a:rPr lang="en-GB" b="1" dirty="0"/>
              <a:t>Xpert positive and no Rif resistance</a:t>
            </a:r>
          </a:p>
          <a:p>
            <a:r>
              <a:rPr lang="en-GB" b="1" dirty="0"/>
              <a:t>Started standard ATT</a:t>
            </a:r>
          </a:p>
        </p:txBody>
      </p:sp>
    </p:spTree>
    <p:extLst>
      <p:ext uri="{BB962C8B-B14F-4D97-AF65-F5344CB8AC3E}">
        <p14:creationId xmlns:p14="http://schemas.microsoft.com/office/powerpoint/2010/main" val="3436156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No cough; Bronchoscopy performed</a:t>
            </a:r>
          </a:p>
          <a:p>
            <a:r>
              <a:rPr lang="en-GB" b="1" dirty="0"/>
              <a:t>Xpert positive and no Rif resistance</a:t>
            </a:r>
          </a:p>
          <a:p>
            <a:r>
              <a:rPr lang="en-GB" b="1" dirty="0"/>
              <a:t>Started standard ATT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9329" b="74625"/>
          <a:stretch/>
        </p:blipFill>
        <p:spPr>
          <a:xfrm>
            <a:off x="1835696" y="3717032"/>
            <a:ext cx="5169768" cy="148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09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6756"/>
          <a:stretch/>
        </p:blipFill>
        <p:spPr>
          <a:xfrm>
            <a:off x="610432" y="2564904"/>
            <a:ext cx="7923135" cy="15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0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50106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/>
              <a:t>Public health central in UK TB control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3150"/>
            <a:ext cx="7239719" cy="4666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7704" y="1916832"/>
            <a:ext cx="4176464" cy="41067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2492896"/>
            <a:ext cx="2413472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Housing and hygiene</a:t>
            </a:r>
          </a:p>
          <a:p>
            <a:endParaRPr lang="en-GB" dirty="0"/>
          </a:p>
          <a:p>
            <a:r>
              <a:rPr lang="en-GB" dirty="0"/>
              <a:t>Drug therapy</a:t>
            </a:r>
          </a:p>
          <a:p>
            <a:endParaRPr lang="en-GB" dirty="0"/>
          </a:p>
          <a:p>
            <a:r>
              <a:rPr lang="en-GB" dirty="0"/>
              <a:t>Pasteurisation</a:t>
            </a:r>
          </a:p>
          <a:p>
            <a:endParaRPr lang="en-GB" dirty="0"/>
          </a:p>
          <a:p>
            <a:r>
              <a:rPr lang="en-GB" dirty="0"/>
              <a:t>BCG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6429375"/>
            <a:ext cx="3564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Thomas et al Thorax 2018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5301208"/>
            <a:ext cx="22779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            Incidence</a:t>
            </a:r>
          </a:p>
          <a:p>
            <a:r>
              <a:rPr lang="en-GB" dirty="0"/>
              <a:t>            Mortality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41455" y="5517232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41455" y="5733256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0738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b="1" dirty="0"/>
              <a:t>Screening migrants for </a:t>
            </a:r>
            <a:r>
              <a:rPr lang="en-GB" b="1" dirty="0">
                <a:solidFill>
                  <a:srgbClr val="0070C0"/>
                </a:solidFill>
              </a:rPr>
              <a:t>latent</a:t>
            </a:r>
            <a:r>
              <a:rPr lang="en-GB" b="1" dirty="0"/>
              <a:t> tuberculosis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/>
          </a:p>
          <a:p>
            <a:pPr lvl="1"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794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96944" cy="1143000"/>
          </a:xfrm>
        </p:spPr>
        <p:txBody>
          <a:bodyPr>
            <a:noAutofit/>
          </a:bodyPr>
          <a:lstStyle/>
          <a:p>
            <a:r>
              <a:rPr lang="en-GB" sz="3600" b="1" dirty="0"/>
              <a:t>High-income countries display heterogeneity in screening for </a:t>
            </a:r>
            <a:r>
              <a:rPr lang="en-GB" sz="3600" b="1" dirty="0">
                <a:solidFill>
                  <a:srgbClr val="0070C0"/>
                </a:solidFill>
              </a:rPr>
              <a:t>latent</a:t>
            </a:r>
            <a:r>
              <a:rPr lang="en-GB" sz="3600" b="1" dirty="0"/>
              <a:t> TB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9250" y="6429375"/>
            <a:ext cx="36433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Pareek M 2012</a:t>
            </a:r>
          </a:p>
        </p:txBody>
      </p:sp>
      <p:pic>
        <p:nvPicPr>
          <p:cNvPr id="6" name="Picture 58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457" y="3284984"/>
            <a:ext cx="3024336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59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2988840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60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7744" y="1700808"/>
            <a:ext cx="432048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95536" y="3140968"/>
            <a:ext cx="3456384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Who is screened?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5976" y="3140968"/>
            <a:ext cx="3456384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How is screening undertaken?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1628800"/>
            <a:ext cx="5760640" cy="1251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Where?</a:t>
            </a:r>
          </a:p>
        </p:txBody>
      </p:sp>
    </p:spTree>
    <p:extLst>
      <p:ext uri="{BB962C8B-B14F-4D97-AF65-F5344CB8AC3E}">
        <p14:creationId xmlns:p14="http://schemas.microsoft.com/office/powerpoint/2010/main" val="40352041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55849" y="260648"/>
            <a:ext cx="8572500" cy="1103750"/>
          </a:xfrm>
        </p:spPr>
        <p:txBody>
          <a:bodyPr/>
          <a:lstStyle/>
          <a:p>
            <a:r>
              <a:rPr lang="en-GB" sz="3700" b="1" dirty="0"/>
              <a:t>UK: Screening practices for </a:t>
            </a:r>
            <a:r>
              <a:rPr lang="en-GB" sz="4000" b="1" dirty="0">
                <a:solidFill>
                  <a:srgbClr val="0070C0"/>
                </a:solidFill>
              </a:rPr>
              <a:t>latent</a:t>
            </a:r>
            <a:r>
              <a:rPr lang="en-GB" sz="4000" b="1" dirty="0"/>
              <a:t> TB </a:t>
            </a:r>
            <a:r>
              <a:rPr lang="en-GB" sz="3700" b="1" dirty="0"/>
              <a:t>in migrants are also highly variable</a:t>
            </a:r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285750" y="1143000"/>
            <a:ext cx="828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en-GB" sz="2500" b="1" dirty="0">
              <a:solidFill>
                <a:srgbClr val="FFFFFF"/>
              </a:solidFill>
            </a:endParaRPr>
          </a:p>
        </p:txBody>
      </p:sp>
      <p:sp>
        <p:nvSpPr>
          <p:cNvPr id="44086" name="Rectangle 19"/>
          <p:cNvSpPr>
            <a:spLocks noChangeArrowheads="1"/>
          </p:cNvSpPr>
          <p:nvPr/>
        </p:nvSpPr>
        <p:spPr bwMode="auto">
          <a:xfrm>
            <a:off x="5436096" y="6525343"/>
            <a:ext cx="36724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1200" b="1" dirty="0"/>
              <a:t>Pareek M et al Eur Resp J 2011</a:t>
            </a:r>
            <a:endParaRPr lang="en-GB" sz="12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5" y="1652229"/>
            <a:ext cx="3689693" cy="101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3" y="2657975"/>
            <a:ext cx="1765970" cy="20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171" y="1628800"/>
            <a:ext cx="3727471" cy="121473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" t="15257" r="46658" b="33891"/>
          <a:stretch/>
        </p:blipFill>
        <p:spPr bwMode="auto">
          <a:xfrm>
            <a:off x="4860032" y="1619250"/>
            <a:ext cx="352839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r="30717" b="20481"/>
          <a:stretch/>
        </p:blipFill>
        <p:spPr bwMode="auto">
          <a:xfrm>
            <a:off x="146309" y="3107938"/>
            <a:ext cx="4395790" cy="237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04860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55849" y="260648"/>
            <a:ext cx="8572500" cy="1103750"/>
          </a:xfrm>
        </p:spPr>
        <p:txBody>
          <a:bodyPr/>
          <a:lstStyle/>
          <a:p>
            <a:r>
              <a:rPr lang="en-GB" sz="3700" b="1" dirty="0"/>
              <a:t>UK: Screening practices for </a:t>
            </a:r>
            <a:r>
              <a:rPr lang="en-GB" sz="4000" b="1" dirty="0">
                <a:solidFill>
                  <a:srgbClr val="0070C0"/>
                </a:solidFill>
              </a:rPr>
              <a:t>latent</a:t>
            </a:r>
            <a:r>
              <a:rPr lang="en-GB" sz="4000" b="1" dirty="0"/>
              <a:t> TB </a:t>
            </a:r>
            <a:r>
              <a:rPr lang="en-GB" sz="3700" b="1" dirty="0"/>
              <a:t>in migrants are also highly variable</a:t>
            </a:r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285750" y="1143000"/>
            <a:ext cx="828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en-GB" sz="2500" b="1" dirty="0">
              <a:solidFill>
                <a:srgbClr val="FFFFFF"/>
              </a:solidFill>
            </a:endParaRPr>
          </a:p>
        </p:txBody>
      </p:sp>
      <p:sp>
        <p:nvSpPr>
          <p:cNvPr id="44086" name="Rectangle 19"/>
          <p:cNvSpPr>
            <a:spLocks noChangeArrowheads="1"/>
          </p:cNvSpPr>
          <p:nvPr/>
        </p:nvSpPr>
        <p:spPr bwMode="auto">
          <a:xfrm>
            <a:off x="5436096" y="6525343"/>
            <a:ext cx="36724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1200" b="1" dirty="0"/>
              <a:t>Pareek M et al Eur Resp J 2011</a:t>
            </a:r>
            <a:endParaRPr lang="en-GB" sz="12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5" y="1652229"/>
            <a:ext cx="3689693" cy="101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3" y="2657975"/>
            <a:ext cx="1765970" cy="20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171" y="1628800"/>
            <a:ext cx="3727471" cy="121473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" t="15257" r="46658" b="33891"/>
          <a:stretch/>
        </p:blipFill>
        <p:spPr bwMode="auto">
          <a:xfrm>
            <a:off x="4860032" y="1619250"/>
            <a:ext cx="352839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r="30717" b="20481"/>
          <a:stretch/>
        </p:blipFill>
        <p:spPr bwMode="auto">
          <a:xfrm>
            <a:off x="146309" y="3107938"/>
            <a:ext cx="4395790" cy="237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171" y="4509120"/>
            <a:ext cx="4362928" cy="9700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883492" y="2713762"/>
            <a:ext cx="3504932" cy="7152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5157192"/>
            <a:ext cx="3456384" cy="800219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latin typeface="+mj-lt"/>
              </a:rPr>
              <a:t>Heterogeneity in who to screen and how to screen</a:t>
            </a:r>
          </a:p>
        </p:txBody>
      </p:sp>
      <p:cxnSp>
        <p:nvCxnSpPr>
          <p:cNvPr id="5" name="Straight Arrow Connector 4"/>
          <p:cNvCxnSpPr>
            <a:stCxn id="9" idx="2"/>
            <a:endCxn id="14" idx="0"/>
          </p:cNvCxnSpPr>
          <p:nvPr/>
        </p:nvCxnSpPr>
        <p:spPr>
          <a:xfrm>
            <a:off x="6624228" y="3429000"/>
            <a:ext cx="540060" cy="169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42099" y="5096233"/>
            <a:ext cx="864150" cy="4381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46711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700" b="1" dirty="0"/>
              <a:t>Issues to consider when implementing migrant screening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697" y="1758140"/>
            <a:ext cx="2263187" cy="158170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59" y="5164306"/>
            <a:ext cx="1679666" cy="12715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299359"/>
            <a:ext cx="216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Who to screen?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83889" y="6367760"/>
            <a:ext cx="24482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Where to screen?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2943529" y="3753036"/>
            <a:ext cx="3240360" cy="2376264"/>
          </a:xfrm>
          <a:prstGeom prst="triangl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02872" y="6385686"/>
            <a:ext cx="216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How to screen?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5090514"/>
            <a:ext cx="2688513" cy="131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288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700" b="1" dirty="0"/>
              <a:t>Issues to consider when implementing migrant screening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697" y="1758140"/>
            <a:ext cx="2263187" cy="158170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59" y="5164306"/>
            <a:ext cx="1679666" cy="12715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299359"/>
            <a:ext cx="216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Who to screen?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83889" y="6367760"/>
            <a:ext cx="24482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Where to screen?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2943529" y="3753036"/>
            <a:ext cx="3240360" cy="2376264"/>
          </a:xfrm>
          <a:prstGeom prst="triangl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02872" y="6385686"/>
            <a:ext cx="216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How to screen?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5090514"/>
            <a:ext cx="2688513" cy="13149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3848" y="1628800"/>
            <a:ext cx="2736304" cy="21168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7600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700" b="1" dirty="0"/>
              <a:t>Which migrant groups to screen: evidence from the United Kingdom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3" y="2564904"/>
            <a:ext cx="6197655" cy="136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 descr="http://ars.els-cdn.com/content/image/1-s2.0-S1473309911X70317-cov150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51378"/>
            <a:ext cx="151216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http://www.thelancet.com/images/logo_lanin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5" y="4038136"/>
            <a:ext cx="3761332" cy="27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93" y="4001154"/>
            <a:ext cx="1061407" cy="36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6978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700" b="1" dirty="0"/>
              <a:t>Which migrant groups to screen: evidence from the United Kingdom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3" y="2564904"/>
            <a:ext cx="6197655" cy="136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 descr="http://ars.els-cdn.com/content/image/1-s2.0-S1473309911X70317-cov150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51378"/>
            <a:ext cx="151216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http://www.thelancet.com/images/logo_lanin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5" y="4038136"/>
            <a:ext cx="3761332" cy="27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93" y="4001154"/>
            <a:ext cx="1061407" cy="36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564" y="5332451"/>
            <a:ext cx="7848872" cy="477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500" b="1" dirty="0"/>
              <a:t>Epidemiologically – screen those at increased risk</a:t>
            </a:r>
          </a:p>
        </p:txBody>
      </p:sp>
    </p:spTree>
    <p:extLst>
      <p:ext uri="{BB962C8B-B14F-4D97-AF65-F5344CB8AC3E}">
        <p14:creationId xmlns:p14="http://schemas.microsoft.com/office/powerpoint/2010/main" val="29659877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Progression rates also important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649" y="1772816"/>
            <a:ext cx="6882751" cy="113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650" y="2960947"/>
            <a:ext cx="1800200" cy="535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1" y="4005064"/>
            <a:ext cx="4824536" cy="8617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Low progression rates in both migrants and contacts</a:t>
            </a:r>
          </a:p>
        </p:txBody>
      </p:sp>
    </p:spTree>
    <p:extLst>
      <p:ext uri="{BB962C8B-B14F-4D97-AF65-F5344CB8AC3E}">
        <p14:creationId xmlns:p14="http://schemas.microsoft.com/office/powerpoint/2010/main" val="36957788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504" y="1628800"/>
          <a:ext cx="8928992" cy="46512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5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2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9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6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Author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Year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Location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data</a:t>
                      </a:r>
                    </a:p>
                  </a:txBody>
                  <a:tcPr marL="65152" marR="65152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Migrants</a:t>
                      </a:r>
                      <a:r>
                        <a:rPr lang="en-GB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target for screening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Conclusion on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cost-effectiveness</a:t>
                      </a:r>
                    </a:p>
                  </a:txBody>
                  <a:tcPr marL="65152" marR="65152" marT="0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Regions/Countries of origin</a:t>
                      </a:r>
                    </a:p>
                  </a:txBody>
                  <a:tcPr marL="65152" marR="65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since arrival</a:t>
                      </a:r>
                    </a:p>
                  </a:txBody>
                  <a:tcPr marL="65152" marR="651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Schwartzman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2000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and literature</a:t>
                      </a:r>
                    </a:p>
                  </a:txBody>
                  <a:tcPr marL="65152" marR="6515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High/intermediate</a:t>
                      </a:r>
                      <a:r>
                        <a:rPr lang="en-GB" sz="1100" b="1" baseline="0" dirty="0">
                          <a:effectLst/>
                          <a:latin typeface="+mj-lt"/>
                        </a:rPr>
                        <a:t> and low </a:t>
                      </a:r>
                      <a:r>
                        <a:rPr lang="en-GB" sz="1100" b="1" dirty="0">
                          <a:effectLst/>
                          <a:latin typeface="+mj-lt"/>
                        </a:rPr>
                        <a:t>prevalence of active TB, latent TB and HIV 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</a:t>
                      </a:r>
                      <a:r>
                        <a:rPr lang="en-GB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year olds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stated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 migrants from high prevalence settings </a:t>
                      </a:r>
                    </a:p>
                  </a:txBody>
                  <a:tcPr marL="65152" marR="6515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Khan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2002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USA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and literature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Different countries and world regions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&gt;18 years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stated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 migrants from high TB burden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countries and regions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4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Oxlade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2007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and literature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Low, intermediate and high incidence of smear positive pulmonary tuberculosis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stated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stated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 migrants from high TB incidence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settings </a:t>
                      </a: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Pareek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Empirical data,</a:t>
                      </a:r>
                      <a:r>
                        <a:rPr lang="en-GB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model simulation and literature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Screening thresholds determined by TB incidence in country of origin (increments of 50/100,000)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&lt;16 and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16-35 years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GB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years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</a:t>
                      </a:r>
                      <a:r>
                        <a:rPr lang="en-GB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all migrants &lt;35 years arriving from countries with TB incidence ≥250 or 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≥150/100,000 resident ≤5 years</a:t>
                      </a: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Linas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and literature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stated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Various age groups considered: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6-14, 15-24, 25-44, 45-64, 65+ years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 years and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&gt;5 years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 foreign-born  &lt;65 years irrespective of time since arrival in the US</a:t>
                      </a: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5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Pareek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Empirical data,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model simulation and literature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Screening thresholds determined by TB incidence in country of origin (increments of 50/100,000)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16-35 years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≤5 years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migrants from countries with TB incidence ≥250 or ≥150/100,000 resident ≤5 years</a:t>
                      </a: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b="1" dirty="0"/>
              <a:t>Cost-effectiveness of migrant screening for </a:t>
            </a:r>
            <a:r>
              <a:rPr lang="en-GB" sz="3800" b="1" dirty="0">
                <a:solidFill>
                  <a:srgbClr val="0070C0"/>
                </a:solidFill>
              </a:rPr>
              <a:t>latent</a:t>
            </a:r>
            <a:r>
              <a:rPr lang="en-GB" sz="3800" b="1" dirty="0"/>
              <a:t> tuberculosis: who to screen?</a:t>
            </a:r>
            <a:endParaRPr lang="en-GB" sz="3800" dirty="0"/>
          </a:p>
        </p:txBody>
      </p:sp>
      <p:sp>
        <p:nvSpPr>
          <p:cNvPr id="4" name="Rectangle 3"/>
          <p:cNvSpPr/>
          <p:nvPr/>
        </p:nvSpPr>
        <p:spPr>
          <a:xfrm>
            <a:off x="7164288" y="1628800"/>
            <a:ext cx="1872208" cy="468052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3097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14313"/>
            <a:ext cx="867816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/>
              <a:t>Increasing TB incidence: multiple factors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3150"/>
            <a:ext cx="7239719" cy="4666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28184" y="3645024"/>
            <a:ext cx="1332000" cy="2232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6429375"/>
            <a:ext cx="3564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Thomas et al Thorax 2018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8" y="5301208"/>
            <a:ext cx="22779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            Incidence</a:t>
            </a:r>
          </a:p>
          <a:p>
            <a:r>
              <a:rPr lang="en-GB" dirty="0"/>
              <a:t>            Mortality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41455" y="5517232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41455" y="5733256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777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504" y="1628800"/>
          <a:ext cx="8928992" cy="46512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5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2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9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6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Author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Year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Location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data</a:t>
                      </a:r>
                    </a:p>
                  </a:txBody>
                  <a:tcPr marL="65152" marR="65152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Migrants</a:t>
                      </a:r>
                      <a:r>
                        <a:rPr lang="en-GB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target for screening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Conclusion on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cost-effectiveness</a:t>
                      </a:r>
                    </a:p>
                  </a:txBody>
                  <a:tcPr marL="65152" marR="65152" marT="0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Regions/Countries of origin</a:t>
                      </a:r>
                    </a:p>
                  </a:txBody>
                  <a:tcPr marL="65152" marR="65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since arrival</a:t>
                      </a:r>
                    </a:p>
                  </a:txBody>
                  <a:tcPr marL="65152" marR="651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Schwartzman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2000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and literature</a:t>
                      </a:r>
                    </a:p>
                  </a:txBody>
                  <a:tcPr marL="65152" marR="6515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High/intermediate</a:t>
                      </a:r>
                      <a:r>
                        <a:rPr lang="en-GB" sz="1100" b="1" baseline="0" dirty="0">
                          <a:effectLst/>
                          <a:latin typeface="+mj-lt"/>
                        </a:rPr>
                        <a:t> and low </a:t>
                      </a:r>
                      <a:r>
                        <a:rPr lang="en-GB" sz="1100" b="1" dirty="0">
                          <a:effectLst/>
                          <a:latin typeface="+mj-lt"/>
                        </a:rPr>
                        <a:t>prevalence of active TB, latent TB and HIV 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</a:t>
                      </a:r>
                      <a:r>
                        <a:rPr lang="en-GB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year olds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stated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 migrants from high prevalence settings </a:t>
                      </a:r>
                    </a:p>
                  </a:txBody>
                  <a:tcPr marL="65152" marR="6515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Khan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2002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USA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and literature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Different countries and world regions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&gt;18 years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stated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 migrants from high TB burden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countries and regions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4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Oxlade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2007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and literature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Low, intermediate and high incidence of smear positive pulmonary tuberculosis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stated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stated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 migrants from high TB incidence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settings </a:t>
                      </a: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Pareek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Empirical data,</a:t>
                      </a:r>
                      <a:r>
                        <a:rPr lang="en-GB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model simulation and literature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Screening thresholds determined by TB incidence in country of origin (increments of 50/100,000)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&lt;16 and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16-35 years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GB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years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</a:t>
                      </a:r>
                      <a:r>
                        <a:rPr lang="en-GB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all migrants &lt;35 years arriving from countries with TB incidence ≥250 or 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≥150/100,000 resident ≤5 years</a:t>
                      </a: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Linas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and literature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stated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Various age groups considered: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6-14, 15-24, 25-44, 45-64, 65+ years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 years and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&gt;5 years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 foreign-born  &lt;65 years irrespective of time since arrival in the US</a:t>
                      </a: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5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Pareek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Empirical data,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model simulation and literature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Screening thresholds determined by TB incidence in country of origin (increments of 50/100,000)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16-35 years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≤5 years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migrants from countries with TB incidence ≥250 or ≥150/100,000 resident ≤5 years</a:t>
                      </a: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b="1" dirty="0"/>
              <a:t>Cost-effectiveness of migrant screening for </a:t>
            </a:r>
            <a:r>
              <a:rPr lang="en-GB" sz="3800" b="1" dirty="0">
                <a:solidFill>
                  <a:srgbClr val="0070C0"/>
                </a:solidFill>
              </a:rPr>
              <a:t>latent</a:t>
            </a:r>
            <a:r>
              <a:rPr lang="en-GB" sz="3800" b="1" dirty="0"/>
              <a:t> tuberculosis: who to screen?</a:t>
            </a:r>
            <a:endParaRPr lang="en-GB" sz="3800" dirty="0"/>
          </a:p>
        </p:txBody>
      </p:sp>
      <p:sp>
        <p:nvSpPr>
          <p:cNvPr id="4" name="Rectangle 3"/>
          <p:cNvSpPr/>
          <p:nvPr/>
        </p:nvSpPr>
        <p:spPr>
          <a:xfrm>
            <a:off x="7164288" y="1628800"/>
            <a:ext cx="1872208" cy="468052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636912"/>
            <a:ext cx="9144000" cy="20774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300" b="1" dirty="0">
                <a:solidFill>
                  <a:srgbClr val="FFC000"/>
                </a:solidFill>
                <a:latin typeface="+mj-lt"/>
              </a:rPr>
              <a:t>Screen (recent) migrants from high TB burden settings but which age-groups to screen is less clear</a:t>
            </a:r>
          </a:p>
        </p:txBody>
      </p:sp>
    </p:spTree>
    <p:extLst>
      <p:ext uri="{BB962C8B-B14F-4D97-AF65-F5344CB8AC3E}">
        <p14:creationId xmlns:p14="http://schemas.microsoft.com/office/powerpoint/2010/main" val="184224650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700" b="1" dirty="0"/>
              <a:t>Issues to consider when implementing migrant screening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697" y="1758140"/>
            <a:ext cx="2263187" cy="158170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59" y="5164306"/>
            <a:ext cx="1679666" cy="12715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299359"/>
            <a:ext cx="216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Who to screen?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83889" y="6367760"/>
            <a:ext cx="24482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Where to screen?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2943529" y="3753036"/>
            <a:ext cx="3240360" cy="2376264"/>
          </a:xfrm>
          <a:prstGeom prst="triangl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02872" y="6385686"/>
            <a:ext cx="216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How to screen?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5090514"/>
            <a:ext cx="2688513" cy="13149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3848" y="1628800"/>
            <a:ext cx="2736304" cy="21168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7781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700" b="1" dirty="0"/>
              <a:t>Issues to consider when implementing migrant screening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697" y="1758140"/>
            <a:ext cx="2263187" cy="158170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59" y="5164306"/>
            <a:ext cx="1679666" cy="12715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299359"/>
            <a:ext cx="216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Who to screen?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83889" y="6367760"/>
            <a:ext cx="24482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Where to screen?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2943529" y="3753036"/>
            <a:ext cx="3240360" cy="2376264"/>
          </a:xfrm>
          <a:prstGeom prst="triangl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02872" y="6385686"/>
            <a:ext cx="216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How to screen?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5090514"/>
            <a:ext cx="2688513" cy="13149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3567" y="4941168"/>
            <a:ext cx="2259961" cy="19173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0096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700" b="1" dirty="0"/>
              <a:t>The LTBI testing merry go around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6438" y="6429375"/>
            <a:ext cx="328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NICE 2006-2016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59900935"/>
              </p:ext>
            </p:extLst>
          </p:nvPr>
        </p:nvGraphicFramePr>
        <p:xfrm>
          <a:off x="1691680" y="18589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66165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700" b="1" dirty="0"/>
              <a:t>Community-based LTBI screening with </a:t>
            </a:r>
            <a:br>
              <a:rPr lang="en-GB" sz="3700" b="1" dirty="0"/>
            </a:br>
            <a:r>
              <a:rPr lang="en-GB" sz="3700" b="1" dirty="0"/>
              <a:t>single-step IGRA practicable and cost-effective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9063" y="6429375"/>
            <a:ext cx="5143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j-lt"/>
                <a:cs typeface="+mn-cs"/>
              </a:rPr>
              <a:t>Source: Pareek M et al Thorax 2012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49053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" y="3789363"/>
            <a:ext cx="3505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95288" y="1773238"/>
            <a:ext cx="4978400" cy="280828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7351" name="TextBox 2"/>
          <p:cNvSpPr txBox="1">
            <a:spLocks noChangeArrowheads="1"/>
          </p:cNvSpPr>
          <p:nvPr/>
        </p:nvSpPr>
        <p:spPr bwMode="auto">
          <a:xfrm>
            <a:off x="468313" y="4797425"/>
            <a:ext cx="6911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2300" b="1" dirty="0"/>
              <a:t>Community-based comparison of different screening methods in Westminster, London</a:t>
            </a:r>
          </a:p>
        </p:txBody>
      </p:sp>
    </p:spTree>
    <p:extLst>
      <p:ext uri="{BB962C8B-B14F-4D97-AF65-F5344CB8AC3E}">
        <p14:creationId xmlns:p14="http://schemas.microsoft.com/office/powerpoint/2010/main" val="2242931876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PREDICT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649" y="1772816"/>
            <a:ext cx="6882751" cy="113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650" y="2960947"/>
            <a:ext cx="1800200" cy="535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1" y="4005064"/>
            <a:ext cx="4824536" cy="20159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Low positive predictive value</a:t>
            </a:r>
          </a:p>
          <a:p>
            <a:pPr algn="ctr"/>
            <a:endParaRPr lang="en-GB" sz="2500" b="1" dirty="0"/>
          </a:p>
          <a:p>
            <a:pPr algn="ctr"/>
            <a:r>
              <a:rPr lang="en-GB" sz="2500" b="1" dirty="0"/>
              <a:t>High negative predictive value</a:t>
            </a:r>
          </a:p>
          <a:p>
            <a:pPr algn="ctr"/>
            <a:endParaRPr lang="en-GB" sz="2500" b="1" dirty="0"/>
          </a:p>
          <a:p>
            <a:pPr algn="ctr"/>
            <a:r>
              <a:rPr lang="en-GB" sz="2500" b="1" dirty="0"/>
              <a:t>Need better tests</a:t>
            </a:r>
          </a:p>
        </p:txBody>
      </p:sp>
    </p:spTree>
    <p:extLst>
      <p:ext uri="{BB962C8B-B14F-4D97-AF65-F5344CB8AC3E}">
        <p14:creationId xmlns:p14="http://schemas.microsoft.com/office/powerpoint/2010/main" val="38140335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511" y="1676130"/>
          <a:ext cx="8856985" cy="3421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957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Author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Year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Location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Tools assessed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Incidence threshold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assessed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Empirical data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Model type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(Decision-analysi</a:t>
                      </a:r>
                      <a:r>
                        <a:rPr lang="en-GB" sz="1100" b="1" baseline="0" dirty="0">
                          <a:effectLst/>
                          <a:latin typeface="+mj-lt"/>
                        </a:rPr>
                        <a:t>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effectLst/>
                          <a:latin typeface="+mj-lt"/>
                        </a:rPr>
                        <a:t>(DA) or Markov (M))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Assessment of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cost-effectiveness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Conclusion on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cost-effectiveness</a:t>
                      </a: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9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Schwartzman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2000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 and TST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and M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NICE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2006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UK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TST, IGRA, TST+IGRA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Yes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£/QALY loss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TST+IGRA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2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Oxlade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2007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CXR, TST, 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NICE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2011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UK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TST, IGRA, TST+IGRA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£/QALY loss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TST+IGRA or 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2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Pareek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IGRA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IGRA</a:t>
                      </a: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2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Linas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2011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USA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 vs 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M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$/Life year gained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5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Pareek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TST, IGRA, TST+IGRA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IGRA</a:t>
                      </a: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505056" cy="1143000"/>
          </a:xfrm>
        </p:spPr>
        <p:txBody>
          <a:bodyPr/>
          <a:lstStyle/>
          <a:p>
            <a:r>
              <a:rPr lang="en-GB" sz="3700" b="1" dirty="0"/>
              <a:t>Cost-effectiveness of migrant screening for </a:t>
            </a:r>
            <a:r>
              <a:rPr lang="en-GB" sz="3700" b="1" dirty="0">
                <a:solidFill>
                  <a:srgbClr val="0070C0"/>
                </a:solidFill>
              </a:rPr>
              <a:t>latent</a:t>
            </a:r>
            <a:r>
              <a:rPr lang="en-GB" sz="3700" b="1" dirty="0"/>
              <a:t> tuberculosis: how to screen?</a:t>
            </a:r>
            <a:endParaRPr lang="en-GB" sz="3700" dirty="0"/>
          </a:p>
        </p:txBody>
      </p:sp>
      <p:sp>
        <p:nvSpPr>
          <p:cNvPr id="4" name="Rectangle 3"/>
          <p:cNvSpPr/>
          <p:nvPr/>
        </p:nvSpPr>
        <p:spPr>
          <a:xfrm>
            <a:off x="8028384" y="1665224"/>
            <a:ext cx="1008112" cy="3419960"/>
          </a:xfrm>
          <a:prstGeom prst="rect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295109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511" y="1676130"/>
          <a:ext cx="8856985" cy="3421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957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Author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Year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Location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Tools assessed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Incidence threshold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assessed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Empirical data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Model type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(Decision-analysi</a:t>
                      </a:r>
                      <a:r>
                        <a:rPr lang="en-GB" sz="1100" b="1" baseline="0" dirty="0">
                          <a:effectLst/>
                          <a:latin typeface="+mj-lt"/>
                        </a:rPr>
                        <a:t>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effectLst/>
                          <a:latin typeface="+mj-lt"/>
                        </a:rPr>
                        <a:t>(DA) or Markov (M))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Assessment of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cost-effectiveness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Conclusion on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cost-effectiveness</a:t>
                      </a: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9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Schwartzman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2000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 and TST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and M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NICE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2006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UK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TST, IGRA, TST+IGRA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Yes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£/QALY loss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TST+IGRA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2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Oxlade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2007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CXR, TST, 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NICE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2011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UK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TST, IGRA, TST+IGRA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£/QALY loss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TST+IGRA or 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2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Pareek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IGRA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IGRA</a:t>
                      </a: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2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Linas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2011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USA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 vs 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M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$/Life year gained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5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Pareek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TST, IGRA, TST+IGRA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IGRA</a:t>
                      </a: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b="1" dirty="0"/>
              <a:t>Cost-effectiveness of migrant screening for </a:t>
            </a:r>
            <a:r>
              <a:rPr lang="en-GB" sz="3800" b="1" dirty="0">
                <a:solidFill>
                  <a:srgbClr val="0070C0"/>
                </a:solidFill>
              </a:rPr>
              <a:t>latent</a:t>
            </a:r>
            <a:r>
              <a:rPr lang="en-GB" sz="3800" b="1" dirty="0"/>
              <a:t> tuberculosis: how to screen?</a:t>
            </a:r>
            <a:endParaRPr lang="en-GB" sz="3800" dirty="0"/>
          </a:p>
        </p:txBody>
      </p:sp>
      <p:sp>
        <p:nvSpPr>
          <p:cNvPr id="4" name="Rectangle 3"/>
          <p:cNvSpPr/>
          <p:nvPr/>
        </p:nvSpPr>
        <p:spPr>
          <a:xfrm>
            <a:off x="8028384" y="1665224"/>
            <a:ext cx="1008112" cy="3419960"/>
          </a:xfrm>
          <a:prstGeom prst="rect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636912"/>
            <a:ext cx="9144000" cy="141577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300" b="1" dirty="0">
                <a:solidFill>
                  <a:srgbClr val="FFC000"/>
                </a:solidFill>
              </a:rPr>
              <a:t>Use single-step IGRA</a:t>
            </a:r>
          </a:p>
          <a:p>
            <a:pPr algn="ctr"/>
            <a:r>
              <a:rPr lang="en-GB" sz="4300" b="1" dirty="0">
                <a:solidFill>
                  <a:srgbClr val="FFC000"/>
                </a:solidFill>
              </a:rPr>
              <a:t>Little data on which IGRA to use</a:t>
            </a:r>
          </a:p>
        </p:txBody>
      </p:sp>
    </p:spTree>
    <p:extLst>
      <p:ext uri="{BB962C8B-B14F-4D97-AF65-F5344CB8AC3E}">
        <p14:creationId xmlns:p14="http://schemas.microsoft.com/office/powerpoint/2010/main" val="1486071002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700" b="1" dirty="0"/>
              <a:t>Issues to consider when implementing migrant screening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697" y="1758140"/>
            <a:ext cx="2263187" cy="158170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59" y="5164306"/>
            <a:ext cx="1679666" cy="12715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299359"/>
            <a:ext cx="216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Who to screen?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83889" y="6367760"/>
            <a:ext cx="24482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Where to screen?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2943529" y="3753036"/>
            <a:ext cx="3240360" cy="2376264"/>
          </a:xfrm>
          <a:prstGeom prst="triangl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02872" y="6385686"/>
            <a:ext cx="216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How to screen?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5090514"/>
            <a:ext cx="2688513" cy="13149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3567" y="4941168"/>
            <a:ext cx="2259961" cy="19173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3698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700" b="1" dirty="0"/>
              <a:t>Issues to consider when implementing migrant screening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697" y="1758140"/>
            <a:ext cx="2263187" cy="158170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59" y="5164306"/>
            <a:ext cx="1679666" cy="12715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299359"/>
            <a:ext cx="216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Who to screen?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83889" y="6367760"/>
            <a:ext cx="24482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Where to screen?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2943529" y="3753036"/>
            <a:ext cx="3240360" cy="2376264"/>
          </a:xfrm>
          <a:prstGeom prst="triangl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02872" y="6385686"/>
            <a:ext cx="216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How to screen?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5090514"/>
            <a:ext cx="2688513" cy="13149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83889" y="4788958"/>
            <a:ext cx="2960111" cy="20250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92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14313"/>
            <a:ext cx="867816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/>
              <a:t>Increasing TB incidence: multiple factors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3150"/>
            <a:ext cx="7239719" cy="4666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28184" y="3645024"/>
            <a:ext cx="1332000" cy="2232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6429375"/>
            <a:ext cx="3564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Thomas et al Thorax 2018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0134" y="3146157"/>
            <a:ext cx="273630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Migration</a:t>
            </a:r>
          </a:p>
          <a:p>
            <a:endParaRPr lang="en-GB" dirty="0"/>
          </a:p>
          <a:p>
            <a:r>
              <a:rPr lang="en-GB" dirty="0"/>
              <a:t>Underserved populations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5301208"/>
            <a:ext cx="22779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            Incidence</a:t>
            </a:r>
          </a:p>
          <a:p>
            <a:r>
              <a:rPr lang="en-GB" dirty="0"/>
              <a:t>            Mortality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41455" y="5517232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41455" y="5733256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5559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6278411" cy="1400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2996952"/>
            <a:ext cx="6984775" cy="27853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500" b="1" dirty="0"/>
              <a:t>Lower TB incidence in migrants:</a:t>
            </a:r>
          </a:p>
          <a:p>
            <a:endParaRPr lang="en-GB" sz="2500" b="1" dirty="0"/>
          </a:p>
          <a:p>
            <a:r>
              <a:rPr lang="en-GB" sz="2500" b="1" dirty="0"/>
              <a:t>Pre-entry tuberculosis screening</a:t>
            </a:r>
          </a:p>
          <a:p>
            <a:endParaRPr lang="en-GB" sz="2500" b="1" dirty="0"/>
          </a:p>
          <a:p>
            <a:r>
              <a:rPr lang="en-GB" sz="2500" b="1" dirty="0"/>
              <a:t>Early primary care registration</a:t>
            </a:r>
          </a:p>
          <a:p>
            <a:endParaRPr lang="en-GB" sz="2500" b="1" dirty="0"/>
          </a:p>
          <a:p>
            <a:r>
              <a:rPr lang="en-GB" sz="2500" b="1" dirty="0"/>
              <a:t>LTBI screening</a:t>
            </a:r>
          </a:p>
        </p:txBody>
      </p:sp>
    </p:spTree>
    <p:extLst>
      <p:ext uri="{BB962C8B-B14F-4D97-AF65-F5344CB8AC3E}">
        <p14:creationId xmlns:p14="http://schemas.microsoft.com/office/powerpoint/2010/main" val="5630021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45016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Cost-effectiveness of migrant screening for </a:t>
            </a:r>
            <a:r>
              <a:rPr lang="en-GB" b="1" dirty="0">
                <a:solidFill>
                  <a:srgbClr val="0070C0"/>
                </a:solidFill>
              </a:rPr>
              <a:t>latent</a:t>
            </a:r>
            <a:r>
              <a:rPr lang="en-GB" b="1" dirty="0"/>
              <a:t> tuberculosis: where to screen?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504" y="1600697"/>
          <a:ext cx="8928992" cy="47201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9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6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Author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Year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Location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Aim of study/analysis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Tools assessed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Empirical data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Model type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(Decision-analysi</a:t>
                      </a:r>
                      <a:r>
                        <a:rPr lang="en-GB" sz="1100" b="1" baseline="0" dirty="0">
                          <a:effectLst/>
                          <a:latin typeface="+mj-lt"/>
                        </a:rPr>
                        <a:t>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effectLst/>
                          <a:latin typeface="+mj-lt"/>
                        </a:rPr>
                        <a:t>(DA) or Markov (M))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Assessment of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cost-effectiveness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Dasgupta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2000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CXR and TST in screening migrants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 and TST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Yes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 and M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Schwartzman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2000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CXR and TST in screening migrants from hypothetical high, medium and low TB burden settings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 and TST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and M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Khan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2002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USA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</a:t>
                      </a:r>
                      <a:r>
                        <a:rPr lang="en-GB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TST versus no screening for latent TB in recent migrants from different world regions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 vs No screening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NICE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2006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UK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no</a:t>
                      </a:r>
                      <a:r>
                        <a:rPr lang="en-GB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screening versus TST, IGRA or TST+IGRA as screening tools for latent TB in recent migrants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TST, IGRA, TST+IGRA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£/QALY loss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Oxlade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2007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Canada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no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screening versus TST, IGRA or TST+IGRA as screening tools for latent TB in recent migrants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CXR, 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TST, IGRA, TST+IGRA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NICE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2011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UK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no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screening versus TST, IGRA or TST+IGRA as screening tools for latent TB in recent migrants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TST, IGRA, TST+IGRA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£/QALY loss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Pareek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no screening versus IGRA screening at different incidence thresholds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IGRA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DA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</a:t>
                      </a:r>
                      <a:r>
                        <a:rPr lang="en-GB" sz="1100" b="1" dirty="0">
                          <a:effectLst/>
                          <a:latin typeface="+mj-lt"/>
                        </a:rPr>
                        <a:t>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Linas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2011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USA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no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screening vs TST, IGRA or TST+IGRA as screening tools for latent TB in migrants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 vs 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No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M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$/Life year gained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6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Pareek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no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screening versus TST, IGRA or TST+IGRA as screening tools for latent TB in recent migrants. Assessment of screening threshold and where to screen also.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TST, IGRA, TST+IGRA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$/ active TB case averted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252" y="5661248"/>
            <a:ext cx="8928000" cy="648072"/>
          </a:xfrm>
          <a:prstGeom prst="rect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08833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511" y="1676130"/>
          <a:ext cx="8712970" cy="1580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3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8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3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8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Author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Year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Location</a:t>
                      </a: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data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Screening locational assessed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Conclusion</a:t>
                      </a: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9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Pareek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Empirical data,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model simulation and literature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Community-based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screening post-arrival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Community-based screening is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cost-effective</a:t>
                      </a:r>
                      <a:endParaRPr lang="en-GB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2" marR="6515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274638"/>
            <a:ext cx="83632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800" b="1" dirty="0"/>
              <a:t>Cost-effectiveness of migrant screening for </a:t>
            </a:r>
            <a:r>
              <a:rPr lang="en-GB" sz="3800" b="1" dirty="0">
                <a:solidFill>
                  <a:srgbClr val="0070C0"/>
                </a:solidFill>
              </a:rPr>
              <a:t>latent</a:t>
            </a:r>
            <a:r>
              <a:rPr lang="en-GB" sz="3800" b="1" dirty="0"/>
              <a:t> tuberculosis: where to screen?</a:t>
            </a:r>
            <a:endParaRPr lang="en-GB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36912"/>
            <a:ext cx="9144000" cy="141577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300" b="1" dirty="0">
                <a:solidFill>
                  <a:srgbClr val="FFC000"/>
                </a:solidFill>
                <a:latin typeface="+mj-lt"/>
              </a:rPr>
              <a:t>Screen post-arrival</a:t>
            </a:r>
          </a:p>
          <a:p>
            <a:pPr algn="ctr"/>
            <a:r>
              <a:rPr lang="en-GB" sz="4300" b="1" dirty="0">
                <a:solidFill>
                  <a:srgbClr val="FFC000"/>
                </a:solidFill>
                <a:latin typeface="+mj-lt"/>
              </a:rPr>
              <a:t>Community-based setting</a:t>
            </a:r>
          </a:p>
        </p:txBody>
      </p:sp>
    </p:spTree>
    <p:extLst>
      <p:ext uri="{BB962C8B-B14F-4D97-AF65-F5344CB8AC3E}">
        <p14:creationId xmlns:p14="http://schemas.microsoft.com/office/powerpoint/2010/main" val="207999126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700" b="1" dirty="0"/>
              <a:t>Post-arrival, community-based screening facilitates wider migrant health programmes</a:t>
            </a:r>
          </a:p>
        </p:txBody>
      </p:sp>
      <p:sp>
        <p:nvSpPr>
          <p:cNvPr id="9" name="Oval 8"/>
          <p:cNvSpPr/>
          <p:nvPr/>
        </p:nvSpPr>
        <p:spPr>
          <a:xfrm>
            <a:off x="3286125" y="3000375"/>
            <a:ext cx="2571750" cy="2214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Post-arrival</a:t>
            </a:r>
            <a:r>
              <a:rPr lang="en-GB" dirty="0"/>
              <a:t> </a:t>
            </a:r>
            <a:r>
              <a:rPr lang="en-GB" b="1" dirty="0"/>
              <a:t>screening</a:t>
            </a:r>
          </a:p>
        </p:txBody>
      </p:sp>
      <p:sp>
        <p:nvSpPr>
          <p:cNvPr id="10" name="Oval 9"/>
          <p:cNvSpPr/>
          <p:nvPr/>
        </p:nvSpPr>
        <p:spPr>
          <a:xfrm>
            <a:off x="5072063" y="2000250"/>
            <a:ext cx="2571750" cy="221456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HIV testing</a:t>
            </a:r>
          </a:p>
        </p:txBody>
      </p:sp>
      <p:sp>
        <p:nvSpPr>
          <p:cNvPr id="13" name="Oval 12"/>
          <p:cNvSpPr/>
          <p:nvPr/>
        </p:nvSpPr>
        <p:spPr>
          <a:xfrm>
            <a:off x="1214438" y="3214688"/>
            <a:ext cx="2571750" cy="221456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Non-communicable diseases – Hypertension/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Diabetes</a:t>
            </a:r>
          </a:p>
        </p:txBody>
      </p:sp>
      <p:sp>
        <p:nvSpPr>
          <p:cNvPr id="14" name="Oval 13"/>
          <p:cNvSpPr/>
          <p:nvPr/>
        </p:nvSpPr>
        <p:spPr>
          <a:xfrm>
            <a:off x="2857500" y="4429125"/>
            <a:ext cx="2571750" cy="221456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Vaccinations/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Maternal health</a:t>
            </a:r>
          </a:p>
        </p:txBody>
      </p:sp>
      <p:sp>
        <p:nvSpPr>
          <p:cNvPr id="11" name="Oval 10"/>
          <p:cNvSpPr/>
          <p:nvPr/>
        </p:nvSpPr>
        <p:spPr>
          <a:xfrm>
            <a:off x="5214938" y="3786188"/>
            <a:ext cx="2571750" cy="221456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Hepatitis B/C</a:t>
            </a:r>
          </a:p>
        </p:txBody>
      </p:sp>
      <p:sp>
        <p:nvSpPr>
          <p:cNvPr id="16" name="Oval 15"/>
          <p:cNvSpPr/>
          <p:nvPr/>
        </p:nvSpPr>
        <p:spPr>
          <a:xfrm>
            <a:off x="2714625" y="1643063"/>
            <a:ext cx="2571750" cy="221456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TB screening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6013" y="1557338"/>
            <a:ext cx="6840537" cy="5184775"/>
          </a:xfrm>
          <a:prstGeom prst="rect">
            <a:avLst/>
          </a:prstGeom>
          <a:noFill/>
          <a:ln w="539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286375" y="6237288"/>
            <a:ext cx="23574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j-lt"/>
                <a:cs typeface="+mn-cs"/>
              </a:rPr>
              <a:t>Immigrant screening</a:t>
            </a:r>
          </a:p>
        </p:txBody>
      </p:sp>
    </p:spTree>
    <p:extLst>
      <p:ext uri="{BB962C8B-B14F-4D97-AF65-F5344CB8AC3E}">
        <p14:creationId xmlns:p14="http://schemas.microsoft.com/office/powerpoint/2010/main" val="4034233140"/>
      </p:ext>
    </p:extLst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Translation of evidence to policy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719" y="1844824"/>
            <a:ext cx="6394561" cy="37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00903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700" b="1" dirty="0"/>
              <a:t>Multiple elements in the strategy</a:t>
            </a:r>
          </a:p>
        </p:txBody>
      </p:sp>
      <p:pic>
        <p:nvPicPr>
          <p:cNvPr id="1026" name="Picture 2" descr="Image result for COLLABORATIVE TB STRATEGY NHS P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712879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23687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700" b="1" dirty="0"/>
              <a:t>Migrant screening integral to the strategy</a:t>
            </a:r>
          </a:p>
        </p:txBody>
      </p:sp>
      <p:pic>
        <p:nvPicPr>
          <p:cNvPr id="1026" name="Picture 2" descr="Image result for COLLABORATIVE TB STRATEGY NHS P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712879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75856" y="4725144"/>
            <a:ext cx="1512168" cy="14401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Line Callout 1 9"/>
          <p:cNvSpPr/>
          <p:nvPr/>
        </p:nvSpPr>
        <p:spPr>
          <a:xfrm>
            <a:off x="179512" y="5085184"/>
            <a:ext cx="2664296" cy="720080"/>
          </a:xfrm>
          <a:prstGeom prst="borderCallout1">
            <a:avLst>
              <a:gd name="adj1" fmla="val 73831"/>
              <a:gd name="adj2" fmla="val 100869"/>
              <a:gd name="adj3" fmla="val 75981"/>
              <a:gd name="adj4" fmla="val 11663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solidFill>
                  <a:schemeClr val="tx1"/>
                </a:solidFill>
              </a:rPr>
              <a:t>Prevention</a:t>
            </a:r>
          </a:p>
        </p:txBody>
      </p:sp>
    </p:spTree>
    <p:extLst>
      <p:ext uri="{BB962C8B-B14F-4D97-AF65-F5344CB8AC3E}">
        <p14:creationId xmlns:p14="http://schemas.microsoft.com/office/powerpoint/2010/main" val="3888396904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Progress mixed…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6438" y="6429375"/>
            <a:ext cx="328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UKHSA 2021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916832"/>
            <a:ext cx="6552728" cy="391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596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700" b="1" dirty="0"/>
              <a:t>COVID has disrupted LTBI programmes but…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8840"/>
            <a:ext cx="7639291" cy="707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19" y="2685548"/>
            <a:ext cx="8032830" cy="38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939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700" b="1" dirty="0"/>
              <a:t>Implementing LTBI screening is difficult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708676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4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501063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/>
              <a:t>Methods of TB control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3150"/>
            <a:ext cx="7239719" cy="4666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0192" y="2161887"/>
            <a:ext cx="2413472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Housing and hygiene</a:t>
            </a:r>
          </a:p>
          <a:p>
            <a:endParaRPr lang="en-GB" dirty="0"/>
          </a:p>
          <a:p>
            <a:r>
              <a:rPr lang="en-GB" dirty="0"/>
              <a:t>Drug therapy</a:t>
            </a:r>
          </a:p>
          <a:p>
            <a:endParaRPr lang="en-GB" dirty="0"/>
          </a:p>
          <a:p>
            <a:r>
              <a:rPr lang="en-GB" dirty="0"/>
              <a:t>Pasteurisation</a:t>
            </a:r>
          </a:p>
          <a:p>
            <a:endParaRPr lang="en-GB" dirty="0"/>
          </a:p>
          <a:p>
            <a:r>
              <a:rPr lang="en-GB" dirty="0"/>
              <a:t>Contact tracing</a:t>
            </a:r>
          </a:p>
          <a:p>
            <a:endParaRPr lang="en-GB" dirty="0"/>
          </a:p>
          <a:p>
            <a:r>
              <a:rPr lang="en-GB" dirty="0"/>
              <a:t>BCG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Migrant screening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6429375"/>
            <a:ext cx="3564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Thomas et al Thorax 2018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5301208"/>
            <a:ext cx="22779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            Incidence</a:t>
            </a:r>
          </a:p>
          <a:p>
            <a:r>
              <a:rPr lang="en-GB" dirty="0"/>
              <a:t>            Mortality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41455" y="5517232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41455" y="5733256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9723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700" b="1" dirty="0"/>
              <a:t>Overcoming drop-offs in the cascade of 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7086769" cy="4968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84167" y="2636912"/>
            <a:ext cx="2088233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298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700" b="1" dirty="0"/>
              <a:t>Overcoming drop-offs in the cascade of 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7086769" cy="4968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84167" y="2636912"/>
            <a:ext cx="2088233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03648" y="4221088"/>
            <a:ext cx="2088233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3875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700" b="1" dirty="0"/>
              <a:t>Overcoming drop-offs in the cascade of 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7086769" cy="4968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84167" y="2636912"/>
            <a:ext cx="2088233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03648" y="4221088"/>
            <a:ext cx="2088233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527883" y="5085184"/>
            <a:ext cx="2268253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1030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Does it have any impact?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7040"/>
            <a:ext cx="4114800" cy="965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6429375"/>
            <a:ext cx="3564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Thomas et al Thorax 2018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600400" cy="23205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7704" y="5185011"/>
            <a:ext cx="5708933" cy="4770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Reduction in TB rates multifactorial</a:t>
            </a:r>
          </a:p>
        </p:txBody>
      </p:sp>
    </p:spTree>
    <p:extLst>
      <p:ext uri="{BB962C8B-B14F-4D97-AF65-F5344CB8AC3E}">
        <p14:creationId xmlns:p14="http://schemas.microsoft.com/office/powerpoint/2010/main" val="16627825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Does it have any impact?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848" y="6429375"/>
            <a:ext cx="5868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</a:t>
            </a:r>
            <a:r>
              <a:rPr lang="en-GB" b="1" dirty="0" err="1">
                <a:latin typeface="+mj-lt"/>
              </a:rPr>
              <a:t>Berrocal</a:t>
            </a:r>
            <a:r>
              <a:rPr lang="en-GB" b="1" dirty="0">
                <a:latin typeface="+mj-lt"/>
              </a:rPr>
              <a:t>-Almanza et al Lancet Public Health 2022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4962525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3933056"/>
            <a:ext cx="6984775" cy="22159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300" b="1" dirty="0"/>
              <a:t>LTBI screening – resulted in lower risk of future TB</a:t>
            </a:r>
          </a:p>
          <a:p>
            <a:endParaRPr lang="en-GB" sz="2300" b="1" dirty="0"/>
          </a:p>
          <a:p>
            <a:r>
              <a:rPr lang="en-GB" sz="2300" b="1" dirty="0"/>
              <a:t>IGRA + increased risk of TB diagnosis</a:t>
            </a:r>
          </a:p>
          <a:p>
            <a:endParaRPr lang="en-GB" sz="2300" b="1" dirty="0"/>
          </a:p>
          <a:p>
            <a:r>
              <a:rPr lang="en-GB" sz="2300" b="1" dirty="0"/>
              <a:t>LTBI treatment reduced future TB risk by 85%</a:t>
            </a:r>
          </a:p>
        </p:txBody>
      </p:sp>
    </p:spTree>
    <p:extLst>
      <p:ext uri="{BB962C8B-B14F-4D97-AF65-F5344CB8AC3E}">
        <p14:creationId xmlns:p14="http://schemas.microsoft.com/office/powerpoint/2010/main" val="18528707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Need more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433510"/>
            <a:ext cx="8229600" cy="2836912"/>
          </a:xfrm>
        </p:spPr>
        <p:txBody>
          <a:bodyPr/>
          <a:lstStyle/>
          <a:p>
            <a:r>
              <a:rPr lang="en-GB" b="1" dirty="0"/>
              <a:t>Need to better target – new vs existing tools?</a:t>
            </a:r>
          </a:p>
          <a:p>
            <a:r>
              <a:rPr lang="en-GB" b="1" dirty="0"/>
              <a:t>Better understand what patients think and how to reduce drop offs</a:t>
            </a:r>
          </a:p>
          <a:p>
            <a:r>
              <a:rPr lang="en-GB" b="1" dirty="0"/>
              <a:t>Balance coverage vs targeting</a:t>
            </a:r>
          </a:p>
          <a:p>
            <a:r>
              <a:rPr lang="en-GB" b="1" dirty="0"/>
              <a:t>Broader migrant health agenda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21" y="1735992"/>
            <a:ext cx="5657850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26" y="2152027"/>
            <a:ext cx="1905000" cy="180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33" y="2381836"/>
            <a:ext cx="5762625" cy="942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734" y="6429375"/>
            <a:ext cx="8668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b="1" dirty="0">
                <a:latin typeface="+mj-lt"/>
              </a:rPr>
              <a:t>Source: Pareek et al Lancet Public Health 2022, Baggaley et al Lancet Public Health 2022 </a:t>
            </a:r>
          </a:p>
        </p:txBody>
      </p:sp>
    </p:spTree>
    <p:extLst>
      <p:ext uri="{BB962C8B-B14F-4D97-AF65-F5344CB8AC3E}">
        <p14:creationId xmlns:p14="http://schemas.microsoft.com/office/powerpoint/2010/main" val="7004797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5CBDEC2-1960-4FD2-AA3B-09797AE6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/>
              <a:t>Current and future research/clinical programmes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C424F-2CD3-4C1C-81E6-EB967644AAAE}"/>
              </a:ext>
            </a:extLst>
          </p:cNvPr>
          <p:cNvSpPr txBox="1"/>
          <p:nvPr/>
        </p:nvSpPr>
        <p:spPr>
          <a:xfrm>
            <a:off x="255208" y="1980093"/>
            <a:ext cx="2474345" cy="808943"/>
          </a:xfrm>
          <a:prstGeom prst="rect">
            <a:avLst/>
          </a:prstGeom>
          <a:solidFill>
            <a:srgbClr val="FDFDFD"/>
          </a:solidFill>
          <a:ln w="57150">
            <a:solidFill>
              <a:schemeClr val="tx1"/>
            </a:solidFill>
          </a:ln>
        </p:spPr>
        <p:txBody>
          <a:bodyPr wrap="square" lIns="216000" tIns="187200" rIns="216000" bIns="187200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COMBAT-ID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511A4-A996-4D25-85BA-01FA7E50A291}"/>
              </a:ext>
            </a:extLst>
          </p:cNvPr>
          <p:cNvSpPr txBox="1"/>
          <p:nvPr/>
        </p:nvSpPr>
        <p:spPr>
          <a:xfrm>
            <a:off x="3117456" y="1973896"/>
            <a:ext cx="2442950" cy="808943"/>
          </a:xfrm>
          <a:prstGeom prst="rect">
            <a:avLst/>
          </a:prstGeom>
          <a:solidFill>
            <a:srgbClr val="FDFDFD"/>
          </a:solidFill>
          <a:ln w="57150">
            <a:solidFill>
              <a:schemeClr val="tx1"/>
            </a:solidFill>
          </a:ln>
        </p:spPr>
        <p:txBody>
          <a:bodyPr wrap="square" lIns="216000" tIns="187200" rIns="216000" bIns="187200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PRISM-ID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CF90FF-B83A-420F-888B-FE4DBEA40174}"/>
              </a:ext>
            </a:extLst>
          </p:cNvPr>
          <p:cNvSpPr txBox="1"/>
          <p:nvPr/>
        </p:nvSpPr>
        <p:spPr>
          <a:xfrm>
            <a:off x="375337" y="3033269"/>
            <a:ext cx="5000824" cy="2800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Primary care/educational screening/pharmacy</a:t>
            </a:r>
          </a:p>
          <a:p>
            <a:endParaRPr lang="en-GB" sz="1600" b="1" dirty="0"/>
          </a:p>
          <a:p>
            <a:r>
              <a:rPr lang="en-GB" sz="1600" b="1" dirty="0"/>
              <a:t>Multi-disease (including infection) testing</a:t>
            </a:r>
          </a:p>
          <a:p>
            <a:endParaRPr lang="en-GB" sz="1600" b="1" dirty="0"/>
          </a:p>
          <a:p>
            <a:r>
              <a:rPr lang="en-GB" sz="1600" b="1" dirty="0"/>
              <a:t>Comparing high-risk vs targeted programmes</a:t>
            </a:r>
          </a:p>
          <a:p>
            <a:endParaRPr lang="en-GB" sz="1600" b="1" dirty="0"/>
          </a:p>
          <a:p>
            <a:r>
              <a:rPr lang="en-GB" sz="1600" b="1" dirty="0"/>
              <a:t>Acceptability</a:t>
            </a:r>
          </a:p>
          <a:p>
            <a:endParaRPr lang="en-GB" sz="1600" b="1" dirty="0"/>
          </a:p>
          <a:p>
            <a:r>
              <a:rPr lang="en-GB" sz="1600" b="1" dirty="0"/>
              <a:t>Single-stop migrant clinic </a:t>
            </a:r>
          </a:p>
          <a:p>
            <a:endParaRPr lang="en-GB" sz="1600" b="1" dirty="0"/>
          </a:p>
          <a:p>
            <a:r>
              <a:rPr lang="en-GB" sz="1600" b="1" dirty="0"/>
              <a:t>Health-economic analysis/modelling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C6AC6-EEDF-486C-B0CC-76EFEF3E947F}"/>
              </a:ext>
            </a:extLst>
          </p:cNvPr>
          <p:cNvSpPr txBox="1"/>
          <p:nvPr/>
        </p:nvSpPr>
        <p:spPr>
          <a:xfrm>
            <a:off x="6277884" y="1959228"/>
            <a:ext cx="2474345" cy="808943"/>
          </a:xfrm>
          <a:prstGeom prst="rect">
            <a:avLst/>
          </a:prstGeom>
          <a:solidFill>
            <a:srgbClr val="FDFDFD"/>
          </a:solidFill>
          <a:ln w="57150">
            <a:solidFill>
              <a:schemeClr val="tx1"/>
            </a:solidFill>
          </a:ln>
        </p:spPr>
        <p:txBody>
          <a:bodyPr wrap="square" lIns="216000" tIns="187200" rIns="216000" bIns="187200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TARGET-ID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389FD-B5BE-41A3-ADD5-75B6D7FA1EBC}"/>
              </a:ext>
            </a:extLst>
          </p:cNvPr>
          <p:cNvSpPr txBox="1"/>
          <p:nvPr/>
        </p:nvSpPr>
        <p:spPr>
          <a:xfrm>
            <a:off x="5752532" y="3073952"/>
            <a:ext cx="3282287" cy="2800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UK-wide</a:t>
            </a:r>
          </a:p>
          <a:p>
            <a:endParaRPr lang="en-GB" sz="1600" b="1" dirty="0"/>
          </a:p>
          <a:p>
            <a:r>
              <a:rPr lang="en-GB" sz="1600" b="1" dirty="0"/>
              <a:t>Primary-care</a:t>
            </a:r>
          </a:p>
          <a:p>
            <a:endParaRPr lang="en-GB" sz="1600" b="1" dirty="0"/>
          </a:p>
          <a:p>
            <a:r>
              <a:rPr lang="en-GB" sz="1600" b="1" dirty="0"/>
              <a:t>Multi-infection testing</a:t>
            </a:r>
          </a:p>
          <a:p>
            <a:endParaRPr lang="en-GB" sz="1600" b="1" dirty="0"/>
          </a:p>
          <a:p>
            <a:r>
              <a:rPr lang="en-GB" sz="1600" b="1" dirty="0"/>
              <a:t>Use of machine learning</a:t>
            </a:r>
          </a:p>
          <a:p>
            <a:endParaRPr lang="en-GB" sz="1600" b="1" dirty="0"/>
          </a:p>
          <a:p>
            <a:r>
              <a:rPr lang="en-GB" sz="1600" b="1" dirty="0"/>
              <a:t>Acceptability/qualitative studies</a:t>
            </a:r>
          </a:p>
          <a:p>
            <a:endParaRPr lang="en-GB" sz="1600" b="1" dirty="0"/>
          </a:p>
          <a:p>
            <a:r>
              <a:rPr lang="en-GB" sz="1600" b="1" dirty="0"/>
              <a:t>Health-economic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30641252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/>
              <a:t>Concluding statements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702395" cy="4483968"/>
          </a:xfrm>
        </p:spPr>
        <p:txBody>
          <a:bodyPr/>
          <a:lstStyle/>
          <a:p>
            <a:pPr eaLnBrk="1" hangingPunct="1"/>
            <a:r>
              <a:rPr lang="en-GB" sz="2800" b="1" dirty="0"/>
              <a:t>Foreign-born individuals disproportionately bear the TB burden in high-income countries</a:t>
            </a:r>
          </a:p>
          <a:p>
            <a:pPr eaLnBrk="1" hangingPunct="1"/>
            <a:endParaRPr lang="en-GB" sz="700" b="1" dirty="0"/>
          </a:p>
          <a:p>
            <a:pPr eaLnBrk="1" hangingPunct="1"/>
            <a:r>
              <a:rPr lang="en-GB" sz="2800" b="1" dirty="0"/>
              <a:t>Reactivation of latent TB important</a:t>
            </a:r>
          </a:p>
          <a:p>
            <a:pPr eaLnBrk="1" hangingPunct="1"/>
            <a:endParaRPr lang="en-GB" sz="700" b="1" dirty="0"/>
          </a:p>
          <a:p>
            <a:pPr eaLnBrk="1" hangingPunct="1"/>
            <a:r>
              <a:rPr lang="en-GB" sz="2800" b="1" dirty="0"/>
              <a:t>Migrant screening likely to comprise multiple elements</a:t>
            </a:r>
          </a:p>
          <a:p>
            <a:pPr lvl="1" eaLnBrk="1" hangingPunct="1"/>
            <a:r>
              <a:rPr lang="en-GB" sz="2400" b="1" dirty="0"/>
              <a:t>Pre-arrival screening for active TB</a:t>
            </a:r>
          </a:p>
          <a:p>
            <a:pPr lvl="1" eaLnBrk="1" hangingPunct="1"/>
            <a:r>
              <a:rPr lang="en-GB" sz="2400" b="1" dirty="0"/>
              <a:t>Targeted post arrival screening for LTBI </a:t>
            </a:r>
          </a:p>
          <a:p>
            <a:pPr lvl="2" eaLnBrk="1" hangingPunct="1"/>
            <a:r>
              <a:rPr lang="en-GB" b="1" dirty="0"/>
              <a:t>Migrants from intermediate/high burden settings</a:t>
            </a:r>
          </a:p>
          <a:p>
            <a:pPr lvl="2" eaLnBrk="1" hangingPunct="1"/>
            <a:r>
              <a:rPr lang="en-GB" b="1" dirty="0"/>
              <a:t>Single-step IGRA</a:t>
            </a:r>
          </a:p>
          <a:p>
            <a:pPr lvl="2" eaLnBrk="1" hangingPunct="1"/>
            <a:endParaRPr lang="en-GB" sz="700" b="1" dirty="0"/>
          </a:p>
          <a:p>
            <a:pPr eaLnBrk="1" hangingPunct="1"/>
            <a:r>
              <a:rPr lang="en-GB" sz="2800" b="1" dirty="0"/>
              <a:t>Need better tools and new treatment pathways</a:t>
            </a:r>
          </a:p>
          <a:p>
            <a:pPr eaLnBrk="1" hangingPunct="1"/>
            <a:endParaRPr lang="en-GB" sz="2800" b="1" dirty="0"/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008555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/>
              <a:t>Any questions/comments?</a:t>
            </a:r>
          </a:p>
          <a:p>
            <a:pPr>
              <a:defRPr/>
            </a:pPr>
            <a:r>
              <a:rPr lang="en-GB" b="1" dirty="0"/>
              <a:t>mp426@le.ac.uk</a:t>
            </a:r>
          </a:p>
          <a:p>
            <a:pPr>
              <a:defRPr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0580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55C0-DCB8-465E-A012-FE5A404A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b="1" dirty="0"/>
              <a:t>TB mainly affects the foreign-born in the 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1BA8D-E603-44DC-AFEC-64FE4C116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1772816"/>
            <a:ext cx="756083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10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115282</TotalTime>
  <Words>3208</Words>
  <Application>Microsoft Office PowerPoint</Application>
  <PresentationFormat>On-screen Show (4:3)</PresentationFormat>
  <Paragraphs>874</Paragraphs>
  <Slides>88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1" baseType="lpstr">
      <vt:lpstr>Arial</vt:lpstr>
      <vt:lpstr>Calibri</vt:lpstr>
      <vt:lpstr>Office Theme</vt:lpstr>
      <vt:lpstr>Migrant Screening for tuberculosis: from clinical observation to policy implementation</vt:lpstr>
      <vt:lpstr>Areas to cover today…</vt:lpstr>
      <vt:lpstr>Temporal changes in UK TB burden</vt:lpstr>
      <vt:lpstr>Public health central in UK TB control</vt:lpstr>
      <vt:lpstr>Public health central in UK TB control</vt:lpstr>
      <vt:lpstr>Increasing TB incidence: multiple factors</vt:lpstr>
      <vt:lpstr>Increasing TB incidence: multiple factors</vt:lpstr>
      <vt:lpstr>Methods of TB control </vt:lpstr>
      <vt:lpstr>TB mainly affects the foreign-born in the UK</vt:lpstr>
      <vt:lpstr>TB mainly a disease of foreign-born in the UK</vt:lpstr>
      <vt:lpstr>What determines TB epidemiology in the UK?</vt:lpstr>
      <vt:lpstr>Evolving migration patterns during the  20th/21st century</vt:lpstr>
      <vt:lpstr>Migration to the UK</vt:lpstr>
      <vt:lpstr>Migration to the UK: region of birth</vt:lpstr>
      <vt:lpstr>Migration to the UK: region of birth</vt:lpstr>
      <vt:lpstr>Migration to the UK: region of birth</vt:lpstr>
      <vt:lpstr>Migration to the UK: latest</vt:lpstr>
      <vt:lpstr>Migration to UK influenced by its past</vt:lpstr>
      <vt:lpstr>Reactivation of LTBI plays critical role</vt:lpstr>
      <vt:lpstr>To recap…</vt:lpstr>
      <vt:lpstr>Case</vt:lpstr>
      <vt:lpstr>EY</vt:lpstr>
      <vt:lpstr>PowerPoint Presentation</vt:lpstr>
      <vt:lpstr>PowerPoint Presentation</vt:lpstr>
      <vt:lpstr>EY</vt:lpstr>
      <vt:lpstr>Simplified migrant flows</vt:lpstr>
      <vt:lpstr>Multiple screening points in the migration process</vt:lpstr>
      <vt:lpstr>Multiple screening points in the migration process</vt:lpstr>
      <vt:lpstr>Multiple screening points in the migration process</vt:lpstr>
      <vt:lpstr>Multiple screening points in the migration process</vt:lpstr>
      <vt:lpstr>High-income countries prioritise screening for active TB rather than latent TB</vt:lpstr>
      <vt:lpstr>…But screening yields for active tuberculosis are highly variable</vt:lpstr>
      <vt:lpstr>…But screening yields for active tuberculosis are highly variable</vt:lpstr>
      <vt:lpstr>Pre-arrival screening yields for active tuberculosis may be higher</vt:lpstr>
      <vt:lpstr>Pre-arrival screening yields for active tuberculosis may be higher</vt:lpstr>
      <vt:lpstr>Pre-arrival screening yields for active tuberculosis may be higher</vt:lpstr>
      <vt:lpstr>Increasing diagnosis of TB as part of pre-arrival UK programme</vt:lpstr>
      <vt:lpstr>Studies/documents which have examined migrant screening for tuberculosis</vt:lpstr>
      <vt:lpstr>Cost-effectiveness of migrant screening for active tuberculosis</vt:lpstr>
      <vt:lpstr>Is it cost-effective to screen migrants for active tuberculosis?</vt:lpstr>
      <vt:lpstr>Unclear whether it is cost-effective to screen migrants for active tuberculosis</vt:lpstr>
      <vt:lpstr>Unclear whether it is cost-effective to screen migrants for active tuberculosis</vt:lpstr>
      <vt:lpstr>Case</vt:lpstr>
      <vt:lpstr>SB</vt:lpstr>
      <vt:lpstr>PowerPoint Presentation</vt:lpstr>
      <vt:lpstr>PowerPoint Presentation</vt:lpstr>
      <vt:lpstr>SB</vt:lpstr>
      <vt:lpstr>SB</vt:lpstr>
      <vt:lpstr>SB</vt:lpstr>
      <vt:lpstr>Screening migrants for latent tuberculosis</vt:lpstr>
      <vt:lpstr>High-income countries display heterogeneity in screening for latent TB</vt:lpstr>
      <vt:lpstr>UK: Screening practices for latent TB in migrants are also highly variable</vt:lpstr>
      <vt:lpstr>UK: Screening practices for latent TB in migrants are also highly variable</vt:lpstr>
      <vt:lpstr>Issues to consider when implementing migrant screening</vt:lpstr>
      <vt:lpstr>Issues to consider when implementing migrant screening</vt:lpstr>
      <vt:lpstr>Which migrant groups to screen: evidence from the United Kingdom</vt:lpstr>
      <vt:lpstr>Which migrant groups to screen: evidence from the United Kingdom</vt:lpstr>
      <vt:lpstr>Progression rates also important</vt:lpstr>
      <vt:lpstr>Cost-effectiveness of migrant screening for latent tuberculosis: who to screen?</vt:lpstr>
      <vt:lpstr>Cost-effectiveness of migrant screening for latent tuberculosis: who to screen?</vt:lpstr>
      <vt:lpstr>Issues to consider when implementing migrant screening</vt:lpstr>
      <vt:lpstr>Issues to consider when implementing migrant screening</vt:lpstr>
      <vt:lpstr>The LTBI testing merry go around</vt:lpstr>
      <vt:lpstr>Community-based LTBI screening with  single-step IGRA practicable and cost-effective</vt:lpstr>
      <vt:lpstr>PREDICT</vt:lpstr>
      <vt:lpstr>Cost-effectiveness of migrant screening for latent tuberculosis: how to screen?</vt:lpstr>
      <vt:lpstr>Cost-effectiveness of migrant screening for latent tuberculosis: how to screen?</vt:lpstr>
      <vt:lpstr>Issues to consider when implementing migrant screening</vt:lpstr>
      <vt:lpstr>Issues to consider when implementing migrant screening</vt:lpstr>
      <vt:lpstr>PowerPoint Presentation</vt:lpstr>
      <vt:lpstr>Cost-effectiveness of migrant screening for latent tuberculosis: where to screen?</vt:lpstr>
      <vt:lpstr>PowerPoint Presentation</vt:lpstr>
      <vt:lpstr>Post-arrival, community-based screening facilitates wider migrant health programmes</vt:lpstr>
      <vt:lpstr>Translation of evidence to policy</vt:lpstr>
      <vt:lpstr>Multiple elements in the strategy</vt:lpstr>
      <vt:lpstr>Migrant screening integral to the strategy</vt:lpstr>
      <vt:lpstr>Progress mixed…</vt:lpstr>
      <vt:lpstr>COVID has disrupted LTBI programmes but…</vt:lpstr>
      <vt:lpstr>Implementing LTBI screening is difficult</vt:lpstr>
      <vt:lpstr>Overcoming drop-offs in the cascade of care</vt:lpstr>
      <vt:lpstr>Overcoming drop-offs in the cascade of care</vt:lpstr>
      <vt:lpstr>Overcoming drop-offs in the cascade of care</vt:lpstr>
      <vt:lpstr>Does it have any impact?</vt:lpstr>
      <vt:lpstr>Does it have any impact?</vt:lpstr>
      <vt:lpstr>Need more data</vt:lpstr>
      <vt:lpstr>Current and future research/clinical programmes</vt:lpstr>
      <vt:lpstr>Concluding statements</vt:lpstr>
      <vt:lpstr>Thank you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MSc/MPH 2009/2010  Tuberculosis</dc:title>
  <dc:creator>PAREEK</dc:creator>
  <cp:lastModifiedBy>Pareek, Manish (Prof.)</cp:lastModifiedBy>
  <cp:revision>449</cp:revision>
  <dcterms:created xsi:type="dcterms:W3CDTF">2009-10-08T11:17:03Z</dcterms:created>
  <dcterms:modified xsi:type="dcterms:W3CDTF">2023-06-15T12:47:38Z</dcterms:modified>
</cp:coreProperties>
</file>