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58" r:id="rId6"/>
    <p:sldId id="259" r:id="rId7"/>
    <p:sldId id="267" r:id="rId8"/>
    <p:sldId id="260" r:id="rId9"/>
    <p:sldId id="262" r:id="rId10"/>
    <p:sldId id="269" r:id="rId11"/>
    <p:sldId id="273" r:id="rId12"/>
    <p:sldId id="271" r:id="rId13"/>
    <p:sldId id="272" r:id="rId14"/>
    <p:sldId id="263" r:id="rId15"/>
    <p:sldId id="277" r:id="rId16"/>
    <p:sldId id="276" r:id="rId17"/>
    <p:sldId id="264" r:id="rId18"/>
    <p:sldId id="268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33C3CC9-C1F7-7EB0-8FC1-009EE31E38AA}" name="Luis Cuevas" initials="LC" userId="2afa333614d1b0bc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11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24" autoAdjust="0"/>
    <p:restoredTop sz="96035"/>
  </p:normalViewPr>
  <p:slideViewPr>
    <p:cSldViewPr snapToGrid="0" snapToObjects="1">
      <p:cViewPr varScale="1">
        <p:scale>
          <a:sx n="109" d="100"/>
          <a:sy n="109" d="100"/>
        </p:scale>
        <p:origin x="36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CA0715-6EE0-F041-A69F-09E6EE6EAAF9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DD78E0-87DB-7346-B78C-8221F244F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70021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78E57-5B3A-DE4C-9BFB-EE6EBD3D218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5BCED-C43D-3848-9A74-DD176BAF7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51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94020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18497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51441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1901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07221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4024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67298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6563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2379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5613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4950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8481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92515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536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558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1930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9354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51E6863E-D6E0-2F42-841E-C899B06C644E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132385"/>
            <a:ext cx="12192000" cy="10197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761138"/>
                </a:solidFill>
                <a:latin typeface="Tahoma" charset="0"/>
                <a:ea typeface="Tahoma" charset="0"/>
                <a:cs typeface="Tahoma" charset="0"/>
              </a:rPr>
              <a:t>Pooling sputum specimens to increase testing capacity for TB diagnosis during the COVID-19 pandemic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2590C4E-FC59-3548-84F0-4B190EBA461F}"/>
              </a:ext>
            </a:extLst>
          </p:cNvPr>
          <p:cNvSpPr txBox="1">
            <a:spLocks noChangeArrowheads="1"/>
          </p:cNvSpPr>
          <p:nvPr/>
        </p:nvSpPr>
        <p:spPr>
          <a:xfrm>
            <a:off x="1485588" y="5763834"/>
            <a:ext cx="9220823" cy="457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761138"/>
                </a:solidFill>
                <a:latin typeface="Tahoma" charset="0"/>
                <a:ea typeface="Tahoma" charset="0"/>
                <a:cs typeface="Tahoma" charset="0"/>
              </a:rPr>
              <a:t>Presented by Vibol Iem, PhD candidate</a:t>
            </a:r>
          </a:p>
          <a:p>
            <a:r>
              <a:rPr lang="en-US" sz="2400" b="1" dirty="0">
                <a:solidFill>
                  <a:srgbClr val="761138"/>
                </a:solidFill>
                <a:latin typeface="Tahoma" charset="0"/>
                <a:ea typeface="Tahoma" charset="0"/>
                <a:cs typeface="Tahoma" charset="0"/>
              </a:rPr>
              <a:t>Primary Supervisors: Dr Tom Wingfield, </a:t>
            </a:r>
            <a:r>
              <a:rPr lang="en-US" sz="2400" b="1" dirty="0" err="1">
                <a:solidFill>
                  <a:srgbClr val="761138"/>
                </a:solidFill>
                <a:latin typeface="Tahoma" charset="0"/>
                <a:ea typeface="Tahoma" charset="0"/>
                <a:cs typeface="Tahoma" charset="0"/>
              </a:rPr>
              <a:t>Pr</a:t>
            </a:r>
            <a:r>
              <a:rPr lang="en-US" sz="2400" b="1" dirty="0">
                <a:solidFill>
                  <a:srgbClr val="761138"/>
                </a:solidFill>
                <a:latin typeface="Tahoma" charset="0"/>
                <a:ea typeface="Tahoma" charset="0"/>
                <a:cs typeface="Tahoma" charset="0"/>
              </a:rPr>
              <a:t> Luis Cuevas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6B94F02-61A1-5740-85DA-5E08F0DE69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2147" y="428690"/>
            <a:ext cx="3636739" cy="3000310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0E40126C-6469-FEB0-F318-9FB49EFE42E5}"/>
              </a:ext>
            </a:extLst>
          </p:cNvPr>
          <p:cNvSpPr txBox="1">
            <a:spLocks noChangeArrowheads="1"/>
          </p:cNvSpPr>
          <p:nvPr/>
        </p:nvSpPr>
        <p:spPr>
          <a:xfrm>
            <a:off x="205722" y="2470311"/>
            <a:ext cx="7320494" cy="70242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 dirty="0">
              <a:solidFill>
                <a:srgbClr val="761138"/>
              </a:solidFill>
              <a:latin typeface="Tahoma" charset="0"/>
              <a:ea typeface="Tahoma" charset="0"/>
              <a:cs typeface="Tahoma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0FFBEDE-D529-DC35-A489-723D2E0D3C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188" y="658393"/>
            <a:ext cx="3044703" cy="2770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43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8571" y="161304"/>
            <a:ext cx="6477000" cy="4572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761138"/>
                </a:solidFill>
                <a:latin typeface="Tahoma" charset="0"/>
                <a:ea typeface="Tahoma" charset="0"/>
                <a:cs typeface="Tahoma" charset="0"/>
              </a:rPr>
              <a:t>Results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0DCDF8F-ACF1-7146-802A-8740EB616E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31705" y="79693"/>
            <a:ext cx="481373" cy="52918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CA2E5B8-F2E1-3410-6749-453FDC88C7FF}"/>
              </a:ext>
            </a:extLst>
          </p:cNvPr>
          <p:cNvSpPr txBox="1"/>
          <p:nvPr/>
        </p:nvSpPr>
        <p:spPr>
          <a:xfrm>
            <a:off x="331869" y="994371"/>
            <a:ext cx="11678423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+mj-lt"/>
              <a:buAutoNum type="romanUcPeriod" startAt="4"/>
            </a:pPr>
            <a:r>
              <a:rPr lang="en-US" sz="2600" b="1" dirty="0"/>
              <a:t>Pooling with Xpert Xpress SARS-CoV-2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dirty="0"/>
              <a:t>361 (92.1%) pools were negative and 31 (7.9%) positive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dirty="0"/>
              <a:t>29/31 (93.5% (95%CI 77–99%) positive pools were confirmed by individual testing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dirty="0"/>
              <a:t>In 2/31 (6.5%) all individual samples tested negative, suggesting contamination of the pool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dirty="0"/>
              <a:t>Pools with one positive sample had higher CT values (lower RNA concentrations) than the respective individual samples, indicating a dilution effect, suggesting an increased risk of false negative results with dilutions &gt;1:10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dirty="0"/>
              <a:t>Pooling saved 67% of cartridges, substantially increasing testing capacity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dirty="0"/>
              <a:t>The national program adopted pooling to programmatically screen for SARS-CoV-2</a:t>
            </a:r>
          </a:p>
          <a:p>
            <a:r>
              <a:rPr lang="en-US" dirty="0"/>
              <a:t>	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663703-B29A-0515-3B90-6EFDD6D989E0}"/>
              </a:ext>
            </a:extLst>
          </p:cNvPr>
          <p:cNvSpPr txBox="1"/>
          <p:nvPr/>
        </p:nvSpPr>
        <p:spPr>
          <a:xfrm>
            <a:off x="548402" y="6255087"/>
            <a:ext cx="1152671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/>
              <a:t>Iem V, Xangsayarath P, Chittamany P, Suthepmany S, Siphanthong S, Paboriboune P, et al. </a:t>
            </a:r>
            <a:r>
              <a:rPr lang="en-US" sz="1400" dirty="0"/>
              <a:t>Pooling samples to increase testing capacity with Xpert Xpress SARS-CoV-2 during the Covid-19 pandemic in Lao People’s Democratic Republic. In Press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08669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8571" y="161304"/>
            <a:ext cx="6477000" cy="4572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761138"/>
                </a:solidFill>
                <a:latin typeface="Tahoma" charset="0"/>
                <a:ea typeface="Tahoma" charset="0"/>
                <a:cs typeface="Tahoma" charset="0"/>
              </a:rPr>
              <a:t>Discussions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0DCDF8F-ACF1-7146-802A-8740EB616E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31705" y="79693"/>
            <a:ext cx="481373" cy="529185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7991938-C218-A647-AEA4-14117DE4D7A6}"/>
              </a:ext>
            </a:extLst>
          </p:cNvPr>
          <p:cNvSpPr txBox="1">
            <a:spLocks/>
          </p:cNvSpPr>
          <p:nvPr/>
        </p:nvSpPr>
        <p:spPr>
          <a:xfrm>
            <a:off x="572169" y="902891"/>
            <a:ext cx="11251236" cy="595510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US" sz="2600" dirty="0"/>
              <a:t>Perfect agreement between individual and pooled Xpert Ultra (Xpert Ultra sensitivity &gt; Xpert MTB/RIF)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dirty="0"/>
              <a:t>A few discrepancies between individual and pooled testing with Xpert MTB/RIF among pauci-bacillary samples with low bacilli loads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dirty="0"/>
              <a:t>Pooled testing  not reliable to detect Rifampicin resistance. No clinical management impact as all positive pools are re-tested individually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dirty="0"/>
              <a:t>False-positive pools for COVID-19 (human error, cross-contamination). No clinical management impact as all positive pools are re-tested individually</a:t>
            </a:r>
            <a:endParaRPr lang="en-TH" sz="2600" dirty="0"/>
          </a:p>
        </p:txBody>
      </p:sp>
    </p:spTree>
    <p:extLst>
      <p:ext uri="{BB962C8B-B14F-4D97-AF65-F5344CB8AC3E}">
        <p14:creationId xmlns:p14="http://schemas.microsoft.com/office/powerpoint/2010/main" val="73364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8571" y="161304"/>
            <a:ext cx="6477000" cy="4572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761138"/>
                </a:solidFill>
                <a:latin typeface="Tahoma" charset="0"/>
                <a:ea typeface="Tahoma" charset="0"/>
                <a:cs typeface="Tahoma" charset="0"/>
              </a:rPr>
              <a:t>Limitations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0DCDF8F-ACF1-7146-802A-8740EB616E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31705" y="79693"/>
            <a:ext cx="481373" cy="529185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7991938-C218-A647-AEA4-14117DE4D7A6}"/>
              </a:ext>
            </a:extLst>
          </p:cNvPr>
          <p:cNvSpPr txBox="1">
            <a:spLocks/>
          </p:cNvSpPr>
          <p:nvPr/>
        </p:nvSpPr>
        <p:spPr>
          <a:xfrm>
            <a:off x="572169" y="902891"/>
            <a:ext cx="11251236" cy="595510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US" sz="2600" dirty="0"/>
              <a:t>Xpert MTB/RIF and Xpert Ultra were not available at the same time in the country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dirty="0"/>
              <a:t>Small sample size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Expected number of participants attending the TB campaigns,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Capacity of staff to conduct the study in addition to their routine activities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Number of spare cartridges for research purposes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/>
              <a:t>Cost </a:t>
            </a:r>
            <a:r>
              <a:rPr lang="en-US" sz="2600" dirty="0"/>
              <a:t>analysis limited to cartridges costs savings only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214412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8571" y="161304"/>
            <a:ext cx="6477000" cy="4572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761138"/>
                </a:solidFill>
                <a:latin typeface="Tahoma" charset="0"/>
                <a:ea typeface="Tahoma" charset="0"/>
                <a:cs typeface="Tahoma" charset="0"/>
              </a:rPr>
              <a:t>Future directions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0DCDF8F-ACF1-7146-802A-8740EB616E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31705" y="79693"/>
            <a:ext cx="481373" cy="529185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7991938-C218-A647-AEA4-14117DE4D7A6}"/>
              </a:ext>
            </a:extLst>
          </p:cNvPr>
          <p:cNvSpPr txBox="1">
            <a:spLocks/>
          </p:cNvSpPr>
          <p:nvPr/>
        </p:nvSpPr>
        <p:spPr>
          <a:xfrm>
            <a:off x="572169" y="902891"/>
            <a:ext cx="11340000" cy="595510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dirty="0"/>
              <a:t>Conduct a formal cost-effectiveness analysis of the pooled testing in detecting MTB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dirty="0"/>
              <a:t> Systematic review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dirty="0"/>
              <a:t> Include all potential savings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Add more evidence on the pooled testing performance for TB diagnosis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dirty="0"/>
              <a:t> In a variety of settings (prisons, migrant population, …)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dirty="0"/>
              <a:t> At all health system level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dirty="0"/>
              <a:t> On other platform endorsed by the WHO (e.g. </a:t>
            </a:r>
            <a:r>
              <a:rPr lang="en-US" sz="2600" dirty="0" err="1"/>
              <a:t>Truenat</a:t>
            </a:r>
            <a:r>
              <a:rPr lang="en-US" sz="2600" dirty="0"/>
              <a:t> ) 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Add more evidence on the pooled testing performance for Covid-19 diagnosis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dirty="0"/>
              <a:t> Combine pooled testing with SARS-CoV-2 Ag-RDTs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dirty="0"/>
              <a:t> On other platform + all Nucleic Acid Detection Tests endorsed in the WHO Emergency Use Listing for In vitro diagnostics (IVDs) Detecting SARS-CoV-2</a:t>
            </a:r>
          </a:p>
          <a:p>
            <a:pPr>
              <a:buFont typeface="Wingdings" panose="05000000000000000000" pitchFamily="2" charset="2"/>
              <a:buChar char="v"/>
            </a:pPr>
            <a:endParaRPr lang="en-TH" sz="2600" dirty="0"/>
          </a:p>
        </p:txBody>
      </p:sp>
    </p:spTree>
    <p:extLst>
      <p:ext uri="{BB962C8B-B14F-4D97-AF65-F5344CB8AC3E}">
        <p14:creationId xmlns:p14="http://schemas.microsoft.com/office/powerpoint/2010/main" val="503601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8571" y="161304"/>
            <a:ext cx="6477000" cy="4572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761138"/>
                </a:solidFill>
                <a:latin typeface="Tahoma" charset="0"/>
                <a:ea typeface="Tahoma" charset="0"/>
                <a:cs typeface="Tahoma" charset="0"/>
              </a:rPr>
              <a:t>Conclusions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0DCDF8F-ACF1-7146-802A-8740EB616E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31705" y="79693"/>
            <a:ext cx="481373" cy="529185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7991938-C218-A647-AEA4-14117DE4D7A6}"/>
              </a:ext>
            </a:extLst>
          </p:cNvPr>
          <p:cNvSpPr txBox="1">
            <a:spLocks/>
          </p:cNvSpPr>
          <p:nvPr/>
        </p:nvSpPr>
        <p:spPr>
          <a:xfrm>
            <a:off x="572169" y="902891"/>
            <a:ext cx="11251236" cy="595510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US" sz="2600" dirty="0"/>
              <a:t>The pooling method replicates individual testing and has high sensitivity and specificity for Xpert MTB/RIF and Xpert Ultra, with the latter resulting in full agreement between individual and pooled testing.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dirty="0"/>
              <a:t>Pooled testing resulted in significant cartridge savings and more efficient testing within the pandemic.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dirty="0"/>
              <a:t>In a context where countries experience stock-outs or procurement delays in laboratory commodities during times of crisis such as during the COVID-19 pandemic, the pooling method may be considered as an interim option to strengthen testing capacity and to achieve the WHO End TB strategy targets in resource-limited settings. </a:t>
            </a:r>
          </a:p>
        </p:txBody>
      </p:sp>
    </p:spTree>
    <p:extLst>
      <p:ext uri="{BB962C8B-B14F-4D97-AF65-F5344CB8AC3E}">
        <p14:creationId xmlns:p14="http://schemas.microsoft.com/office/powerpoint/2010/main" val="6801881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8571" y="161304"/>
            <a:ext cx="6477000" cy="4572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761138"/>
                </a:solidFill>
                <a:latin typeface="Tahoma" charset="0"/>
                <a:ea typeface="Tahoma" charset="0"/>
                <a:cs typeface="Tahoma" charset="0"/>
              </a:rPr>
              <a:t>Acknowledgements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0DCDF8F-ACF1-7146-802A-8740EB616E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31705" y="79693"/>
            <a:ext cx="481373" cy="529185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7991938-C218-A647-AEA4-14117DE4D7A6}"/>
              </a:ext>
            </a:extLst>
          </p:cNvPr>
          <p:cNvSpPr txBox="1">
            <a:spLocks/>
          </p:cNvSpPr>
          <p:nvPr/>
        </p:nvSpPr>
        <p:spPr>
          <a:xfrm>
            <a:off x="572168" y="902891"/>
            <a:ext cx="5019739" cy="5955109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u="sng" dirty="0"/>
              <a:t>Partners: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National Tuberculosis Control Center, Vientiane, Lao People's Democratic Republic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National Center for Laboratory and Epidemiology Vientiane, Lao People's Democratic Republic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Liverpool School of Tropical Medicine, Liverpool, United Kingdom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University of Gothenburg, Health Economics and Policy Unit, School of Public Health and Community Medicine, Gothenburg, Sweden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err="1"/>
              <a:t>Institut</a:t>
            </a:r>
            <a:r>
              <a:rPr lang="en-US" dirty="0"/>
              <a:t> </a:t>
            </a:r>
            <a:r>
              <a:rPr lang="en-US" dirty="0" err="1"/>
              <a:t>d'Investigació</a:t>
            </a:r>
            <a:r>
              <a:rPr lang="en-US" dirty="0"/>
              <a:t> Germans </a:t>
            </a:r>
            <a:r>
              <a:rPr lang="en-US" dirty="0" err="1"/>
              <a:t>Trias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Pujol, CIBER Enfermedades Respiratorias, and Universitat Autònoma de Barcelona, Spain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WHO Collaborating Centre for Tuberculosis and Social Medicine, Department of Global Public Health, Karolinska </a:t>
            </a:r>
            <a:r>
              <a:rPr lang="en-US" dirty="0" err="1"/>
              <a:t>Institutet</a:t>
            </a:r>
            <a:r>
              <a:rPr lang="en-US" dirty="0"/>
              <a:t>, 17177 Solna, Sweden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Stop TB Partnership, Innovations and Grants, Geneva, Switzerland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528A4D7-0554-1587-140E-80A5633567F3}"/>
              </a:ext>
            </a:extLst>
          </p:cNvPr>
          <p:cNvSpPr txBox="1">
            <a:spLocks/>
          </p:cNvSpPr>
          <p:nvPr/>
        </p:nvSpPr>
        <p:spPr>
          <a:xfrm>
            <a:off x="6228552" y="902891"/>
            <a:ext cx="5087147" cy="5955109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u="sng" dirty="0"/>
              <a:t>Funders: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Ministry of Health of Lao PDR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Global Fund to Fight AIDS, Tuberculosis and Malaria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TB REACH, Stop TB Partnership grant supported by Global Affairs Canada (STBP/TBREACH/GSA/2020-04)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National Institute for Health Research Health Protection Research Unit in Emerging and Zoonotic Infections,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Centre of Excellence in Infectious Diseases Research, and the Alder Hey Charity;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Wellcome Trust, UK (209075/Z/17/Z); the Medical Research Council, Department for International Development, and Wellcome Trust, UK (Joint Global Health Trials, MR/V004832/1), the Medical Research Council, UK (MR/V028618/1); the Academy of Medical Sciences, UK; and the Swedish Health Research Council, Sweden.</a:t>
            </a:r>
          </a:p>
        </p:txBody>
      </p:sp>
    </p:spTree>
    <p:extLst>
      <p:ext uri="{BB962C8B-B14F-4D97-AF65-F5344CB8AC3E}">
        <p14:creationId xmlns:p14="http://schemas.microsoft.com/office/powerpoint/2010/main" val="32919226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51E6863E-D6E0-2F42-841E-C899B06C644E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132385"/>
            <a:ext cx="12192000" cy="10197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761138"/>
                </a:solidFill>
                <a:latin typeface="Tahoma" charset="0"/>
                <a:ea typeface="Tahoma" charset="0"/>
                <a:cs typeface="Tahoma" charset="0"/>
              </a:rPr>
              <a:t>THANK YOU FOR YOUR ATTENTION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6B94F02-61A1-5740-85DA-5E08F0DE69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2147" y="428690"/>
            <a:ext cx="3636739" cy="3000310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0E40126C-6469-FEB0-F318-9FB49EFE42E5}"/>
              </a:ext>
            </a:extLst>
          </p:cNvPr>
          <p:cNvSpPr txBox="1">
            <a:spLocks noChangeArrowheads="1"/>
          </p:cNvSpPr>
          <p:nvPr/>
        </p:nvSpPr>
        <p:spPr>
          <a:xfrm>
            <a:off x="205722" y="2470311"/>
            <a:ext cx="7320494" cy="70242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 dirty="0">
              <a:solidFill>
                <a:srgbClr val="761138"/>
              </a:solidFill>
              <a:latin typeface="Tahoma" charset="0"/>
              <a:ea typeface="Tahoma" charset="0"/>
              <a:cs typeface="Tahoma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0FFBEDE-D529-DC35-A489-723D2E0D3C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188" y="658393"/>
            <a:ext cx="3044703" cy="2770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26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8571" y="161304"/>
            <a:ext cx="6477000" cy="4572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761138"/>
                </a:solidFill>
                <a:latin typeface="Tahoma" charset="0"/>
                <a:ea typeface="Tahoma" charset="0"/>
                <a:cs typeface="Tahoma" charset="0"/>
              </a:rPr>
              <a:t>Background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0DCDF8F-ACF1-7146-802A-8740EB616E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31705" y="79693"/>
            <a:ext cx="481373" cy="529185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7991938-C218-A647-AEA4-14117DE4D7A6}"/>
              </a:ext>
            </a:extLst>
          </p:cNvPr>
          <p:cNvSpPr txBox="1">
            <a:spLocks/>
          </p:cNvSpPr>
          <p:nvPr/>
        </p:nvSpPr>
        <p:spPr>
          <a:xfrm>
            <a:off x="572169" y="902891"/>
            <a:ext cx="11251236" cy="595510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US" sz="2600" dirty="0"/>
              <a:t>Tuberculosis (TB) is an ancient disease that remains a major public health concern, being the leading cause of death by a single infectious agent before the emergence of the coronavirus (COVID-19) pandemic, ranking above HIV/AIDS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6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600" dirty="0"/>
              <a:t>The global COVID-19 pandemic has limited access to molecular TB diagnostics and National Programmes are struggling to maintain essential services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6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600" dirty="0"/>
              <a:t>TB burden remains high and treatment coverage is yet sub optimal, related to limited access to, and low quality of health services for a large portion of the population living in remote rural areas of the country</a:t>
            </a:r>
          </a:p>
        </p:txBody>
      </p:sp>
    </p:spTree>
    <p:extLst>
      <p:ext uri="{BB962C8B-B14F-4D97-AF65-F5344CB8AC3E}">
        <p14:creationId xmlns:p14="http://schemas.microsoft.com/office/powerpoint/2010/main" val="820890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8571" y="161304"/>
            <a:ext cx="6477000" cy="4572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761138"/>
                </a:solidFill>
                <a:latin typeface="Tahoma" charset="0"/>
                <a:ea typeface="Tahoma" charset="0"/>
                <a:cs typeface="Tahoma" charset="0"/>
              </a:rPr>
              <a:t>Introduction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0DCDF8F-ACF1-7146-802A-8740EB616E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31705" y="79693"/>
            <a:ext cx="481373" cy="529185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7991938-C218-A647-AEA4-14117DE4D7A6}"/>
              </a:ext>
            </a:extLst>
          </p:cNvPr>
          <p:cNvSpPr txBox="1">
            <a:spLocks/>
          </p:cNvSpPr>
          <p:nvPr/>
        </p:nvSpPr>
        <p:spPr>
          <a:xfrm>
            <a:off x="572169" y="902891"/>
            <a:ext cx="11251236" cy="595510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US" sz="2600" dirty="0"/>
              <a:t>Molecular WHO-recommended rapid diagnostic tests (</a:t>
            </a:r>
            <a:r>
              <a:rPr lang="en-US" sz="2600" dirty="0" err="1"/>
              <a:t>mWRDs</a:t>
            </a:r>
            <a:r>
              <a:rPr lang="en-US" sz="2600" dirty="0"/>
              <a:t>) such as Xpert MTB/RIF and Xpert Ultra for presumptive TB</a:t>
            </a:r>
          </a:p>
          <a:p>
            <a:endParaRPr lang="en-US" sz="26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600" dirty="0"/>
              <a:t>Individual testing is highly specific and sensitive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Expansive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Complicated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Lengthy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Resources consuming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600" dirty="0"/>
              <a:t>An alternative to individual testing is pooled testing. </a:t>
            </a:r>
            <a:endParaRPr lang="en-TH" sz="2600" dirty="0"/>
          </a:p>
        </p:txBody>
      </p:sp>
    </p:spTree>
    <p:extLst>
      <p:ext uri="{BB962C8B-B14F-4D97-AF65-F5344CB8AC3E}">
        <p14:creationId xmlns:p14="http://schemas.microsoft.com/office/powerpoint/2010/main" val="2276522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8571" y="161304"/>
            <a:ext cx="6477000" cy="4572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761138"/>
                </a:solidFill>
                <a:latin typeface="Tahoma" charset="0"/>
                <a:ea typeface="Tahoma" charset="0"/>
                <a:cs typeface="Tahoma" charset="0"/>
              </a:rPr>
              <a:t>Introduction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0DCDF8F-ACF1-7146-802A-8740EB616E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31705" y="79693"/>
            <a:ext cx="481373" cy="52918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ADCA904-19FD-B712-DABA-E409975167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15324" y="0"/>
            <a:ext cx="47613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799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8571" y="161304"/>
            <a:ext cx="7416000" cy="4572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761138"/>
                </a:solidFill>
                <a:latin typeface="Tahoma" charset="0"/>
                <a:ea typeface="Tahoma" charset="0"/>
                <a:cs typeface="Tahoma" charset="0"/>
              </a:rPr>
              <a:t>Research Question and Objectives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0DCDF8F-ACF1-7146-802A-8740EB616E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31705" y="79693"/>
            <a:ext cx="481373" cy="529185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7991938-C218-A647-AEA4-14117DE4D7A6}"/>
              </a:ext>
            </a:extLst>
          </p:cNvPr>
          <p:cNvSpPr txBox="1">
            <a:spLocks/>
          </p:cNvSpPr>
          <p:nvPr/>
        </p:nvSpPr>
        <p:spPr>
          <a:xfrm>
            <a:off x="572169" y="902891"/>
            <a:ext cx="11251236" cy="595510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US" sz="2600" b="1" dirty="0"/>
              <a:t>Can the pooled testing help increase affordability and testing capacity with a reliable performance similar to individual testing?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Objectives: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600" dirty="0"/>
              <a:t>To evaluate whether combining four specimens of people with presumptive TB and testing the pool with Xpert MTB/RIF or Xpert Ultra would result in the same accuracy as testing samples individually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2600" dirty="0"/>
              <a:t>To evaluate whether </a:t>
            </a:r>
            <a:r>
              <a:rPr lang="en-US" sz="2600" dirty="0"/>
              <a:t>pooled testing would increase the affordability of Xpert testing in Lao PDR and whether the approach would result in assay cost and processing time savings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600" dirty="0"/>
              <a:t>To assess the changes in the assays cycle threshold (CT) values in the pool</a:t>
            </a:r>
            <a:endParaRPr lang="en-TH" sz="2600" dirty="0"/>
          </a:p>
        </p:txBody>
      </p:sp>
    </p:spTree>
    <p:extLst>
      <p:ext uri="{BB962C8B-B14F-4D97-AF65-F5344CB8AC3E}">
        <p14:creationId xmlns:p14="http://schemas.microsoft.com/office/powerpoint/2010/main" val="905409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8571" y="161304"/>
            <a:ext cx="6477000" cy="4572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761138"/>
                </a:solidFill>
                <a:latin typeface="Tahoma" charset="0"/>
                <a:ea typeface="Tahoma" charset="0"/>
                <a:cs typeface="Tahoma" charset="0"/>
              </a:rPr>
              <a:t>Methodology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0DCDF8F-ACF1-7146-802A-8740EB616E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31705" y="79693"/>
            <a:ext cx="481373" cy="529185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7991938-C218-A647-AEA4-14117DE4D7A6}"/>
              </a:ext>
            </a:extLst>
          </p:cNvPr>
          <p:cNvSpPr txBox="1">
            <a:spLocks/>
          </p:cNvSpPr>
          <p:nvPr/>
        </p:nvSpPr>
        <p:spPr>
          <a:xfrm>
            <a:off x="572169" y="902891"/>
            <a:ext cx="11251236" cy="5955109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Literature systematic review on GeneXpert-based testing of pooled sputum samples sensitivity and specificity compared to testing individual samples.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Cross-sectional studies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2 surveys during PCF (in 2020 and 2021) in Vientiane (Lao PDR)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2 surveys during ACF (in 2020 and 2021) in high TB burden areas of Lao PDR.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1 survey for Covid-19 diagnosis</a:t>
            </a:r>
          </a:p>
          <a:p>
            <a:pPr lvl="1"/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Sputum samples of four individuals were pooled and tested with Xpert-MTB/RIF (2020) or Xpert-Ultra (2021) for TB and Xpert Xpress SARS CoV-2 for Covid-19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Pooled and individual results were compared to determine the level of agreement, the reasons for discrepancy and potential cartridge savings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Bench evaluation: dilution of selected positive samples to describe the change in CT values. </a:t>
            </a:r>
            <a:endParaRPr lang="en-TH" dirty="0"/>
          </a:p>
        </p:txBody>
      </p:sp>
    </p:spTree>
    <p:extLst>
      <p:ext uri="{BB962C8B-B14F-4D97-AF65-F5344CB8AC3E}">
        <p14:creationId xmlns:p14="http://schemas.microsoft.com/office/powerpoint/2010/main" val="2026546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8571" y="161304"/>
            <a:ext cx="6477000" cy="4572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761138"/>
                </a:solidFill>
                <a:latin typeface="Tahoma" charset="0"/>
                <a:ea typeface="Tahoma" charset="0"/>
                <a:cs typeface="Tahoma" charset="0"/>
              </a:rPr>
              <a:t>Results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0DCDF8F-ACF1-7146-802A-8740EB616E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31705" y="79693"/>
            <a:ext cx="481373" cy="52918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CA2E5B8-F2E1-3410-6749-453FDC88C7FF}"/>
              </a:ext>
            </a:extLst>
          </p:cNvPr>
          <p:cNvSpPr txBox="1"/>
          <p:nvPr/>
        </p:nvSpPr>
        <p:spPr>
          <a:xfrm>
            <a:off x="331869" y="994371"/>
            <a:ext cx="1195978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sz="2600" b="1" dirty="0"/>
              <a:t>Systematic Review </a:t>
            </a:r>
          </a:p>
          <a:p>
            <a:endParaRPr lang="en-US" sz="22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/>
              <a:t>2-sample pools	Sensitivity	94%(95%CI, 89.0%–98.0%) with Xpert MTB/RIF (2 studies) </a:t>
            </a:r>
          </a:p>
          <a:p>
            <a:pPr lvl="1"/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/>
              <a:t>4-sample pools	Sensitivity	91% with Xpert MTB/RIF (2 studies) </a:t>
            </a:r>
          </a:p>
          <a:p>
            <a:pPr lvl="2"/>
            <a:r>
              <a:rPr lang="en-US" sz="2400" dirty="0"/>
              <a:t>				98% with Xpert Ultra (2 studies) </a:t>
            </a:r>
          </a:p>
          <a:p>
            <a:pPr lvl="2"/>
            <a:r>
              <a:rPr lang="en-US" sz="2400" dirty="0"/>
              <a:t>		Specificity	99%–100% (2 studies)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/>
              <a:t>Cartridge savings			27%–31%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15F173-893A-4AF7-88A9-02AFA7170B39}"/>
              </a:ext>
            </a:extLst>
          </p:cNvPr>
          <p:cNvSpPr txBox="1"/>
          <p:nvPr/>
        </p:nvSpPr>
        <p:spPr>
          <a:xfrm>
            <a:off x="570000" y="4796184"/>
            <a:ext cx="11052000" cy="118307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pPr lvl="1">
              <a:buFont typeface="Wingdings" panose="05000000000000000000" pitchFamily="2" charset="2"/>
              <a:buChar char="ü"/>
            </a:pPr>
            <a:r>
              <a:rPr lang="en-US" sz="2600" dirty="0"/>
              <a:t>Pooling had a higher level of agreement if pools were tested with Xpert Ultra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/>
              <a:t>The method can result in significant cartridge savings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/>
              <a:t>Very limited number of studies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D1290E-C209-6ED0-F072-B3D2B4CC1DDB}"/>
              </a:ext>
            </a:extLst>
          </p:cNvPr>
          <p:cNvSpPr txBox="1"/>
          <p:nvPr/>
        </p:nvSpPr>
        <p:spPr>
          <a:xfrm>
            <a:off x="114300" y="6334780"/>
            <a:ext cx="120776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/>
              <a:t>Cuevas LE, Santos V, Lima SVMA, Kontogianni K, </a:t>
            </a:r>
            <a:r>
              <a:rPr lang="en-GB" sz="1400" dirty="0" err="1"/>
              <a:t>Bimba</a:t>
            </a:r>
            <a:r>
              <a:rPr lang="en-GB" sz="1400" dirty="0"/>
              <a:t> J, Iem V, et al. Systematic Review of Pooling Sputum as an Efficient Method for Xpert MTB/RIF Tuberculosis Testing during the COVID-19 Pandemic. Emerging Infectious Disease journal. 2021;27(3):719. </a:t>
            </a:r>
            <a:r>
              <a:rPr lang="en-GB" sz="1400" dirty="0" err="1"/>
              <a:t>doi</a:t>
            </a:r>
            <a:r>
              <a:rPr lang="en-GB" sz="1400" dirty="0"/>
              <a:t>: 10.3201/eid2703.204090.</a:t>
            </a:r>
          </a:p>
        </p:txBody>
      </p:sp>
    </p:spTree>
    <p:extLst>
      <p:ext uri="{BB962C8B-B14F-4D97-AF65-F5344CB8AC3E}">
        <p14:creationId xmlns:p14="http://schemas.microsoft.com/office/powerpoint/2010/main" val="1467297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8571" y="161304"/>
            <a:ext cx="6477000" cy="4572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761138"/>
                </a:solidFill>
                <a:latin typeface="Tahoma" charset="0"/>
                <a:ea typeface="Tahoma" charset="0"/>
                <a:cs typeface="Tahoma" charset="0"/>
              </a:rPr>
              <a:t>Results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0DCDF8F-ACF1-7146-802A-8740EB616E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31705" y="79693"/>
            <a:ext cx="481373" cy="52918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CA2E5B8-F2E1-3410-6749-453FDC88C7FF}"/>
              </a:ext>
            </a:extLst>
          </p:cNvPr>
          <p:cNvSpPr txBox="1"/>
          <p:nvPr/>
        </p:nvSpPr>
        <p:spPr>
          <a:xfrm>
            <a:off x="331869" y="994371"/>
            <a:ext cx="11959783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en-US" sz="2600" b="1" dirty="0"/>
              <a:t>Xpert MTB/RIF and Xpert Ultra surveys (Passive case finding)</a:t>
            </a:r>
          </a:p>
          <a:p>
            <a:endParaRPr lang="en-US" sz="2200" b="1" dirty="0"/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2600" dirty="0"/>
              <a:t>Xpert MTB/RIF survey (2020)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77/81 pools containing ≥1 positive sample tested MTB-positive		Sens 95.1% (95%CI, 87.8%-98.6%)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129/129 pools containing MTB-negative samples tested MTB-negative	Spec 100% (95%CI, 97.2%-100%)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98.1% agreement (Kappa: 0.959)</a:t>
            </a:r>
          </a:p>
          <a:p>
            <a:pPr lvl="2"/>
            <a:endParaRPr lang="en-US" sz="2000" dirty="0"/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2600" dirty="0"/>
              <a:t>Xpert-Ultra survey (2021)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70/70 pools containing ≥ 1 MTB-positive sample tested MTB-positive	Sens 100% (95%CI, 94.9%-100%)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140/140 pools containing MTB-negative samples tested MTB-negative	Spec 100% (95%CI, 97.4%-100%)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100% agreement (Kappa: 1)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2600" dirty="0"/>
              <a:t>Cartridge savings (cartridge costs)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Xpert-MTB/RIF							38.3%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Xpert-Ultra 								41.7%</a:t>
            </a:r>
            <a:endParaRPr lang="en-GB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4D191B-8BD8-7E30-0E86-4625F3BED898}"/>
              </a:ext>
            </a:extLst>
          </p:cNvPr>
          <p:cNvSpPr txBox="1"/>
          <p:nvPr/>
        </p:nvSpPr>
        <p:spPr>
          <a:xfrm>
            <a:off x="439614" y="6268215"/>
            <a:ext cx="1195978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/>
              <a:t>Iem V, Chittamany P, Suthepmany S, Siphanthong S, Somphavong S, Kontogianni K, et al. Pooling sputum for Xpert MTB/RIF and Xpert Ultra testing during the COVID-19 pandemic in Lao People’s Democratic Republic. PLOS Global Public Health. 2022;2(4):e0000116. </a:t>
            </a:r>
            <a:r>
              <a:rPr lang="en-GB" sz="1400" dirty="0" err="1"/>
              <a:t>doi</a:t>
            </a:r>
            <a:r>
              <a:rPr lang="en-GB" sz="1400" dirty="0"/>
              <a:t>: 10.1371/journal.pgph.0000116.</a:t>
            </a:r>
          </a:p>
        </p:txBody>
      </p:sp>
    </p:spTree>
    <p:extLst>
      <p:ext uri="{BB962C8B-B14F-4D97-AF65-F5344CB8AC3E}">
        <p14:creationId xmlns:p14="http://schemas.microsoft.com/office/powerpoint/2010/main" val="2139776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8571" y="161304"/>
            <a:ext cx="6477000" cy="4572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761138"/>
                </a:solidFill>
                <a:latin typeface="Tahoma" charset="0"/>
                <a:ea typeface="Tahoma" charset="0"/>
                <a:cs typeface="Tahoma" charset="0"/>
              </a:rPr>
              <a:t>Results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0DCDF8F-ACF1-7146-802A-8740EB616E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31705" y="79693"/>
            <a:ext cx="481373" cy="52918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CA2E5B8-F2E1-3410-6749-453FDC88C7FF}"/>
              </a:ext>
            </a:extLst>
          </p:cNvPr>
          <p:cNvSpPr txBox="1"/>
          <p:nvPr/>
        </p:nvSpPr>
        <p:spPr>
          <a:xfrm>
            <a:off x="331869" y="994371"/>
            <a:ext cx="11959783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en-US" sz="2600" b="1" dirty="0"/>
              <a:t>Xpert MTB/RIF and Xpert Ultra surveys (Active Case Finding)</a:t>
            </a:r>
          </a:p>
          <a:p>
            <a:endParaRPr lang="en-US" sz="2200" b="1" dirty="0"/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2600" dirty="0"/>
              <a:t>Xpert MTB/RIF survey (2020)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25/28 pools containing ≥1 positive sample tested MTB-positive		Sens 89% (95%CI, 72.8%-96.3%)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81/81 pools containing MTB-negative samples tested MTB-negative	Spec 100% (95%CI, 95.5%-100%)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97.3% agreement (Kappa: 0.925)</a:t>
            </a:r>
          </a:p>
          <a:p>
            <a:pPr lvl="2"/>
            <a:endParaRPr lang="en-US" sz="2000" dirty="0"/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2600" dirty="0"/>
              <a:t>Xpert-Ultra survey (2021)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32/32 pools containing ≥ 1 MTB-positive sample tested MTB-positive 	 Sens 100% (95%CI, 89.3%-100%)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77/77 pools containing MTB-negative samples tested MTB-negative	 Spec 100% (95%CI, 95.3%-100%)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100% agreement (Kappa: 1)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2600" dirty="0"/>
              <a:t>Cartridge savings (cartridge costs)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Xpert-MTB/RIF							52%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Xpert-Ultra 								46%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7E5B60-6119-6334-AF89-1B31B0E98059}"/>
              </a:ext>
            </a:extLst>
          </p:cNvPr>
          <p:cNvSpPr txBox="1"/>
          <p:nvPr/>
        </p:nvSpPr>
        <p:spPr>
          <a:xfrm>
            <a:off x="548402" y="6255087"/>
            <a:ext cx="1152671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/>
              <a:t>Iem V, Chittamany P, Suthepmany S, Siphanthong S, Siphanthong P, Somphavong S, et al. Pooled testing of sputum with Xpert MTB/RIF and Xpert Ultra during tuberculosis active case finding campaigns in Lao People’s Democratic Republic. BMJ Global Health. 2022;7(2):e007592. </a:t>
            </a:r>
            <a:r>
              <a:rPr lang="en-GB" sz="1400" dirty="0" err="1"/>
              <a:t>doi</a:t>
            </a:r>
            <a:r>
              <a:rPr lang="en-GB" sz="1400" dirty="0"/>
              <a:t>: 10.1136/bmjgh-2021-007592</a:t>
            </a:r>
          </a:p>
        </p:txBody>
      </p:sp>
    </p:spTree>
    <p:extLst>
      <p:ext uri="{BB962C8B-B14F-4D97-AF65-F5344CB8AC3E}">
        <p14:creationId xmlns:p14="http://schemas.microsoft.com/office/powerpoint/2010/main" val="521636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STM Presentation Template" id="{33D68963-5E6E-2A4F-9387-DD3A23AAE8AE}" vid="{A34BF1C2-FC91-7A40-A7D5-6C399B11109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B3EEE24ACFB24485D51DE114C7C99F" ma:contentTypeVersion="6" ma:contentTypeDescription="Create a new document." ma:contentTypeScope="" ma:versionID="deafd5ab4a5fe9029604fbc6a0b563da">
  <xsd:schema xmlns:xsd="http://www.w3.org/2001/XMLSchema" xmlns:xs="http://www.w3.org/2001/XMLSchema" xmlns:p="http://schemas.microsoft.com/office/2006/metadata/properties" xmlns:ns1="http://schemas.microsoft.com/sharepoint/v3" xmlns:ns2="6f31bbf6-ea4f-405c-aebd-8cb12fcbc1ee" targetNamespace="http://schemas.microsoft.com/office/2006/metadata/properties" ma:root="true" ma:fieldsID="bbee7ff80d3f8edfb7bc69edf631f73c" ns1:_="" ns2:_="">
    <xsd:import namespace="http://schemas.microsoft.com/sharepoint/v3"/>
    <xsd:import namespace="6f31bbf6-ea4f-405c-aebd-8cb12fcbc1e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31bbf6-ea4f-405c-aebd-8cb12fcbc1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077D4C5-E0E9-44B2-8EA9-B9E60846C6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f31bbf6-ea4f-405c-aebd-8cb12fcbc1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D40BC4-E34E-4CE7-8451-E76BFE802F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683E03-09CC-4896-8871-4E0495674D47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1150</TotalTime>
  <Words>1755</Words>
  <Application>Microsoft Office PowerPoint</Application>
  <PresentationFormat>Widescreen</PresentationFormat>
  <Paragraphs>145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Courier New</vt:lpstr>
      <vt:lpstr>Tahoma</vt:lpstr>
      <vt:lpstr>Wingdings</vt:lpstr>
      <vt:lpstr>Office Theme</vt:lpstr>
      <vt:lpstr>PowerPoint Presentation</vt:lpstr>
      <vt:lpstr>Background</vt:lpstr>
      <vt:lpstr>Introduction</vt:lpstr>
      <vt:lpstr>Introduction</vt:lpstr>
      <vt:lpstr>Research Question and Objectives</vt:lpstr>
      <vt:lpstr>Methodology</vt:lpstr>
      <vt:lpstr>Results</vt:lpstr>
      <vt:lpstr>Results</vt:lpstr>
      <vt:lpstr>Results</vt:lpstr>
      <vt:lpstr>Results</vt:lpstr>
      <vt:lpstr>Discussions</vt:lpstr>
      <vt:lpstr>Limitations</vt:lpstr>
      <vt:lpstr>Future directions</vt:lpstr>
      <vt:lpstr>Conclusions</vt:lpstr>
      <vt:lpstr>Acknowledgements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Prendergast</dc:creator>
  <cp:lastModifiedBy>Vibol IEM</cp:lastModifiedBy>
  <cp:revision>41</cp:revision>
  <dcterms:created xsi:type="dcterms:W3CDTF">2019-02-13T11:30:31Z</dcterms:created>
  <dcterms:modified xsi:type="dcterms:W3CDTF">2022-05-17T14:23:36Z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0x0101001DB3EEE24ACFB24485D51DE114C7C99F</vt:lpwstr>
  </property>
  <property fmtid="{D5CDD505-2E9C-101B-9397-08002B2CF9AE}" pid="3" name="Order">
    <vt:r8>100</vt:r8>
  </property>
</Properties>
</file>